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4" r:id="rId3"/>
    <p:sldId id="375" r:id="rId4"/>
    <p:sldId id="285" r:id="rId5"/>
    <p:sldId id="286" r:id="rId6"/>
    <p:sldId id="384" r:id="rId7"/>
    <p:sldId id="287" r:id="rId8"/>
    <p:sldId id="376" r:id="rId9"/>
    <p:sldId id="288" r:id="rId10"/>
    <p:sldId id="289" r:id="rId11"/>
    <p:sldId id="290" r:id="rId12"/>
    <p:sldId id="291" r:id="rId13"/>
    <p:sldId id="386" r:id="rId14"/>
    <p:sldId id="293" r:id="rId15"/>
    <p:sldId id="295" r:id="rId16"/>
    <p:sldId id="294" r:id="rId17"/>
    <p:sldId id="377" r:id="rId18"/>
    <p:sldId id="378" r:id="rId19"/>
    <p:sldId id="379" r:id="rId20"/>
    <p:sldId id="296" r:id="rId21"/>
    <p:sldId id="297" r:id="rId22"/>
    <p:sldId id="298" r:id="rId23"/>
    <p:sldId id="299" r:id="rId24"/>
    <p:sldId id="300" r:id="rId25"/>
    <p:sldId id="301" r:id="rId26"/>
    <p:sldId id="302" r:id="rId27"/>
    <p:sldId id="303" r:id="rId28"/>
    <p:sldId id="304" r:id="rId29"/>
    <p:sldId id="380" r:id="rId30"/>
    <p:sldId id="305" r:id="rId31"/>
    <p:sldId id="306" r:id="rId32"/>
    <p:sldId id="381"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85" r:id="rId52"/>
    <p:sldId id="325" r:id="rId53"/>
    <p:sldId id="382" r:id="rId54"/>
    <p:sldId id="326" r:id="rId55"/>
    <p:sldId id="327" r:id="rId56"/>
    <p:sldId id="383"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77" y="14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7.xml"/><Relationship Id="rId5" Type="http://schemas.openxmlformats.org/officeDocument/2006/relationships/image" Target="../media/image28.gif"/><Relationship Id="rId4" Type="http://schemas.openxmlformats.org/officeDocument/2006/relationships/image" Target="../media/image27.gif"/></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50.pn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32.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5.png"/><Relationship Id="rId16" Type="http://schemas.openxmlformats.org/officeDocument/2006/relationships/image" Target="../media/image48.png"/><Relationship Id="rId20"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8.png"/><Relationship Id="rId15" Type="http://schemas.openxmlformats.org/officeDocument/2006/relationships/image" Target="../media/image47.png"/><Relationship Id="rId10" Type="http://schemas.openxmlformats.org/officeDocument/2006/relationships/image" Target="../media/image190.png"/><Relationship Id="rId19" Type="http://schemas.openxmlformats.org/officeDocument/2006/relationships/image" Target="../media/image51.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9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image" Target="../media/image410.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7.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7.png"/><Relationship Id="rId16"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5.png"/><Relationship Id="rId5" Type="http://schemas.openxmlformats.org/officeDocument/2006/relationships/image" Target="../media/image60.png"/><Relationship Id="rId15" Type="http://schemas.openxmlformats.org/officeDocument/2006/relationships/image" Target="../media/image69.png"/><Relationship Id="rId10" Type="http://schemas.openxmlformats.org/officeDocument/2006/relationships/image" Target="../media/image140.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5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6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7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8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9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73.png"/><Relationship Id="rId16"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image" Target="../media/image91.png"/><Relationship Id="rId7" Type="http://schemas.openxmlformats.org/officeDocument/2006/relationships/image" Target="../media/image95.png"/><Relationship Id="rId12"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4D2C-E14A-42C8-A1C7-9A23B0D47BD1}"/>
              </a:ext>
            </a:extLst>
          </p:cNvPr>
          <p:cNvSpPr>
            <a:spLocks noGrp="1"/>
          </p:cNvSpPr>
          <p:nvPr>
            <p:ph type="ctrTitle"/>
          </p:nvPr>
        </p:nvSpPr>
        <p:spPr>
          <a:xfrm>
            <a:off x="1558834" y="2219347"/>
            <a:ext cx="9100457" cy="2465863"/>
          </a:xfrm>
        </p:spPr>
        <p:txBody>
          <a:bodyPr>
            <a:normAutofit/>
          </a:bodyPr>
          <a:lstStyle/>
          <a:p>
            <a:r>
              <a:rPr lang="en-US" sz="3600" dirty="0">
                <a:latin typeface="+mn-lt"/>
              </a:rPr>
              <a:t>Polynomials </a:t>
            </a:r>
            <a:br>
              <a:rPr lang="en-US" sz="3600" dirty="0">
                <a:latin typeface="+mn-lt"/>
              </a:rPr>
            </a:br>
            <a:r>
              <a:rPr lang="en-US" sz="3600" dirty="0">
                <a:latin typeface="+mn-lt"/>
              </a:rPr>
              <a:t>and </a:t>
            </a:r>
            <a:br>
              <a:rPr lang="en-US" sz="3600" dirty="0">
                <a:latin typeface="+mn-lt"/>
              </a:rPr>
            </a:br>
            <a:r>
              <a:rPr lang="en-US" sz="3600" dirty="0">
                <a:latin typeface="+mn-lt"/>
              </a:rPr>
              <a:t>The Fast Fourier Transform (FFT)</a:t>
            </a: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309" y="1902402"/>
            <a:ext cx="8762260" cy="3475503"/>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Claimed that </a:t>
            </a:r>
            <a:r>
              <a:rPr lang="en-US" sz="2400" dirty="0">
                <a:solidFill>
                  <a:srgbClr val="0000FF"/>
                </a:solidFill>
                <a:latin typeface="Times New Roman" panose="02020603050405020304" pitchFamily="18" charset="0"/>
                <a:ea typeface="SimSun" panose="02010600030101010101" pitchFamily="2" charset="-122"/>
              </a:rPr>
              <a:t>if we use complex roots of unity, we can evaluate and interpolate polynomials in Θ(n log n) time.  </a:t>
            </a:r>
          </a:p>
          <a:p>
            <a:pPr>
              <a:lnSpc>
                <a:spcPct val="115000"/>
              </a:lnSpc>
            </a:pPr>
            <a:endParaRPr lang="en-US" sz="2400" dirty="0">
              <a:latin typeface="Times New Roman" panose="02020603050405020304" pitchFamily="18" charset="0"/>
              <a:ea typeface="SimSun" panose="02010600030101010101" pitchFamily="2" charset="-122"/>
            </a:endParaRP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 the following,  </a:t>
            </a:r>
          </a:p>
          <a:p>
            <a:pPr marL="800100" lvl="1" indent="-342900">
              <a:lnSpc>
                <a:spcPct val="115000"/>
              </a:lnSpc>
              <a:buFont typeface="Arial" panose="020B0604020202020204" pitchFamily="34" charset="0"/>
              <a:buChar char="•"/>
            </a:pPr>
            <a:r>
              <a:rPr lang="en-US" sz="2400" dirty="0">
                <a:solidFill>
                  <a:srgbClr val="0000CC"/>
                </a:solidFill>
                <a:latin typeface="Times New Roman" panose="02020603050405020304" pitchFamily="18" charset="0"/>
                <a:ea typeface="SimSun" panose="02010600030101010101" pitchFamily="2" charset="-122"/>
              </a:rPr>
              <a:t>define complex roots of unity and their properties, </a:t>
            </a:r>
          </a:p>
          <a:p>
            <a:pPr marL="800100" lvl="1" indent="-342900">
              <a:lnSpc>
                <a:spcPct val="115000"/>
              </a:lnSpc>
              <a:buFont typeface="Arial" panose="020B0604020202020204" pitchFamily="34" charset="0"/>
              <a:buChar char="•"/>
            </a:pPr>
            <a:r>
              <a:rPr lang="en-US" sz="2400" dirty="0">
                <a:solidFill>
                  <a:srgbClr val="0000CC"/>
                </a:solidFill>
                <a:latin typeface="Times New Roman" panose="02020603050405020304" pitchFamily="18" charset="0"/>
                <a:ea typeface="SimSun" panose="02010600030101010101" pitchFamily="2" charset="-122"/>
              </a:rPr>
              <a:t>define the DFT and then </a:t>
            </a:r>
          </a:p>
          <a:p>
            <a:pPr marL="800100" lvl="1" indent="-342900">
              <a:lnSpc>
                <a:spcPct val="115000"/>
              </a:lnSpc>
              <a:buFont typeface="Arial" panose="020B0604020202020204" pitchFamily="34" charset="0"/>
              <a:buChar char="•"/>
            </a:pPr>
            <a:r>
              <a:rPr lang="en-US" sz="2400" dirty="0">
                <a:solidFill>
                  <a:srgbClr val="0000CC"/>
                </a:solidFill>
                <a:latin typeface="Times New Roman" panose="02020603050405020304" pitchFamily="18" charset="0"/>
                <a:ea typeface="SimSun" panose="02010600030101010101" pitchFamily="2" charset="-122"/>
              </a:rPr>
              <a:t>show how the FFT computes the DFT and </a:t>
            </a:r>
          </a:p>
          <a:p>
            <a:pPr marL="800100" lvl="1" indent="-342900">
              <a:lnSpc>
                <a:spcPct val="115000"/>
              </a:lnSpc>
              <a:buFont typeface="Arial" panose="020B0604020202020204" pitchFamily="34" charset="0"/>
              <a:buChar char="•"/>
            </a:pPr>
            <a:r>
              <a:rPr lang="en-US" sz="2400" dirty="0">
                <a:solidFill>
                  <a:srgbClr val="0000CC"/>
                </a:solidFill>
                <a:latin typeface="Times New Roman" panose="02020603050405020304" pitchFamily="18" charset="0"/>
                <a:ea typeface="SimSun" panose="02010600030101010101" pitchFamily="2" charset="-122"/>
              </a:rPr>
              <a:t>          its inverse in Θ(n log n) time.  </a:t>
            </a:r>
            <a:endParaRPr lang="en-US" sz="2400" dirty="0">
              <a:effectLst/>
              <a:latin typeface="Courier New" panose="02070309020205020404" pitchFamily="49" charset="0"/>
              <a:ea typeface="SimSun" panose="02010600030101010101" pitchFamily="2" charset="-122"/>
            </a:endParaRPr>
          </a:p>
        </p:txBody>
      </p:sp>
      <p:pic>
        <p:nvPicPr>
          <p:cNvPr id="4" name="Picture 3" descr="Image result for smiley face images">
            <a:extLst>
              <a:ext uri="{FF2B5EF4-FFF2-40B4-BE49-F238E27FC236}">
                <a16:creationId xmlns:a16="http://schemas.microsoft.com/office/drawing/2014/main" id="{7B26ECE6-AF28-416D-8159-A17A99232F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428" y="3782043"/>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1483CF1-302A-4E2B-956E-EA5BB5BA32BE}"/>
              </a:ext>
            </a:extLst>
          </p:cNvPr>
          <p:cNvSpPr/>
          <p:nvPr/>
        </p:nvSpPr>
        <p:spPr>
          <a:xfrm>
            <a:off x="1972309" y="725904"/>
            <a:ext cx="2935419" cy="625428"/>
          </a:xfrm>
          <a:prstGeom prst="rect">
            <a:avLst/>
          </a:prstGeom>
        </p:spPr>
        <p:txBody>
          <a:bodyPr wrap="none">
            <a:spAutoFit/>
          </a:bodyPr>
          <a:lstStyle/>
          <a:p>
            <a:pPr>
              <a:lnSpc>
                <a:spcPct val="115000"/>
              </a:lnSpc>
            </a:pPr>
            <a:r>
              <a:rPr lang="en-US" sz="3200" dirty="0">
                <a:ea typeface="SimSun" panose="02010600030101010101" pitchFamily="2" charset="-122"/>
              </a:rPr>
              <a:t>The DFT and FFT</a:t>
            </a:r>
          </a:p>
        </p:txBody>
      </p:sp>
    </p:spTree>
    <p:extLst>
      <p:ext uri="{BB962C8B-B14F-4D97-AF65-F5344CB8AC3E}">
        <p14:creationId xmlns:p14="http://schemas.microsoft.com/office/powerpoint/2010/main" val="376983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CCE288-22B3-4E3A-87CD-0D89B2ABA20F}"/>
              </a:ext>
            </a:extLst>
          </p:cNvPr>
          <p:cNvSpPr txBox="1"/>
          <p:nvPr/>
        </p:nvSpPr>
        <p:spPr>
          <a:xfrm>
            <a:off x="1028509" y="5281544"/>
            <a:ext cx="8746296" cy="801116"/>
          </a:xfrm>
          <a:prstGeom prst="rect">
            <a:avLst/>
          </a:prstGeom>
          <a:solidFill>
            <a:srgbClr val="FFFF00"/>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105ECA68-3F70-4F16-A8AE-8B323E209385}"/>
              </a:ext>
            </a:extLst>
          </p:cNvPr>
          <p:cNvSpPr txBox="1"/>
          <p:nvPr/>
        </p:nvSpPr>
        <p:spPr>
          <a:xfrm>
            <a:off x="1172582" y="1246767"/>
            <a:ext cx="9152068" cy="756907"/>
          </a:xfrm>
          <a:prstGeom prst="rect">
            <a:avLst/>
          </a:prstGeom>
          <a:solidFill>
            <a:srgbClr val="FFFF00"/>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3ED768F4-7314-4917-B65B-CBB1521CF36C}"/>
              </a:ext>
            </a:extLst>
          </p:cNvPr>
          <p:cNvSpPr txBox="1"/>
          <p:nvPr/>
        </p:nvSpPr>
        <p:spPr>
          <a:xfrm>
            <a:off x="1151068" y="1957892"/>
            <a:ext cx="7562626" cy="160288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27492" y="1475139"/>
                <a:ext cx="8950948" cy="4759188"/>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solidFill>
                      <a:srgbClr val="0000FF"/>
                    </a:solidFill>
                    <a:effectLst/>
                    <a:latin typeface="Times New Roman" panose="02020603050405020304" pitchFamily="18" charset="0"/>
                    <a:ea typeface="SimSun" panose="02010600030101010101" pitchFamily="2" charset="-122"/>
                  </a:rPr>
                  <a:t>A complex n</a:t>
                </a:r>
                <a:r>
                  <a:rPr lang="en-US" sz="2400" baseline="30000" dirty="0">
                    <a:solidFill>
                      <a:srgbClr val="0000FF"/>
                    </a:solidFill>
                    <a:effectLst/>
                    <a:latin typeface="Times New Roman" panose="02020603050405020304" pitchFamily="18" charset="0"/>
                    <a:ea typeface="SimSun" panose="02010600030101010101" pitchFamily="2" charset="-122"/>
                  </a:rPr>
                  <a:t>th</a:t>
                </a:r>
                <a:r>
                  <a:rPr lang="en-US" sz="2400" dirty="0">
                    <a:solidFill>
                      <a:srgbClr val="0000FF"/>
                    </a:solidFill>
                    <a:effectLst/>
                    <a:latin typeface="Times New Roman" panose="02020603050405020304" pitchFamily="18" charset="0"/>
                    <a:ea typeface="SimSun" panose="02010600030101010101" pitchFamily="2" charset="-122"/>
                  </a:rPr>
                  <a:t> root of unity is a complex number </a:t>
                </a:r>
                <a:r>
                  <a:rPr lang="en-US" sz="2400" dirty="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a:t>ѡ</a:t>
                </a:r>
                <a:r>
                  <a:rPr lang="en-US" sz="2400" dirty="0">
                    <a:solidFill>
                      <a:srgbClr val="0000FF"/>
                    </a:solidFill>
                    <a:effectLst/>
                    <a:latin typeface="Times New Roman" panose="02020603050405020304" pitchFamily="18" charset="0"/>
                    <a:ea typeface="SimSun" panose="02010600030101010101" pitchFamily="2" charset="-122"/>
                  </a:rPr>
                  <a:t> such that </a:t>
                </a:r>
                <a:r>
                  <a:rPr lang="en-US" sz="2400" dirty="0" err="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a:t>ѡ</a:t>
                </a:r>
                <a:r>
                  <a:rPr lang="en-US" sz="2400" baseline="30000" dirty="0" err="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a:t>n</a:t>
                </a:r>
                <a:r>
                  <a:rPr lang="en-US" sz="2400" dirty="0">
                    <a:solidFill>
                      <a:srgbClr val="0000FF"/>
                    </a:solidFill>
                    <a:effectLst/>
                    <a:latin typeface="Times New Roman" panose="02020603050405020304" pitchFamily="18" charset="0"/>
                    <a:ea typeface="SimSun" panose="02010600030101010101" pitchFamily="2" charset="-122"/>
                  </a:rPr>
                  <a:t> = 1. </a:t>
                </a:r>
              </a:p>
              <a:p>
                <a:pPr marL="342900" indent="-342900">
                  <a:lnSpc>
                    <a:spcPct val="115000"/>
                  </a:lnSpc>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There are exactly n complex </a:t>
                </a:r>
                <a:r>
                  <a:rPr lang="en-US" sz="2400" dirty="0">
                    <a:solidFill>
                      <a:srgbClr val="0000CC"/>
                    </a:solidFill>
                    <a:effectLst/>
                    <a:latin typeface="Times New Roman" panose="02020603050405020304" pitchFamily="18" charset="0"/>
                    <a:ea typeface="SimSun" panose="02010600030101010101" pitchFamily="2" charset="-122"/>
                  </a:rPr>
                  <a:t>n</a:t>
                </a:r>
                <a:r>
                  <a:rPr lang="en-US" sz="2400" baseline="30000" dirty="0">
                    <a:effectLst/>
                    <a:latin typeface="Times New Roman" panose="02020603050405020304" pitchFamily="18" charset="0"/>
                    <a:ea typeface="SimSun" panose="02010600030101010101" pitchFamily="2" charset="-122"/>
                  </a:rPr>
                  <a:t>th</a:t>
                </a:r>
                <a:r>
                  <a:rPr lang="en-US" sz="2400" dirty="0">
                    <a:effectLst/>
                    <a:latin typeface="Times New Roman" panose="02020603050405020304" pitchFamily="18" charset="0"/>
                    <a:ea typeface="SimSun" panose="02010600030101010101" pitchFamily="2" charset="-122"/>
                  </a:rPr>
                  <a:t> roots of unity: </a:t>
                </a:r>
                <a:endParaRPr lang="en-US" sz="2400" dirty="0">
                  <a:effectLst/>
                  <a:latin typeface="Courier New" panose="02070309020205020404" pitchFamily="49" charset="0"/>
                  <a:ea typeface="SimSun" panose="02010600030101010101" pitchFamily="2" charset="-122"/>
                </a:endParaRPr>
              </a:p>
              <a:p>
                <a:pPr indent="457200">
                  <a:lnSpc>
                    <a:spcPct val="150000"/>
                  </a:lnSpc>
                </a:pP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latin typeface="Courier New" panose="02070309020205020404" pitchFamily="49" charset="0"/>
                    <a:ea typeface="SimSun" panose="02010600030101010101" pitchFamily="2" charset="-122"/>
                  </a:rPr>
                  <a:t>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rPr>
                      <m:t>= </m:t>
                    </m:r>
                    <m:sSup>
                      <m:sSupPr>
                        <m:ctrlPr>
                          <a:rPr lang="en-US" sz="3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3200" b="0" i="1" smtClean="0">
                            <a:solidFill>
                              <a:srgbClr val="FF0000"/>
                            </a:solidFill>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3200" b="0" i="1" smtClean="0">
                            <a:effectLst/>
                            <a:latin typeface="Cambria Math" panose="02040503050406030204" pitchFamily="18" charset="0"/>
                            <a:ea typeface="SimSun" panose="02010600030101010101" pitchFamily="2" charset="-122"/>
                            <a:cs typeface="Times New Roman" panose="02020603050405020304" pitchFamily="18" charset="0"/>
                          </a:rPr>
                          <m:t>2</m:t>
                        </m:r>
                        <m:r>
                          <a:rPr lang="en-US" sz="3200" b="0" i="1" smtClean="0">
                            <a:effectLst/>
                            <a:latin typeface="Cambria Math" panose="02040503050406030204" pitchFamily="18" charset="0"/>
                            <a:ea typeface="SimSun" panose="02010600030101010101" pitchFamily="2" charset="-122"/>
                            <a:cs typeface="Times New Roman" panose="02020603050405020304" pitchFamily="18" charset="0"/>
                          </a:rPr>
                          <m:t>𝜋</m:t>
                        </m:r>
                        <m:r>
                          <a:rPr lang="en-US" sz="3200" b="0" i="1" smtClean="0">
                            <a:effectLst/>
                            <a:latin typeface="Cambria Math" panose="02040503050406030204" pitchFamily="18" charset="0"/>
                            <a:ea typeface="SimSun" panose="02010600030101010101" pitchFamily="2" charset="-122"/>
                            <a:cs typeface="Times New Roman" panose="02020603050405020304" pitchFamily="18" charset="0"/>
                          </a:rPr>
                          <m:t>𝑖𝑘</m:t>
                        </m:r>
                        <m:r>
                          <a:rPr lang="en-US" sz="32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32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400" dirty="0">
                    <a:effectLst/>
                    <a:latin typeface="Times New Roman" panose="02020603050405020304" pitchFamily="18" charset="0"/>
                    <a:ea typeface="SimSun" panose="02010600030101010101" pitchFamily="2" charset="-122"/>
                  </a:rPr>
                  <a:t>  for k = 0, 1, …, n – 1. </a:t>
                </a:r>
              </a:p>
              <a:p>
                <a:pPr indent="457200">
                  <a:lnSpc>
                    <a:spcPct val="150000"/>
                  </a:lnSpc>
                </a:pPr>
                <a:r>
                  <a:rPr lang="en-US" sz="2400" dirty="0">
                    <a:latin typeface="Times New Roman" panose="02020603050405020304" pitchFamily="18" charset="0"/>
                    <a:ea typeface="SimSun" panose="02010600030101010101" pitchFamily="2" charset="-122"/>
                  </a:rPr>
                  <a:t>        = </a:t>
                </a:r>
                <a14:m>
                  <m:oMath xmlns:m="http://schemas.openxmlformats.org/officeDocument/2006/math">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effectLst/>
                    <a:latin typeface="Courier New" panose="02070309020205020404" pitchFamily="49"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where</a:t>
                </a:r>
                <a:r>
                  <a:rPr lang="en-US" sz="2400" dirty="0">
                    <a:effectLst/>
                    <a:latin typeface="Courier New" panose="02070309020205020404" pitchFamily="49"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u = 2</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rPr>
                      <m:t>𝜋</m:t>
                    </m:r>
                    <m:r>
                      <a:rPr lang="en-US" sz="2400" b="0" i="1" smtClean="0">
                        <a:solidFill>
                          <a:srgbClr val="0000FF"/>
                        </a:solidFill>
                        <a:latin typeface="Cambria Math" panose="02040503050406030204" pitchFamily="18" charset="0"/>
                        <a:ea typeface="Cambria Math" panose="02040503050406030204" pitchFamily="18" charset="0"/>
                      </a:rPr>
                      <m:t>𝑘</m:t>
                    </m:r>
                    <m:r>
                      <a:rPr lang="en-US" sz="2400" b="0" i="1" smtClean="0">
                        <a:solidFill>
                          <a:srgbClr val="0000FF"/>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𝑛</m:t>
                    </m:r>
                  </m:oMath>
                </a14:m>
                <a:endParaRPr lang="en-US" sz="2400" dirty="0">
                  <a:effectLst/>
                  <a:latin typeface="Courier New" panose="02070309020205020404" pitchFamily="49" charset="0"/>
                  <a:ea typeface="SimSun" panose="02010600030101010101" pitchFamily="2" charset="-122"/>
                </a:endParaRPr>
              </a:p>
              <a:p>
                <a:pPr indent="457200">
                  <a:lnSpc>
                    <a:spcPct val="150000"/>
                  </a:lnSpc>
                </a:pPr>
                <a:r>
                  <a:rPr lang="en-US" sz="2400" dirty="0">
                    <a:effectLst/>
                    <a:latin typeface="Times New Roman" panose="02020603050405020304" pitchFamily="18" charset="0"/>
                    <a:ea typeface="SimSun" panose="02010600030101010101" pitchFamily="2" charset="-122"/>
                  </a:rPr>
                  <a:t>[i.e., </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0</m:t>
                            </m:r>
                          </m:sup>
                        </m:sSub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𝜋</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𝑖</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0/</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p>
                        </m:sSub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𝜋</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𝑖</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p>
                        </m:sSub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𝜋</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𝑖</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400" dirty="0">
                    <a:effectLst/>
                    <a:latin typeface="Times New Roman" panose="02020603050405020304" pitchFamily="18" charset="0"/>
                    <a:ea typeface="SimSun" panose="02010600030101010101" pitchFamily="2" charset="-122"/>
                  </a:rPr>
                  <a:t>, … ,                           </a:t>
                </a:r>
                <a14:m>
                  <m:oMath xmlns:m="http://schemas.openxmlformats.org/officeDocument/2006/math">
                    <m:r>
                      <a:rPr lang="en-US" sz="2400" b="0" i="0" smtClean="0">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p>
                    </m:sSub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𝜋</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𝑖</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a:p>
                <a:pPr marL="342900" indent="-342900">
                  <a:spcBef>
                    <a:spcPts val="1200"/>
                  </a:spcBef>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To interpret this formula, </a:t>
                </a:r>
                <a:r>
                  <a:rPr lang="en-US" sz="2400" dirty="0">
                    <a:latin typeface="Times New Roman" panose="02020603050405020304" pitchFamily="18" charset="0"/>
                    <a:ea typeface="SimSun" panose="02010600030101010101" pitchFamily="2" charset="-122"/>
                  </a:rPr>
                  <a:t>let</a:t>
                </a:r>
                <a:r>
                  <a:rPr lang="en-US" sz="2400" dirty="0">
                    <a:effectLst/>
                    <a:latin typeface="Times New Roman" panose="02020603050405020304" pitchFamily="18" charset="0"/>
                    <a:ea typeface="SimSun" panose="02010600030101010101" pitchFamily="2" charset="-122"/>
                  </a:rPr>
                  <a:t> use the </a:t>
                </a:r>
                <a:r>
                  <a:rPr lang="en-US" sz="2400" dirty="0">
                    <a:solidFill>
                      <a:srgbClr val="FF0000"/>
                    </a:solidFill>
                    <a:effectLst/>
                    <a:latin typeface="Times New Roman" panose="02020603050405020304" pitchFamily="18" charset="0"/>
                    <a:ea typeface="SimSun" panose="02010600030101010101" pitchFamily="2" charset="-122"/>
                  </a:rPr>
                  <a:t>definition of the exponential of        a complex number:  </a:t>
                </a:r>
                <a:r>
                  <a:rPr lang="en-US" sz="2400" dirty="0">
                    <a:solidFill>
                      <a:srgbClr val="0000FF"/>
                    </a:solidFill>
                    <a:effectLst/>
                    <a:latin typeface="Times New Roman" panose="02020603050405020304" pitchFamily="18" charset="0"/>
                    <a:ea typeface="SimSun" panose="02010600030101010101" pitchFamily="2" charset="-122"/>
                  </a:rPr>
                  <a:t>Let u = 2</a:t>
                </a:r>
                <a14:m>
                  <m:oMath xmlns:m="http://schemas.openxmlformats.org/officeDocument/2006/math">
                    <m:r>
                      <a:rPr lang="en-US" sz="2400" b="0" i="1" smtClean="0">
                        <a:solidFill>
                          <a:srgbClr val="0000FF"/>
                        </a:solidFill>
                        <a:effectLst/>
                        <a:latin typeface="Cambria Math" panose="02040503050406030204" pitchFamily="18" charset="0"/>
                        <a:ea typeface="Cambria Math" panose="02040503050406030204" pitchFamily="18" charset="0"/>
                      </a:rPr>
                      <m:t>𝜋</m:t>
                    </m:r>
                    <m:r>
                      <a:rPr lang="en-US" sz="2400" b="0" i="1" smtClean="0">
                        <a:solidFill>
                          <a:srgbClr val="0000FF"/>
                        </a:solidFill>
                        <a:effectLst/>
                        <a:latin typeface="Cambria Math" panose="02040503050406030204" pitchFamily="18" charset="0"/>
                        <a:ea typeface="Cambria Math" panose="02040503050406030204" pitchFamily="18" charset="0"/>
                      </a:rPr>
                      <m:t>𝑘</m:t>
                    </m:r>
                    <m:r>
                      <a:rPr lang="en-US" sz="2400" b="0" i="1" smtClean="0">
                        <a:solidFill>
                          <a:srgbClr val="0000FF"/>
                        </a:solidFill>
                        <a:effectLst/>
                        <a:latin typeface="Cambria Math" panose="02040503050406030204" pitchFamily="18" charset="0"/>
                        <a:ea typeface="Cambria Math" panose="02040503050406030204" pitchFamily="18" charset="0"/>
                      </a:rPr>
                      <m:t>/</m:t>
                    </m:r>
                    <m:r>
                      <a:rPr lang="en-US" sz="2400" b="0" i="1" smtClean="0">
                        <a:solidFill>
                          <a:srgbClr val="0000FF"/>
                        </a:solidFill>
                        <a:effectLst/>
                        <a:latin typeface="Cambria Math" panose="02040503050406030204" pitchFamily="18" charset="0"/>
                        <a:ea typeface="Cambria Math" panose="02040503050406030204" pitchFamily="18" charset="0"/>
                      </a:rPr>
                      <m:t>𝑛</m:t>
                    </m:r>
                  </m:oMath>
                </a14:m>
                <a:r>
                  <a:rPr lang="en-US" sz="2400" dirty="0">
                    <a:solidFill>
                      <a:srgbClr val="0000FF"/>
                    </a:solidFill>
                    <a:effectLst/>
                    <a:latin typeface="Courier New" panose="02070309020205020404" pitchFamily="49" charset="0"/>
                    <a:ea typeface="SimSun" panose="02010600030101010101" pitchFamily="2" charset="-122"/>
                  </a:rPr>
                  <a:t>.</a:t>
                </a:r>
              </a:p>
              <a:p>
                <a:pPr indent="457200">
                  <a:lnSpc>
                    <a:spcPct val="150000"/>
                  </a:lnSpc>
                </a:pP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effectLst/>
                    <a:latin typeface="Times New Roman" panose="02020603050405020304" pitchFamily="18" charset="0"/>
                    <a:ea typeface="SimSun" panose="02010600030101010101" pitchFamily="2" charset="-122"/>
                  </a:rPr>
                  <a:t>  = cos(u)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sin(u), where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e>
                    </m:rad>
                  </m:oMath>
                </a14:m>
                <a:r>
                  <a:rPr lang="en-US" sz="2400" dirty="0">
                    <a:effectLst/>
                    <a:latin typeface="Times New Roman" panose="02020603050405020304" pitchFamily="18" charset="0"/>
                    <a:ea typeface="SimSun" panose="02010600030101010101" pitchFamily="2" charset="-122"/>
                  </a:rPr>
                  <a:t> . </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27492" y="1475139"/>
                <a:ext cx="8950948" cy="4759188"/>
              </a:xfrm>
              <a:prstGeom prst="rect">
                <a:avLst/>
              </a:prstGeom>
              <a:blipFill>
                <a:blip r:embed="rId2"/>
                <a:stretch>
                  <a:fillRect l="-885" t="-640" r="-5650" b="-15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433928" y="352317"/>
                <a:ext cx="4729701" cy="942566"/>
              </a:xfrm>
              <a:prstGeom prst="rect">
                <a:avLst/>
              </a:prstGeom>
              <a:noFill/>
              <a:ln>
                <a:solidFill>
                  <a:schemeClr val="accent1"/>
                </a:solidFill>
              </a:ln>
            </p:spPr>
            <p:txBody>
              <a:bodyPr wrap="square" rtlCol="0">
                <a:spAutoFit/>
              </a:bodyPr>
              <a:lstStyle/>
              <a:p>
                <a:r>
                  <a:rPr lang="az-Cyrl-AZ" dirty="0">
                    <a:latin typeface="Cambria Math" panose="02040503050406030204" pitchFamily="18" charset="0"/>
                    <a:ea typeface="SimSun" panose="02010600030101010101" pitchFamily="2" charset="-122"/>
                    <a:cs typeface="Times New Roman" panose="02020603050405020304" pitchFamily="18" charset="0"/>
                  </a:rPr>
                  <a:t>Ѡ</a:t>
                </a:r>
                <a:r>
                  <a:rPr lang="en-US" baseline="30000" dirty="0">
                    <a:latin typeface="Cambria Math" panose="02040503050406030204" pitchFamily="18" charset="0"/>
                    <a:ea typeface="SimSun" panose="02010600030101010101" pitchFamily="2" charset="-122"/>
                    <a:cs typeface="Times New Roman" panose="02020603050405020304" pitchFamily="18" charset="0"/>
                  </a:rPr>
                  <a:t>n</a:t>
                </a:r>
                <a:r>
                  <a:rPr lang="en-US" dirty="0">
                    <a:latin typeface="Cambria Math" panose="02040503050406030204" pitchFamily="18" charset="0"/>
                    <a:ea typeface="SimSun" panose="02010600030101010101" pitchFamily="2" charset="-122"/>
                    <a:cs typeface="Times New Roman" panose="02020603050405020304" pitchFamily="18" charset="0"/>
                  </a:rPr>
                  <a:t> =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b="1"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𝒆</m:t>
                        </m:r>
                      </m:e>
                      <m:sup>
                        <m:r>
                          <a:rPr lang="en-US" i="1">
                            <a:latin typeface="Cambria Math" panose="02040503050406030204" pitchFamily="18" charset="0"/>
                            <a:ea typeface="SimSun" panose="02010600030101010101" pitchFamily="2" charset="-122"/>
                            <a:cs typeface="Times New Roman" panose="02020603050405020304" pitchFamily="18" charset="0"/>
                          </a:rPr>
                          <m:t>2</m:t>
                        </m:r>
                        <m:r>
                          <a:rPr lang="en-US" i="1">
                            <a:latin typeface="Cambria Math" panose="02040503050406030204" pitchFamily="18" charset="0"/>
                            <a:ea typeface="SimSun" panose="02010600030101010101" pitchFamily="2" charset="-122"/>
                            <a:cs typeface="Times New Roman" panose="02020603050405020304" pitchFamily="18" charset="0"/>
                          </a:rPr>
                          <m:t>𝜋</m:t>
                        </m:r>
                        <m:r>
                          <a:rPr lang="en-US" i="1">
                            <a:latin typeface="Cambria Math" panose="02040503050406030204" pitchFamily="18" charset="0"/>
                            <a:ea typeface="SimSun" panose="02010600030101010101" pitchFamily="2" charset="-122"/>
                            <a:cs typeface="Times New Roman" panose="02020603050405020304" pitchFamily="18" charset="0"/>
                          </a:rPr>
                          <m:t>𝑖𝑘</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solidFill>
                              <a:srgbClr val="0000CC"/>
                            </a:solidFill>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dirty="0">
                    <a:latin typeface="Times New Roman" panose="02020603050405020304" pitchFamily="18" charset="0"/>
                    <a:ea typeface="SimSun" panose="02010600030101010101" pitchFamily="2" charset="-122"/>
                  </a:rPr>
                  <a:t>  where k = n</a:t>
                </a:r>
              </a:p>
              <a:p>
                <a:r>
                  <a:rPr lang="en-US" dirty="0">
                    <a:latin typeface="Times New Roman" panose="02020603050405020304" pitchFamily="18" charset="0"/>
                    <a:ea typeface="SimSun" panose="02010600030101010101" pitchFamily="2" charset="-122"/>
                  </a:rPr>
                  <a:t>      =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b="1"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𝒆</m:t>
                        </m:r>
                      </m:e>
                      <m:sup>
                        <m:r>
                          <a:rPr lang="en-US" i="1">
                            <a:latin typeface="Cambria Math" panose="02040503050406030204" pitchFamily="18" charset="0"/>
                            <a:ea typeface="SimSun" panose="02010600030101010101" pitchFamily="2" charset="-122"/>
                            <a:cs typeface="Times New Roman" panose="02020603050405020304" pitchFamily="18" charset="0"/>
                          </a:rPr>
                          <m:t>𝑖</m:t>
                        </m:r>
                        <m:r>
                          <a:rPr lang="en-US" b="0" i="1" smtClean="0">
                            <a:latin typeface="Cambria Math" panose="02040503050406030204" pitchFamily="18" charset="0"/>
                            <a:ea typeface="SimSun" panose="02010600030101010101" pitchFamily="2" charset="-122"/>
                            <a:cs typeface="Times New Roman" panose="02020603050405020304" pitchFamily="18" charset="0"/>
                          </a:rPr>
                          <m:t>𝑢</m:t>
                        </m:r>
                      </m:sup>
                    </m:sSup>
                  </m:oMath>
                </a14:m>
                <a:r>
                  <a:rPr lang="en-US" dirty="0">
                    <a:latin typeface="Times New Roman" panose="02020603050405020304" pitchFamily="18" charset="0"/>
                    <a:ea typeface="SimSun" panose="02010600030101010101" pitchFamily="2" charset="-122"/>
                  </a:rPr>
                  <a:t>  = cos(u) + </a:t>
                </a:r>
                <a:r>
                  <a:rPr lang="en-US" dirty="0" err="1">
                    <a:latin typeface="Times New Roman" panose="02020603050405020304" pitchFamily="18" charset="0"/>
                    <a:ea typeface="SimSun" panose="02010600030101010101" pitchFamily="2" charset="-122"/>
                  </a:rPr>
                  <a:t>i</a:t>
                </a:r>
                <a:r>
                  <a:rPr lang="en-US" dirty="0">
                    <a:latin typeface="Times New Roman" panose="02020603050405020304" pitchFamily="18" charset="0"/>
                    <a:ea typeface="SimSun" panose="02010600030101010101" pitchFamily="2" charset="-122"/>
                  </a:rPr>
                  <a:t> sin(u), where u = </a:t>
                </a:r>
                <a:r>
                  <a:rPr lang="en-US" dirty="0">
                    <a:solidFill>
                      <a:srgbClr val="0000FF"/>
                    </a:solidFill>
                    <a:latin typeface="Times New Roman" panose="02020603050405020304" pitchFamily="18" charset="0"/>
                    <a:ea typeface="SimSun" panose="02010600030101010101" pitchFamily="2" charset="-122"/>
                  </a:rPr>
                  <a:t>2</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rPr>
                      <m:t>𝜋</m:t>
                    </m:r>
                    <m:r>
                      <a:rPr lang="en-US" i="1">
                        <a:solidFill>
                          <a:srgbClr val="0000FF"/>
                        </a:solidFill>
                        <a:latin typeface="Cambria Math" panose="02040503050406030204" pitchFamily="18" charset="0"/>
                        <a:ea typeface="Cambria Math" panose="02040503050406030204" pitchFamily="18" charset="0"/>
                      </a:rPr>
                      <m:t>𝑘</m:t>
                    </m:r>
                    <m:r>
                      <a:rPr lang="en-US" i="1">
                        <a:solidFill>
                          <a:srgbClr val="0000FF"/>
                        </a:solidFill>
                        <a:latin typeface="Cambria Math" panose="02040503050406030204" pitchFamily="18" charset="0"/>
                        <a:ea typeface="Cambria Math" panose="02040503050406030204" pitchFamily="18" charset="0"/>
                      </a:rPr>
                      <m:t>/</m:t>
                    </m:r>
                    <m:r>
                      <a:rPr lang="en-US" i="1">
                        <a:solidFill>
                          <a:srgbClr val="0000FF"/>
                        </a:solidFill>
                        <a:latin typeface="Cambria Math" panose="02040503050406030204" pitchFamily="18" charset="0"/>
                        <a:ea typeface="Cambria Math" panose="02040503050406030204" pitchFamily="18" charset="0"/>
                      </a:rPr>
                      <m:t>𝑛</m:t>
                    </m:r>
                  </m:oMath>
                </a14:m>
                <a:endParaRPr lang="en-US" dirty="0"/>
              </a:p>
              <a:p>
                <a:r>
                  <a:rPr lang="en-US" dirty="0"/>
                  <a:t>       </a:t>
                </a:r>
                <a:r>
                  <a:rPr lang="en-US" dirty="0">
                    <a:latin typeface="Times New Roman" panose="02020603050405020304" pitchFamily="18" charset="0"/>
                    <a:ea typeface="SimSun" panose="02010600030101010101" pitchFamily="2" charset="-122"/>
                  </a:rPr>
                  <a:t>= cos(</a:t>
                </a:r>
                <a:r>
                  <a:rPr lang="en-US" dirty="0">
                    <a:solidFill>
                      <a:srgbClr val="0000FF"/>
                    </a:solidFill>
                    <a:latin typeface="Times New Roman" panose="02020603050405020304" pitchFamily="18" charset="0"/>
                    <a:ea typeface="SimSun" panose="02010600030101010101" pitchFamily="2" charset="-122"/>
                  </a:rPr>
                  <a:t>2</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rPr>
                      <m:t>𝜋</m:t>
                    </m:r>
                  </m:oMath>
                </a14:m>
                <a:r>
                  <a:rPr lang="en-US" dirty="0">
                    <a:latin typeface="Times New Roman" panose="02020603050405020304" pitchFamily="18" charset="0"/>
                    <a:ea typeface="SimSun" panose="02010600030101010101" pitchFamily="2" charset="-122"/>
                  </a:rPr>
                  <a:t>) + </a:t>
                </a:r>
                <a:r>
                  <a:rPr lang="en-US" dirty="0" err="1">
                    <a:latin typeface="Times New Roman" panose="02020603050405020304" pitchFamily="18" charset="0"/>
                    <a:ea typeface="SimSun" panose="02010600030101010101" pitchFamily="2" charset="-122"/>
                  </a:rPr>
                  <a:t>i</a:t>
                </a:r>
                <a:r>
                  <a:rPr lang="en-US" dirty="0">
                    <a:latin typeface="Times New Roman" panose="02020603050405020304" pitchFamily="18" charset="0"/>
                    <a:ea typeface="SimSun" panose="02010600030101010101" pitchFamily="2" charset="-122"/>
                  </a:rPr>
                  <a:t> sin(</a:t>
                </a:r>
                <a:r>
                  <a:rPr lang="en-US" dirty="0">
                    <a:solidFill>
                      <a:srgbClr val="0000FF"/>
                    </a:solidFill>
                    <a:latin typeface="Times New Roman" panose="02020603050405020304" pitchFamily="18" charset="0"/>
                    <a:ea typeface="SimSun" panose="02010600030101010101" pitchFamily="2" charset="-122"/>
                  </a:rPr>
                  <a:t>2</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rPr>
                      <m:t>𝜋</m:t>
                    </m:r>
                  </m:oMath>
                </a14:m>
                <a:r>
                  <a:rPr lang="en-US" dirty="0">
                    <a:latin typeface="Times New Roman" panose="02020603050405020304" pitchFamily="18" charset="0"/>
                    <a:ea typeface="SimSun" panose="02010600030101010101" pitchFamily="2" charset="-122"/>
                  </a:rPr>
                  <a:t>) = 1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433928" y="352317"/>
                <a:ext cx="4729701" cy="942566"/>
              </a:xfrm>
              <a:prstGeom prst="rect">
                <a:avLst/>
              </a:prstGeom>
              <a:blipFill>
                <a:blip r:embed="rId3"/>
                <a:stretch>
                  <a:fillRect l="-900" t="-2564" b="-8333"/>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885019" y="2564048"/>
                <a:ext cx="3306981" cy="2029145"/>
              </a:xfrm>
              <a:prstGeom prst="rect">
                <a:avLst/>
              </a:prstGeom>
              <a:noFill/>
              <a:ln>
                <a:solidFill>
                  <a:schemeClr val="accent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Let n = 8. For k = 0, 1, 2, 3, …</a:t>
                </a:r>
              </a:p>
              <a:p>
                <a:r>
                  <a:rPr lang="en-US" dirty="0">
                    <a:solidFill>
                      <a:srgbClr val="0000FF"/>
                    </a:solidFill>
                    <a:latin typeface="Times New Roman" panose="02020603050405020304" pitchFamily="18" charset="0"/>
                    <a:ea typeface="SimSun" panose="02010600030101010101" pitchFamily="2" charset="-122"/>
                  </a:rPr>
                  <a:t>u = 2</a:t>
                </a:r>
                <a14:m>
                  <m:oMath xmlns:m="http://schemas.openxmlformats.org/officeDocument/2006/math">
                    <m:r>
                      <a:rPr lang="en-US" i="1">
                        <a:solidFill>
                          <a:srgbClr val="0000FF"/>
                        </a:solidFill>
                        <a:latin typeface="Cambria Math" panose="02040503050406030204" pitchFamily="18" charset="0"/>
                        <a:ea typeface="Cambria Math" panose="02040503050406030204" pitchFamily="18" charset="0"/>
                      </a:rPr>
                      <m:t>𝜋</m:t>
                    </m:r>
                    <m:r>
                      <a:rPr lang="en-US" b="0" i="1" smtClean="0">
                        <a:solidFill>
                          <a:srgbClr val="0000FF"/>
                        </a:solidFill>
                        <a:latin typeface="Cambria Math"/>
                        <a:ea typeface="Cambria Math" panose="02040503050406030204" pitchFamily="18" charset="0"/>
                      </a:rPr>
                      <m:t>0</m:t>
                    </m:r>
                    <m:r>
                      <a:rPr lang="en-US" i="1">
                        <a:solidFill>
                          <a:srgbClr val="0000FF"/>
                        </a:solidFill>
                        <a:latin typeface="Cambria Math" panose="02040503050406030204" pitchFamily="18" charset="0"/>
                        <a:ea typeface="Cambria Math" panose="02040503050406030204" pitchFamily="18" charset="0"/>
                      </a:rPr>
                      <m:t>/</m:t>
                    </m:r>
                    <m:r>
                      <a:rPr lang="en-US" b="0" i="1" smtClean="0">
                        <a:solidFill>
                          <a:srgbClr val="0000FF"/>
                        </a:solidFill>
                        <a:latin typeface="Cambria Math"/>
                        <a:ea typeface="Cambria Math" panose="02040503050406030204" pitchFamily="18" charset="0"/>
                      </a:rPr>
                      <m:t>8</m:t>
                    </m:r>
                  </m:oMath>
                </a14:m>
                <a:r>
                  <a:rPr lang="en-US" dirty="0">
                    <a:solidFill>
                      <a:srgbClr val="0000FF"/>
                    </a:solidFill>
                    <a:latin typeface="Courier New" panose="02070309020205020404" pitchFamily="49" charset="0"/>
                    <a:ea typeface="SimSun" panose="02010600030101010101" pitchFamily="2" charset="-122"/>
                  </a:rPr>
                  <a:t> = 0, </a:t>
                </a:r>
                <a:r>
                  <a:rPr lang="en-US" dirty="0">
                    <a:solidFill>
                      <a:srgbClr val="0000FF"/>
                    </a:solidFill>
                    <a:latin typeface="Times New Roman" panose="02020603050405020304" pitchFamily="18" charset="0"/>
                    <a:ea typeface="SimSun" panose="02010600030101010101" pitchFamily="2" charset="-122"/>
                  </a:rPr>
                  <a:t>2</a:t>
                </a:r>
                <a14:m>
                  <m:oMath xmlns:m="http://schemas.openxmlformats.org/officeDocument/2006/math">
                    <m:f>
                      <m:fPr>
                        <m:ctrlPr>
                          <a:rPr lang="en-US" i="1">
                            <a:solidFill>
                              <a:srgbClr val="0000FF"/>
                            </a:solidFill>
                            <a:latin typeface="Cambria Math" panose="02040503050406030204" pitchFamily="18" charset="0"/>
                            <a:ea typeface="Cambria Math" panose="02040503050406030204" pitchFamily="18" charset="0"/>
                          </a:rPr>
                        </m:ctrlPr>
                      </m:fPr>
                      <m:num>
                        <m:r>
                          <a:rPr lang="en-US" i="1">
                            <a:solidFill>
                              <a:srgbClr val="0000FF"/>
                            </a:solidFill>
                            <a:latin typeface="Cambria Math" panose="02040503050406030204" pitchFamily="18" charset="0"/>
                            <a:ea typeface="Cambria Math" panose="02040503050406030204" pitchFamily="18" charset="0"/>
                          </a:rPr>
                          <m:t>𝜋</m:t>
                        </m:r>
                        <m:r>
                          <a:rPr lang="en-US" b="0" i="1" smtClean="0">
                            <a:solidFill>
                              <a:srgbClr val="0000FF"/>
                            </a:solidFill>
                            <a:latin typeface="Cambria Math"/>
                            <a:ea typeface="Cambria Math" panose="02040503050406030204" pitchFamily="18" charset="0"/>
                          </a:rPr>
                          <m:t>1</m:t>
                        </m:r>
                      </m:num>
                      <m:den>
                        <m:r>
                          <a:rPr lang="en-US" b="0" i="1" smtClean="0">
                            <a:solidFill>
                              <a:srgbClr val="0000FF"/>
                            </a:solidFill>
                            <a:latin typeface="Cambria Math"/>
                            <a:ea typeface="Cambria Math" panose="02040503050406030204" pitchFamily="18" charset="0"/>
                          </a:rPr>
                          <m:t>8</m:t>
                        </m:r>
                      </m:den>
                    </m:f>
                    <m:r>
                      <a:rPr lang="en-US" b="0" i="1" smtClean="0">
                        <a:solidFill>
                          <a:srgbClr val="0000FF"/>
                        </a:solidFill>
                        <a:latin typeface="Cambria Math"/>
                        <a:ea typeface="Cambria Math" panose="02040503050406030204" pitchFamily="18" charset="0"/>
                      </a:rPr>
                      <m:t>=</m:t>
                    </m:r>
                    <m:f>
                      <m:fPr>
                        <m:ctrlPr>
                          <a:rPr lang="en-US" i="1" dirty="0">
                            <a:solidFill>
                              <a:srgbClr val="0000FF"/>
                            </a:solidFill>
                            <a:latin typeface="Cambria Math" panose="02040503050406030204" pitchFamily="18" charset="0"/>
                            <a:ea typeface="Cambria Math" panose="02040503050406030204" pitchFamily="18" charset="0"/>
                          </a:rPr>
                        </m:ctrlPr>
                      </m:fPr>
                      <m:num>
                        <m:r>
                          <a:rPr lang="en-US" i="1">
                            <a:solidFill>
                              <a:srgbClr val="0000FF"/>
                            </a:solidFill>
                            <a:latin typeface="Cambria Math" panose="02040503050406030204" pitchFamily="18" charset="0"/>
                            <a:ea typeface="Cambria Math" panose="02040503050406030204" pitchFamily="18" charset="0"/>
                          </a:rPr>
                          <m:t>𝜋</m:t>
                        </m:r>
                      </m:num>
                      <m:den>
                        <m:r>
                          <m:rPr>
                            <m:nor/>
                          </m:rPr>
                          <a:rPr lang="en-US">
                            <a:solidFill>
                              <a:srgbClr val="0000FF"/>
                            </a:solidFill>
                            <a:latin typeface="Cambria Math" panose="02040503050406030204" pitchFamily="18" charset="0"/>
                            <a:ea typeface="Cambria Math" panose="02040503050406030204" pitchFamily="18" charset="0"/>
                          </a:rPr>
                          <m:t>4,</m:t>
                        </m:r>
                      </m:den>
                    </m:f>
                    <m:r>
                      <a:rPr lang="en-US" b="0" i="1" smtClean="0">
                        <a:solidFill>
                          <a:srgbClr val="0000FF"/>
                        </a:solidFill>
                        <a:latin typeface="Cambria Math"/>
                        <a:ea typeface="Cambria Math" panose="02040503050406030204" pitchFamily="18" charset="0"/>
                      </a:rPr>
                      <m:t> </m:t>
                    </m:r>
                  </m:oMath>
                </a14:m>
                <a:r>
                  <a:rPr lang="en-US" dirty="0">
                    <a:solidFill>
                      <a:srgbClr val="0000FF"/>
                    </a:solidFill>
                    <a:latin typeface="Times New Roman" panose="02020603050405020304" pitchFamily="18" charset="0"/>
                    <a:ea typeface="SimSun" panose="02010600030101010101" pitchFamily="2" charset="-122"/>
                  </a:rPr>
                  <a:t> 2</a:t>
                </a:r>
                <a14:m>
                  <m:oMath xmlns:m="http://schemas.openxmlformats.org/officeDocument/2006/math">
                    <m:f>
                      <m:fPr>
                        <m:ctrlPr>
                          <a:rPr lang="en-US" i="1">
                            <a:solidFill>
                              <a:srgbClr val="0000FF"/>
                            </a:solidFill>
                            <a:latin typeface="Cambria Math" panose="02040503050406030204" pitchFamily="18" charset="0"/>
                            <a:ea typeface="Cambria Math" panose="02040503050406030204" pitchFamily="18" charset="0"/>
                          </a:rPr>
                        </m:ctrlPr>
                      </m:fPr>
                      <m:num>
                        <m:r>
                          <a:rPr lang="en-US" i="1">
                            <a:solidFill>
                              <a:srgbClr val="0000FF"/>
                            </a:solidFill>
                            <a:latin typeface="Cambria Math" panose="02040503050406030204" pitchFamily="18" charset="0"/>
                            <a:ea typeface="Cambria Math" panose="02040503050406030204" pitchFamily="18" charset="0"/>
                          </a:rPr>
                          <m:t>𝜋</m:t>
                        </m:r>
                        <m:r>
                          <a:rPr lang="en-US" b="0" i="1" smtClean="0">
                            <a:solidFill>
                              <a:srgbClr val="0000FF"/>
                            </a:solidFill>
                            <a:latin typeface="Cambria Math"/>
                            <a:ea typeface="Cambria Math" panose="02040503050406030204" pitchFamily="18" charset="0"/>
                          </a:rPr>
                          <m:t>2</m:t>
                        </m:r>
                      </m:num>
                      <m:den>
                        <m:r>
                          <a:rPr lang="en-US" i="1">
                            <a:solidFill>
                              <a:srgbClr val="0000FF"/>
                            </a:solidFill>
                            <a:latin typeface="Cambria Math"/>
                            <a:ea typeface="Cambria Math" panose="02040503050406030204" pitchFamily="18" charset="0"/>
                          </a:rPr>
                          <m:t>8</m:t>
                        </m:r>
                      </m:den>
                    </m:f>
                    <m:r>
                      <a:rPr lang="en-US" i="1">
                        <a:solidFill>
                          <a:srgbClr val="0000FF"/>
                        </a:solidFill>
                        <a:latin typeface="Cambria Math"/>
                        <a:ea typeface="Cambria Math" panose="02040503050406030204" pitchFamily="18" charset="0"/>
                      </a:rPr>
                      <m:t>=</m:t>
                    </m:r>
                    <m:r>
                      <m:rPr>
                        <m:nor/>
                      </m:rPr>
                      <a:rPr lang="en-US" dirty="0">
                        <a:solidFill>
                          <a:srgbClr val="0000FF"/>
                        </a:solidFill>
                        <a:latin typeface="Times New Roman" panose="02020603050405020304" pitchFamily="18" charset="0"/>
                        <a:ea typeface="SimSun" panose="02010600030101010101" pitchFamily="2" charset="-122"/>
                      </a:rPr>
                      <m:t> =</m:t>
                    </m:r>
                    <m:f>
                      <m:fPr>
                        <m:ctrlPr>
                          <a:rPr lang="en-US" i="1" dirty="0">
                            <a:solidFill>
                              <a:srgbClr val="0000FF"/>
                            </a:solidFill>
                            <a:latin typeface="Cambria Math" panose="02040503050406030204" pitchFamily="18" charset="0"/>
                            <a:ea typeface="Cambria Math" panose="02040503050406030204" pitchFamily="18" charset="0"/>
                          </a:rPr>
                        </m:ctrlPr>
                      </m:fPr>
                      <m:num>
                        <m:r>
                          <a:rPr lang="en-US" i="1">
                            <a:solidFill>
                              <a:srgbClr val="0000FF"/>
                            </a:solidFill>
                            <a:latin typeface="Cambria Math" panose="02040503050406030204" pitchFamily="18" charset="0"/>
                            <a:ea typeface="Cambria Math" panose="02040503050406030204" pitchFamily="18" charset="0"/>
                          </a:rPr>
                          <m:t>𝜋</m:t>
                        </m:r>
                      </m:num>
                      <m:den>
                        <m:r>
                          <m:rPr>
                            <m:nor/>
                          </m:rPr>
                          <a:rPr lang="en-US" b="0" i="0" smtClean="0">
                            <a:solidFill>
                              <a:srgbClr val="0000FF"/>
                            </a:solidFill>
                            <a:latin typeface="Cambria Math"/>
                            <a:ea typeface="Cambria Math" panose="02040503050406030204" pitchFamily="18" charset="0"/>
                          </a:rPr>
                          <m:t>2</m:t>
                        </m:r>
                        <m:r>
                          <m:rPr>
                            <m:nor/>
                          </m:rPr>
                          <a:rPr lang="en-US">
                            <a:solidFill>
                              <a:srgbClr val="0000FF"/>
                            </a:solidFill>
                            <a:latin typeface="Cambria Math" panose="02040503050406030204" pitchFamily="18" charset="0"/>
                            <a:ea typeface="Cambria Math" panose="02040503050406030204" pitchFamily="18" charset="0"/>
                          </a:rPr>
                          <m:t>,</m:t>
                        </m:r>
                      </m:den>
                    </m:f>
                    <m:r>
                      <m:rPr>
                        <m:nor/>
                      </m:rPr>
                      <a:rPr lang="en-US">
                        <a:solidFill>
                          <a:srgbClr val="0000FF"/>
                        </a:solidFill>
                        <a:latin typeface="Cambria Math" panose="02040503050406030204" pitchFamily="18" charset="0"/>
                        <a:ea typeface="Cambria Math" panose="02040503050406030204" pitchFamily="18" charset="0"/>
                      </a:rPr>
                      <m:t>, </m:t>
                    </m:r>
                  </m:oMath>
                </a14:m>
                <a:r>
                  <a:rPr lang="en-US" dirty="0">
                    <a:solidFill>
                      <a:srgbClr val="0000FF"/>
                    </a:solidFill>
                    <a:latin typeface="Times New Roman" panose="02020603050405020304" pitchFamily="18" charset="0"/>
                    <a:ea typeface="SimSun" panose="02010600030101010101" pitchFamily="2" charset="-122"/>
                  </a:rPr>
                  <a:t>  2</a:t>
                </a:r>
                <a14:m>
                  <m:oMath xmlns:m="http://schemas.openxmlformats.org/officeDocument/2006/math">
                    <m:f>
                      <m:fPr>
                        <m:ctrlPr>
                          <a:rPr lang="en-US" i="1">
                            <a:solidFill>
                              <a:srgbClr val="0000FF"/>
                            </a:solidFill>
                            <a:latin typeface="Cambria Math" panose="02040503050406030204" pitchFamily="18" charset="0"/>
                            <a:ea typeface="Cambria Math" panose="02040503050406030204" pitchFamily="18" charset="0"/>
                          </a:rPr>
                        </m:ctrlPr>
                      </m:fPr>
                      <m:num>
                        <m:r>
                          <a:rPr lang="en-US" i="1">
                            <a:solidFill>
                              <a:srgbClr val="0000FF"/>
                            </a:solidFill>
                            <a:latin typeface="Cambria Math" panose="02040503050406030204" pitchFamily="18" charset="0"/>
                            <a:ea typeface="Cambria Math" panose="02040503050406030204" pitchFamily="18" charset="0"/>
                          </a:rPr>
                          <m:t>𝜋</m:t>
                        </m:r>
                        <m:r>
                          <a:rPr lang="en-US" b="0" i="1" smtClean="0">
                            <a:solidFill>
                              <a:srgbClr val="0000FF"/>
                            </a:solidFill>
                            <a:latin typeface="Cambria Math"/>
                            <a:ea typeface="Cambria Math" panose="02040503050406030204" pitchFamily="18" charset="0"/>
                          </a:rPr>
                          <m:t>3</m:t>
                        </m:r>
                      </m:num>
                      <m:den>
                        <m:r>
                          <a:rPr lang="en-US" i="1">
                            <a:solidFill>
                              <a:srgbClr val="0000FF"/>
                            </a:solidFill>
                            <a:latin typeface="Cambria Math"/>
                            <a:ea typeface="Cambria Math" panose="02040503050406030204" pitchFamily="18" charset="0"/>
                          </a:rPr>
                          <m:t>8</m:t>
                        </m:r>
                      </m:den>
                    </m:f>
                    <m:r>
                      <a:rPr lang="en-US" i="1">
                        <a:solidFill>
                          <a:srgbClr val="0000FF"/>
                        </a:solidFill>
                        <a:latin typeface="Cambria Math"/>
                        <a:ea typeface="Cambria Math" panose="02040503050406030204" pitchFamily="18" charset="0"/>
                      </a:rPr>
                      <m:t>=</m:t>
                    </m:r>
                    <m:r>
                      <m:rPr>
                        <m:nor/>
                      </m:rPr>
                      <a:rPr lang="en-US" dirty="0">
                        <a:solidFill>
                          <a:srgbClr val="0000FF"/>
                        </a:solidFill>
                        <a:latin typeface="Times New Roman" panose="02020603050405020304" pitchFamily="18" charset="0"/>
                        <a:ea typeface="SimSun" panose="02010600030101010101" pitchFamily="2" charset="-122"/>
                      </a:rPr>
                      <m:t> =</m:t>
                    </m:r>
                    <m:f>
                      <m:fPr>
                        <m:ctrlPr>
                          <a:rPr lang="en-US" i="1" dirty="0">
                            <a:solidFill>
                              <a:srgbClr val="0000FF"/>
                            </a:solidFill>
                            <a:latin typeface="Cambria Math" panose="02040503050406030204" pitchFamily="18" charset="0"/>
                            <a:ea typeface="Cambria Math" panose="02040503050406030204" pitchFamily="18" charset="0"/>
                          </a:rPr>
                        </m:ctrlPr>
                      </m:fPr>
                      <m:num>
                        <m:r>
                          <a:rPr lang="en-US" b="0" i="1" dirty="0" smtClean="0">
                            <a:solidFill>
                              <a:srgbClr val="0000FF"/>
                            </a:solidFill>
                            <a:latin typeface="Cambria Math"/>
                            <a:ea typeface="Cambria Math" panose="02040503050406030204" pitchFamily="18" charset="0"/>
                          </a:rPr>
                          <m:t>3</m:t>
                        </m:r>
                        <m:r>
                          <a:rPr lang="en-US" i="1">
                            <a:solidFill>
                              <a:srgbClr val="0000FF"/>
                            </a:solidFill>
                            <a:latin typeface="Cambria Math" panose="02040503050406030204" pitchFamily="18" charset="0"/>
                            <a:ea typeface="Cambria Math" panose="02040503050406030204" pitchFamily="18" charset="0"/>
                          </a:rPr>
                          <m:t>𝜋</m:t>
                        </m:r>
                      </m:num>
                      <m:den>
                        <m:r>
                          <m:rPr>
                            <m:nor/>
                          </m:rPr>
                          <a:rPr lang="en-US" b="0" i="0" smtClean="0">
                            <a:solidFill>
                              <a:srgbClr val="0000FF"/>
                            </a:solidFill>
                            <a:latin typeface="Cambria Math"/>
                            <a:ea typeface="Cambria Math" panose="02040503050406030204" pitchFamily="18" charset="0"/>
                          </a:rPr>
                          <m:t>4</m:t>
                        </m:r>
                        <m:r>
                          <m:rPr>
                            <m:nor/>
                          </m:rPr>
                          <a:rPr lang="en-US">
                            <a:solidFill>
                              <a:srgbClr val="0000FF"/>
                            </a:solidFill>
                            <a:latin typeface="Cambria Math" panose="02040503050406030204" pitchFamily="18" charset="0"/>
                            <a:ea typeface="Cambria Math" panose="02040503050406030204" pitchFamily="18" charset="0"/>
                          </a:rPr>
                          <m:t>,</m:t>
                        </m:r>
                      </m:den>
                    </m:f>
                    <m:r>
                      <m:rPr>
                        <m:nor/>
                      </m:rPr>
                      <a:rPr lang="en-US">
                        <a:solidFill>
                          <a:srgbClr val="0000FF"/>
                        </a:solidFill>
                        <a:latin typeface="Cambria Math" panose="02040503050406030204" pitchFamily="18" charset="0"/>
                        <a:ea typeface="Cambria Math" panose="02040503050406030204" pitchFamily="18" charset="0"/>
                      </a:rPr>
                      <m:t>, </m:t>
                    </m:r>
                    <m:r>
                      <m:rPr>
                        <m:nor/>
                      </m:rPr>
                      <a:rPr lang="en-US" b="0" i="0" smtClean="0">
                        <a:solidFill>
                          <a:srgbClr val="0000FF"/>
                        </a:solidFill>
                        <a:latin typeface="Cambria Math" panose="02040503050406030204" pitchFamily="18" charset="0"/>
                        <a:ea typeface="Cambria Math" panose="02040503050406030204" pitchFamily="18" charset="0"/>
                      </a:rPr>
                      <m:t> </m:t>
                    </m:r>
                  </m:oMath>
                </a14:m>
                <a:r>
                  <a:rPr lang="en-US" dirty="0">
                    <a:solidFill>
                      <a:srgbClr val="0000FF"/>
                    </a:solidFill>
                    <a:latin typeface="Courier New" panose="02070309020205020404" pitchFamily="49" charset="0"/>
                    <a:ea typeface="SimSun" panose="02010600030101010101" pitchFamily="2" charset="-122"/>
                  </a:rPr>
                  <a:t>… , </a:t>
                </a:r>
                <a:r>
                  <a:rPr lang="en-US" dirty="0">
                    <a:solidFill>
                      <a:srgbClr val="0000FF"/>
                    </a:solidFill>
                    <a:latin typeface="Times New Roman" panose="02020603050405020304" pitchFamily="18" charset="0"/>
                    <a:ea typeface="SimSun" panose="02010600030101010101" pitchFamily="2" charset="-122"/>
                  </a:rPr>
                  <a:t>2</a:t>
                </a:r>
                <a14:m>
                  <m:oMath xmlns:m="http://schemas.openxmlformats.org/officeDocument/2006/math">
                    <m:f>
                      <m:fPr>
                        <m:ctrlPr>
                          <a:rPr lang="en-US" i="1">
                            <a:solidFill>
                              <a:srgbClr val="0000FF"/>
                            </a:solidFill>
                            <a:latin typeface="Cambria Math" panose="02040503050406030204" pitchFamily="18" charset="0"/>
                            <a:ea typeface="Cambria Math" panose="02040503050406030204" pitchFamily="18" charset="0"/>
                          </a:rPr>
                        </m:ctrlPr>
                      </m:fPr>
                      <m:num>
                        <m:r>
                          <a:rPr lang="en-US" i="1">
                            <a:solidFill>
                              <a:srgbClr val="0000FF"/>
                            </a:solidFill>
                            <a:latin typeface="Cambria Math" panose="02040503050406030204" pitchFamily="18" charset="0"/>
                            <a:ea typeface="Cambria Math" panose="02040503050406030204" pitchFamily="18" charset="0"/>
                          </a:rPr>
                          <m:t>𝜋</m:t>
                        </m:r>
                        <m:r>
                          <a:rPr lang="en-US" b="0" i="1" smtClean="0">
                            <a:solidFill>
                              <a:srgbClr val="0000FF"/>
                            </a:solidFill>
                            <a:latin typeface="Cambria Math"/>
                            <a:ea typeface="Cambria Math" panose="02040503050406030204" pitchFamily="18" charset="0"/>
                          </a:rPr>
                          <m:t>7</m:t>
                        </m:r>
                      </m:num>
                      <m:den>
                        <m:r>
                          <a:rPr lang="en-US" i="1">
                            <a:solidFill>
                              <a:srgbClr val="0000FF"/>
                            </a:solidFill>
                            <a:latin typeface="Cambria Math"/>
                            <a:ea typeface="Cambria Math" panose="02040503050406030204" pitchFamily="18" charset="0"/>
                          </a:rPr>
                          <m:t>8</m:t>
                        </m:r>
                      </m:den>
                    </m:f>
                    <m:r>
                      <a:rPr lang="en-US" i="1">
                        <a:solidFill>
                          <a:srgbClr val="0000FF"/>
                        </a:solidFill>
                        <a:latin typeface="Cambria Math"/>
                        <a:ea typeface="Cambria Math" panose="02040503050406030204" pitchFamily="18" charset="0"/>
                      </a:rPr>
                      <m:t>=</m:t>
                    </m:r>
                    <m:f>
                      <m:fPr>
                        <m:ctrlPr>
                          <a:rPr lang="en-US" i="1" dirty="0">
                            <a:solidFill>
                              <a:srgbClr val="0000FF"/>
                            </a:solidFill>
                            <a:latin typeface="Cambria Math" panose="02040503050406030204" pitchFamily="18" charset="0"/>
                            <a:ea typeface="Cambria Math" panose="02040503050406030204" pitchFamily="18" charset="0"/>
                          </a:rPr>
                        </m:ctrlPr>
                      </m:fPr>
                      <m:num>
                        <m:r>
                          <a:rPr lang="en-US" b="0" i="1" dirty="0" smtClean="0">
                            <a:solidFill>
                              <a:srgbClr val="0000FF"/>
                            </a:solidFill>
                            <a:latin typeface="Cambria Math"/>
                            <a:ea typeface="Cambria Math" panose="02040503050406030204" pitchFamily="18" charset="0"/>
                          </a:rPr>
                          <m:t>7</m:t>
                        </m:r>
                        <m:r>
                          <a:rPr lang="en-US" i="1">
                            <a:solidFill>
                              <a:srgbClr val="0000FF"/>
                            </a:solidFill>
                            <a:latin typeface="Cambria Math" panose="02040503050406030204" pitchFamily="18" charset="0"/>
                            <a:ea typeface="Cambria Math" panose="02040503050406030204" pitchFamily="18" charset="0"/>
                          </a:rPr>
                          <m:t>𝜋</m:t>
                        </m:r>
                      </m:num>
                      <m:den>
                        <m:r>
                          <m:rPr>
                            <m:nor/>
                          </m:rPr>
                          <a:rPr lang="en-US">
                            <a:solidFill>
                              <a:srgbClr val="0000FF"/>
                            </a:solidFill>
                            <a:latin typeface="Cambria Math" panose="02040503050406030204" pitchFamily="18" charset="0"/>
                            <a:ea typeface="Cambria Math" panose="02040503050406030204" pitchFamily="18" charset="0"/>
                          </a:rPr>
                          <m:t>4,</m:t>
                        </m:r>
                      </m:den>
                    </m:f>
                  </m:oMath>
                </a14:m>
                <a:r>
                  <a:rPr lang="en-US" dirty="0">
                    <a:solidFill>
                      <a:srgbClr val="0000FF"/>
                    </a:solidFill>
                    <a:latin typeface="Courier New" panose="02070309020205020404" pitchFamily="49" charset="0"/>
                    <a:ea typeface="SimSun" panose="02010600030101010101" pitchFamily="2" charset="-122"/>
                  </a:rPr>
                  <a:t> , </a:t>
                </a:r>
                <a:r>
                  <a:rPr lang="en-US"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then next will be </a:t>
                </a:r>
                <a:r>
                  <a:rPr lang="en-US" dirty="0">
                    <a:solidFill>
                      <a:srgbClr val="0000FF"/>
                    </a:solidFill>
                    <a:latin typeface="Times New Roman" panose="02020603050405020304" pitchFamily="18" charset="0"/>
                    <a:ea typeface="SimSun" panose="02010600030101010101" pitchFamily="2" charset="-122"/>
                  </a:rPr>
                  <a:t>2</a:t>
                </a:r>
                <a14:m>
                  <m:oMath xmlns:m="http://schemas.openxmlformats.org/officeDocument/2006/math">
                    <m:f>
                      <m:fPr>
                        <m:ctrlPr>
                          <a:rPr lang="en-US" i="1" smtClean="0">
                            <a:solidFill>
                              <a:srgbClr val="0000FF"/>
                            </a:solidFill>
                            <a:latin typeface="Cambria Math" panose="02040503050406030204" pitchFamily="18" charset="0"/>
                            <a:ea typeface="Cambria Math" panose="02040503050406030204" pitchFamily="18" charset="0"/>
                          </a:rPr>
                        </m:ctrlPr>
                      </m:fPr>
                      <m:num>
                        <m:r>
                          <a:rPr lang="en-US" i="1">
                            <a:solidFill>
                              <a:srgbClr val="0000FF"/>
                            </a:solidFill>
                            <a:latin typeface="Cambria Math" panose="02040503050406030204" pitchFamily="18" charset="0"/>
                            <a:ea typeface="Cambria Math" panose="02040503050406030204" pitchFamily="18" charset="0"/>
                          </a:rPr>
                          <m:t>𝜋</m:t>
                        </m:r>
                        <m:r>
                          <a:rPr lang="en-US" b="0" i="1" smtClean="0">
                            <a:solidFill>
                              <a:srgbClr val="0000FF"/>
                            </a:solidFill>
                            <a:latin typeface="Cambria Math"/>
                            <a:ea typeface="Cambria Math" panose="02040503050406030204" pitchFamily="18" charset="0"/>
                          </a:rPr>
                          <m:t>8</m:t>
                        </m:r>
                      </m:num>
                      <m:den>
                        <m:r>
                          <a:rPr lang="en-US" i="1">
                            <a:solidFill>
                              <a:srgbClr val="0000FF"/>
                            </a:solidFill>
                            <a:latin typeface="Cambria Math"/>
                            <a:ea typeface="Cambria Math" panose="02040503050406030204" pitchFamily="18" charset="0"/>
                          </a:rPr>
                          <m:t>8</m:t>
                        </m:r>
                      </m:den>
                    </m:f>
                    <m:r>
                      <a:rPr lang="en-US" i="1">
                        <a:solidFill>
                          <a:srgbClr val="0000FF"/>
                        </a:solidFill>
                        <a:latin typeface="Cambria Math"/>
                        <a:ea typeface="Cambria Math" panose="02040503050406030204" pitchFamily="18" charset="0"/>
                      </a:rPr>
                      <m:t>=</m:t>
                    </m:r>
                    <m:r>
                      <m:rPr>
                        <m:nor/>
                      </m:rPr>
                      <a:rPr lang="en-US" dirty="0">
                        <a:solidFill>
                          <a:srgbClr val="0000FF"/>
                        </a:solidFill>
                        <a:latin typeface="Times New Roman" panose="02020603050405020304" pitchFamily="18" charset="0"/>
                        <a:ea typeface="SimSun" panose="02010600030101010101" pitchFamily="2" charset="-122"/>
                      </a:rPr>
                      <m:t>2</m:t>
                    </m:r>
                    <m:r>
                      <a:rPr lang="en-US" i="1">
                        <a:solidFill>
                          <a:srgbClr val="0000FF"/>
                        </a:solidFill>
                        <a:latin typeface="Cambria Math" panose="02040503050406030204" pitchFamily="18" charset="0"/>
                        <a:ea typeface="Cambria Math" panose="02040503050406030204" pitchFamily="18" charset="0"/>
                      </a:rPr>
                      <m:t>𝜋</m:t>
                    </m:r>
                  </m:oMath>
                </a14:m>
                <a:r>
                  <a:rPr lang="en-US" dirty="0">
                    <a:solidFill>
                      <a:srgbClr val="0000FF"/>
                    </a:solidFill>
                    <a:latin typeface="Courier New" panose="02070309020205020404" pitchFamily="49" charset="0"/>
                    <a:ea typeface="SimSun" panose="02010600030101010101" pitchFamily="2" charset="-122"/>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8885019" y="2564048"/>
                <a:ext cx="3306981" cy="2029145"/>
              </a:xfrm>
              <a:prstGeom prst="rect">
                <a:avLst/>
              </a:prstGeom>
              <a:blipFill>
                <a:blip r:embed="rId4"/>
                <a:stretch>
                  <a:fillRect l="-1471" t="-1497" b="-1497"/>
                </a:stretch>
              </a:blipFill>
              <a:ln>
                <a:solidFill>
                  <a:schemeClr val="accent1"/>
                </a:solid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05990EB5-B815-4536-B23D-1BE17550CCFE}"/>
              </a:ext>
            </a:extLst>
          </p:cNvPr>
          <p:cNvSpPr/>
          <p:nvPr/>
        </p:nvSpPr>
        <p:spPr>
          <a:xfrm>
            <a:off x="1427492" y="623673"/>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78681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E30BFC-9FB1-4912-96E1-037E37685899}"/>
              </a:ext>
            </a:extLst>
          </p:cNvPr>
          <p:cNvSpPr txBox="1"/>
          <p:nvPr/>
        </p:nvSpPr>
        <p:spPr>
          <a:xfrm>
            <a:off x="914401" y="3040550"/>
            <a:ext cx="9892682" cy="255342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84917" y="1786413"/>
                <a:ext cx="9064100" cy="3915624"/>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Figure 2.11 </a:t>
                </a:r>
                <a:r>
                  <a:rPr lang="en-US" sz="2400" dirty="0">
                    <a:effectLst/>
                    <a:latin typeface="Times New Roman" panose="02020603050405020304" pitchFamily="18" charset="0"/>
                    <a:ea typeface="SimSun" panose="02010600030101010101" pitchFamily="2" charset="-122"/>
                  </a:rPr>
                  <a:t>shows that the n complex roots of unity are equally spaced around the circle of unit radius centered at the origin of the complex plane. </a:t>
                </a:r>
              </a:p>
              <a:p>
                <a:pPr>
                  <a:lnSpc>
                    <a:spcPct val="115000"/>
                  </a:lnSpc>
                </a:pPr>
                <a:r>
                  <a:rPr lang="en-US" sz="2400" dirty="0">
                    <a:solidFill>
                      <a:srgbClr val="0000FF"/>
                    </a:solidFill>
                    <a:effectLst/>
                    <a:latin typeface="Times New Roman" panose="02020603050405020304" pitchFamily="18" charset="0"/>
                    <a:ea typeface="SimSun" panose="02010600030101010101" pitchFamily="2" charset="-122"/>
                  </a:rPr>
                  <a:t>The value  </a:t>
                </a:r>
                <a:endParaRPr lang="en-US" sz="2400" dirty="0">
                  <a:solidFill>
                    <a:srgbClr val="0000FF"/>
                  </a:solidFill>
                  <a:effectLst/>
                  <a:latin typeface="Courier New" panose="02070309020205020404" pitchFamily="49" charset="0"/>
                  <a:ea typeface="SimSun" panose="02010600030101010101" pitchFamily="2" charset="-122"/>
                </a:endParaRPr>
              </a:p>
              <a:p>
                <a:pPr>
                  <a:lnSpc>
                    <a:spcPct val="115000"/>
                  </a:lnSpc>
                </a:pPr>
                <a:r>
                  <a:rPr lang="en-US" sz="2400" dirty="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a:t> </a:t>
                </a:r>
                <a:endParaRPr lang="en-US" sz="2400" dirty="0">
                  <a:solidFill>
                    <a:srgbClr val="0000FF"/>
                  </a:solidFill>
                  <a:effectLst/>
                  <a:latin typeface="Courier New" panose="02070309020205020404" pitchFamily="49" charset="0"/>
                  <a:ea typeface="SimSun" panose="02010600030101010101" pitchFamily="2" charset="-122"/>
                </a:endParaRPr>
              </a:p>
              <a:p>
                <a:pPr>
                  <a:lnSpc>
                    <a:spcPct val="115000"/>
                  </a:lnSpc>
                </a:pPr>
                <a:r>
                  <a:rPr lang="en-US" sz="2400" dirty="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a:t>	</a:t>
                </a:r>
                <a:r>
                  <a:rPr lang="en-US" sz="2400" dirty="0" err="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a:t>ѡ</a:t>
                </a:r>
                <a:r>
                  <a:rPr lang="en-US" sz="2400" baseline="-25000" dirty="0" err="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a:t>n</a:t>
                </a:r>
                <a:r>
                  <a:rPr lang="en-US" sz="2400" dirty="0">
                    <a:solidFill>
                      <a:srgbClr val="0000FF"/>
                    </a:solidFill>
                    <a:effectLst/>
                    <a:latin typeface="Times New Roman" panose="02020603050405020304" pitchFamily="18" charset="0"/>
                    <a:ea typeface="SimSun" panose="02010600030101010101" pitchFamily="2" charset="-122"/>
                  </a:rPr>
                  <a:t> = </a:t>
                </a:r>
                <a14:m>
                  <m:oMath xmlns:m="http://schemas.openxmlformats.org/officeDocument/2006/math">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𝜋</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400" dirty="0">
                    <a:solidFill>
                      <a:srgbClr val="0000FF"/>
                    </a:solidFill>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 (2.18)</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1200" dirty="0">
                  <a:effectLst/>
                  <a:latin typeface="Courier New" panose="02070309020205020404" pitchFamily="49" charset="0"/>
                  <a:ea typeface="SimSun" panose="02010600030101010101" pitchFamily="2" charset="-122"/>
                </a:endParaRPr>
              </a:p>
              <a:p>
                <a:pPr>
                  <a:lnSpc>
                    <a:spcPct val="115000"/>
                  </a:lnSpc>
                </a:pPr>
                <a:r>
                  <a:rPr lang="en-US" sz="2400" dirty="0">
                    <a:solidFill>
                      <a:srgbClr val="0000CC"/>
                    </a:solidFill>
                    <a:effectLst/>
                    <a:latin typeface="Times New Roman" panose="02020603050405020304" pitchFamily="18" charset="0"/>
                    <a:ea typeface="SimSun" panose="02010600030101010101" pitchFamily="2" charset="-122"/>
                  </a:rPr>
                  <a:t>is </a:t>
                </a:r>
                <a:r>
                  <a:rPr lang="en-US" sz="2400" i="1" dirty="0">
                    <a:solidFill>
                      <a:srgbClr val="0000CC"/>
                    </a:solidFill>
                    <a:effectLst/>
                    <a:latin typeface="Times New Roman" panose="02020603050405020304" pitchFamily="18" charset="0"/>
                    <a:ea typeface="SimSun" panose="02010600030101010101" pitchFamily="2" charset="-122"/>
                  </a:rPr>
                  <a:t>the principal n</a:t>
                </a:r>
                <a:r>
                  <a:rPr lang="en-US" sz="2400" i="1" baseline="30000" dirty="0">
                    <a:solidFill>
                      <a:srgbClr val="0000CC"/>
                    </a:solidFill>
                    <a:effectLst/>
                    <a:latin typeface="Times New Roman" panose="02020603050405020304" pitchFamily="18" charset="0"/>
                    <a:ea typeface="SimSun" panose="02010600030101010101" pitchFamily="2" charset="-122"/>
                  </a:rPr>
                  <a:t>th</a:t>
                </a:r>
                <a:r>
                  <a:rPr lang="en-US" sz="2400" i="1" dirty="0">
                    <a:solidFill>
                      <a:srgbClr val="0000CC"/>
                    </a:solidFill>
                    <a:effectLst/>
                    <a:latin typeface="Times New Roman" panose="02020603050405020304" pitchFamily="18" charset="0"/>
                    <a:ea typeface="SimSun" panose="02010600030101010101" pitchFamily="2" charset="-122"/>
                  </a:rPr>
                  <a:t> root of unity</a:t>
                </a:r>
                <a:r>
                  <a:rPr lang="en-US" sz="2400" dirty="0">
                    <a:solidFill>
                      <a:srgbClr val="0000CC"/>
                    </a:solidFill>
                    <a:effectLst/>
                    <a:latin typeface="Times New Roman" panose="02020603050405020304" pitchFamily="18" charset="0"/>
                    <a:ea typeface="SimSun" panose="02010600030101010101" pitchFamily="2" charset="-122"/>
                  </a:rPr>
                  <a:t>; </a:t>
                </a:r>
              </a:p>
              <a:p>
                <a:pPr>
                  <a:lnSpc>
                    <a:spcPct val="115000"/>
                  </a:lnSpc>
                </a:pPr>
                <a:r>
                  <a:rPr lang="en-US" sz="2400" dirty="0">
                    <a:solidFill>
                      <a:srgbClr val="0000CC"/>
                    </a:solidFill>
                    <a:effectLst/>
                    <a:latin typeface="Times New Roman" panose="02020603050405020304" pitchFamily="18" charset="0"/>
                    <a:ea typeface="SimSun" panose="02010600030101010101" pitchFamily="2" charset="-122"/>
                  </a:rPr>
                  <a:t>all other complex nth roots of unity are powers of </a:t>
                </a:r>
                <a:r>
                  <a:rPr lang="en-US" sz="2400" dirty="0" err="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a:t>ѡ</a:t>
                </a:r>
                <a:r>
                  <a:rPr lang="en-US" sz="2400" baseline="-25000" dirty="0" err="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a:t>n</a:t>
                </a:r>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84917" y="1786413"/>
                <a:ext cx="9064100" cy="3915624"/>
              </a:xfrm>
              <a:prstGeom prst="rect">
                <a:avLst/>
              </a:prstGeom>
              <a:blipFill>
                <a:blip r:embed="rId2"/>
                <a:stretch>
                  <a:fillRect l="-1009" t="-623" b="-21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636962" y="3817450"/>
                <a:ext cx="2521259" cy="752450"/>
              </a:xfrm>
              <a:prstGeom prst="rect">
                <a:avLst/>
              </a:prstGeom>
              <a:noFill/>
              <a:ln>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e.g., </a:t>
                </a:r>
                <a:r>
                  <a:rPr lang="en-US" sz="2400" dirty="0">
                    <a:latin typeface="Cambria Math" panose="02040503050406030204" pitchFamily="18" charset="0"/>
                    <a:ea typeface="SimSun" panose="02010600030101010101" pitchFamily="2" charset="-122"/>
                    <a:cs typeface="Times New Roman" panose="02020603050405020304" pitchFamily="18" charset="0"/>
                  </a:rPr>
                  <a:t>ѡ</a:t>
                </a:r>
                <a:r>
                  <a:rPr lang="en-US" sz="2400" baseline="-25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dirty="0"/>
                  <a:t>  </a:t>
                </a: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636962" y="3817450"/>
                <a:ext cx="2521259" cy="752450"/>
              </a:xfrm>
              <a:prstGeom prst="rect">
                <a:avLst/>
              </a:prstGeom>
              <a:blipFill>
                <a:blip r:embed="rId3"/>
                <a:stretch>
                  <a:fillRect l="-3614" t="-3968"/>
                </a:stretch>
              </a:blipFill>
              <a:ln>
                <a:solidFill>
                  <a:schemeClr val="accent1"/>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E01152F3-F71C-4110-A942-F9E278D1A932}"/>
              </a:ext>
            </a:extLst>
          </p:cNvPr>
          <p:cNvSpPr/>
          <p:nvPr/>
        </p:nvSpPr>
        <p:spPr>
          <a:xfrm>
            <a:off x="1219148" y="692253"/>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301555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val 65"/>
          <p:cNvSpPr/>
          <p:nvPr/>
        </p:nvSpPr>
        <p:spPr>
          <a:xfrm>
            <a:off x="3218842" y="3709517"/>
            <a:ext cx="46990" cy="527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88" name="Rectangle 87"/>
              <p:cNvSpPr/>
              <p:nvPr/>
            </p:nvSpPr>
            <p:spPr>
              <a:xfrm>
                <a:off x="2765601" y="1629638"/>
                <a:ext cx="953472" cy="46916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2765601" y="1629638"/>
                <a:ext cx="953472" cy="469167"/>
              </a:xfrm>
              <a:prstGeom prst="rect">
                <a:avLst/>
              </a:prstGeom>
              <a:blipFill>
                <a:blip r:embed="rId2"/>
                <a:stretch>
                  <a:fillRect l="-2564" t="-1039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4527815" y="2082997"/>
                <a:ext cx="632563" cy="4683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1</m:t>
                          </m:r>
                        </m:sup>
                      </m:sSubSup>
                    </m:oMath>
                  </m:oMathPara>
                </a14:m>
                <a:endParaRPr lang="en-US" sz="2400" dirty="0"/>
              </a:p>
            </p:txBody>
          </p:sp>
        </mc:Choice>
        <mc:Fallback xmlns="">
          <p:sp>
            <p:nvSpPr>
              <p:cNvPr id="89" name="Rectangle 88"/>
              <p:cNvSpPr>
                <a:spLocks noRot="1" noChangeAspect="1" noMove="1" noResize="1" noEditPoints="1" noAdjustHandles="1" noChangeArrowheads="1" noChangeShapeType="1" noTextEdit="1"/>
              </p:cNvSpPr>
              <p:nvPr/>
            </p:nvSpPr>
            <p:spPr>
              <a:xfrm>
                <a:off x="4527815" y="2082997"/>
                <a:ext cx="632563" cy="468398"/>
              </a:xfrm>
              <a:prstGeom prst="rect">
                <a:avLst/>
              </a:prstGeom>
              <a:blipFill>
                <a:blip r:embed="rId3"/>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4881291" y="3103070"/>
                <a:ext cx="1501180" cy="840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0</m:t>
                          </m:r>
                        </m:sup>
                      </m:sSubSup>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8</m:t>
                          </m:r>
                        </m:sup>
                      </m:sSubSup>
                    </m:oMath>
                  </m:oMathPara>
                </a14:m>
                <a:endParaRPr lang="en-US" sz="2400" dirty="0"/>
              </a:p>
              <a:p>
                <a:r>
                  <a:rPr lang="en-US" sz="2400" dirty="0"/>
                  <a:t>      1</a:t>
                </a:r>
              </a:p>
            </p:txBody>
          </p:sp>
        </mc:Choice>
        <mc:Fallback xmlns="">
          <p:sp>
            <p:nvSpPr>
              <p:cNvPr id="90" name="Rectangle 89"/>
              <p:cNvSpPr>
                <a:spLocks noRot="1" noChangeAspect="1" noMove="1" noResize="1" noEditPoints="1" noAdjustHandles="1" noChangeArrowheads="1" noChangeShapeType="1" noTextEdit="1"/>
              </p:cNvSpPr>
              <p:nvPr/>
            </p:nvSpPr>
            <p:spPr>
              <a:xfrm>
                <a:off x="4881291" y="3103070"/>
                <a:ext cx="1501180" cy="840999"/>
              </a:xfrm>
              <a:prstGeom prst="rect">
                <a:avLst/>
              </a:prstGeom>
              <a:blipFill>
                <a:blip r:embed="rId4"/>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4554859" y="4943998"/>
                <a:ext cx="612604" cy="467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7</m:t>
                          </m:r>
                        </m:sup>
                      </m:sSubSup>
                    </m:oMath>
                  </m:oMathPara>
                </a14:m>
                <a:endParaRPr lang="en-US" sz="2400" dirty="0"/>
              </a:p>
            </p:txBody>
          </p:sp>
        </mc:Choice>
        <mc:Fallback xmlns="">
          <p:sp>
            <p:nvSpPr>
              <p:cNvPr id="92" name="Rectangle 91"/>
              <p:cNvSpPr>
                <a:spLocks noRot="1" noChangeAspect="1" noMove="1" noResize="1" noEditPoints="1" noAdjustHandles="1" noChangeArrowheads="1" noChangeShapeType="1" noTextEdit="1"/>
              </p:cNvSpPr>
              <p:nvPr/>
            </p:nvSpPr>
            <p:spPr>
              <a:xfrm>
                <a:off x="4554859" y="4943998"/>
                <a:ext cx="612604" cy="467629"/>
              </a:xfrm>
              <a:prstGeom prst="rect">
                <a:avLst/>
              </a:prstGeom>
              <a:blipFill>
                <a:blip r:embed="rId5"/>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2814055" y="5284219"/>
                <a:ext cx="976517" cy="471476"/>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oMath>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2814055" y="5284219"/>
                <a:ext cx="976517" cy="471476"/>
              </a:xfrm>
              <a:prstGeom prst="rect">
                <a:avLst/>
              </a:prstGeom>
              <a:blipFill>
                <a:blip r:embed="rId6"/>
                <a:stretch>
                  <a:fillRect l="-2500"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1148107" y="4885549"/>
                <a:ext cx="721026" cy="4767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oMath>
                  </m:oMathPara>
                </a14:m>
                <a:endParaRPr lang="en-US" sz="2400" dirty="0"/>
              </a:p>
            </p:txBody>
          </p:sp>
        </mc:Choice>
        <mc:Fallback xmlns="">
          <p:sp>
            <p:nvSpPr>
              <p:cNvPr id="94" name="Rectangle 93"/>
              <p:cNvSpPr>
                <a:spLocks noRot="1" noChangeAspect="1" noMove="1" noResize="1" noEditPoints="1" noAdjustHandles="1" noChangeArrowheads="1" noChangeShapeType="1" noTextEdit="1"/>
              </p:cNvSpPr>
              <p:nvPr/>
            </p:nvSpPr>
            <p:spPr>
              <a:xfrm>
                <a:off x="1148107" y="4885549"/>
                <a:ext cx="721026" cy="476734"/>
              </a:xfrm>
              <a:prstGeom prst="rect">
                <a:avLst/>
              </a:prstGeom>
              <a:blipFill>
                <a:blip r:embed="rId7"/>
                <a:stretch>
                  <a:fillRect b="-2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956221" y="3155446"/>
                <a:ext cx="677558" cy="836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4</m:t>
                          </m:r>
                        </m:sup>
                      </m:sSubSup>
                    </m:oMath>
                  </m:oMathPara>
                </a14:m>
                <a:endParaRPr lang="en-US" sz="2400" dirty="0"/>
              </a:p>
              <a:p>
                <a:r>
                  <a:rPr lang="en-US" sz="2400" dirty="0"/>
                  <a:t>-1</a:t>
                </a:r>
              </a:p>
            </p:txBody>
          </p:sp>
        </mc:Choice>
        <mc:Fallback xmlns="">
          <p:sp>
            <p:nvSpPr>
              <p:cNvPr id="95" name="Rectangle 94"/>
              <p:cNvSpPr>
                <a:spLocks noRot="1" noChangeAspect="1" noMove="1" noResize="1" noEditPoints="1" noAdjustHandles="1" noChangeArrowheads="1" noChangeShapeType="1" noTextEdit="1"/>
              </p:cNvSpPr>
              <p:nvPr/>
            </p:nvSpPr>
            <p:spPr>
              <a:xfrm>
                <a:off x="956221" y="3155446"/>
                <a:ext cx="677558" cy="836960"/>
              </a:xfrm>
              <a:prstGeom prst="rect">
                <a:avLst/>
              </a:prstGeom>
              <a:blipFill>
                <a:blip r:embed="rId8"/>
                <a:stretch>
                  <a:fillRect l="-14414" b="-160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p:cNvSpPr/>
              <p:nvPr/>
            </p:nvSpPr>
            <p:spPr>
              <a:xfrm>
                <a:off x="1308979" y="2102100"/>
                <a:ext cx="697563" cy="471026"/>
              </a:xfrm>
              <a:prstGeom prst="rect">
                <a:avLst/>
              </a:prstGeom>
            </p:spPr>
            <p:txBody>
              <a:bodyPr wrap="none">
                <a:spAutoFit/>
              </a:bodyPr>
              <a:lstStyle/>
              <a:p>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effectLst/>
                    <a:latin typeface="Times New Roman" panose="02020603050405020304" pitchFamily="18" charset="0"/>
                    <a:ea typeface="SimSun" panose="02010600030101010101" pitchFamily="2" charset="-122"/>
                  </a:rPr>
                  <a:t> </a:t>
                </a:r>
                <a:endParaRPr lang="en-US" sz="2400" dirty="0"/>
              </a:p>
            </p:txBody>
          </p:sp>
        </mc:Choice>
        <mc:Fallback xmlns="">
          <p:sp>
            <p:nvSpPr>
              <p:cNvPr id="97" name="Rectangle 96"/>
              <p:cNvSpPr>
                <a:spLocks noRot="1" noChangeAspect="1" noMove="1" noResize="1" noEditPoints="1" noAdjustHandles="1" noChangeArrowheads="1" noChangeShapeType="1" noTextEdit="1"/>
              </p:cNvSpPr>
              <p:nvPr/>
            </p:nvSpPr>
            <p:spPr>
              <a:xfrm>
                <a:off x="1308979" y="2102100"/>
                <a:ext cx="697563" cy="471026"/>
              </a:xfrm>
              <a:prstGeom prst="rect">
                <a:avLst/>
              </a:prstGeom>
              <a:blipFill>
                <a:blip r:embed="rId9"/>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6903974" y="2043036"/>
                <a:ext cx="3806433" cy="190103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Figure 2.11: The values of </a:t>
                </a:r>
                <a14:m>
                  <m:oMath xmlns:m="http://schemas.openxmlformats.org/officeDocument/2006/math">
                    <m:r>
                      <a:rPr lang="en-US" sz="2400" b="0" i="0" smtClean="0">
                        <a:latin typeface="Cambria Math" panose="02040503050406030204" pitchFamily="18" charset="0"/>
                      </a:rPr>
                      <m:t>   </m:t>
                    </m: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     </m:t>
                        </m:r>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0</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  ѡ</m:t>
                        </m:r>
                      </m:e>
                      <m:sub>
                        <m:r>
                          <a:rPr lang="en-US" sz="2400" i="1">
                            <a:latin typeface="Cambria Math" panose="02040503050406030204" pitchFamily="18" charset="0"/>
                          </a:rPr>
                          <m:t>8</m:t>
                        </m:r>
                      </m:sub>
                      <m:sup>
                        <m:r>
                          <a:rPr lang="en-US" sz="2400" i="1">
                            <a:latin typeface="Cambria Math" panose="02040503050406030204" pitchFamily="18" charset="0"/>
                          </a:rPr>
                          <m:t>1</m:t>
                        </m:r>
                      </m:sup>
                    </m:sSubSup>
                    <m:r>
                      <a:rPr lang="en-US" sz="2400" i="1">
                        <a:latin typeface="Cambria Math" panose="02040503050406030204" pitchFamily="18" charset="0"/>
                      </a:rPr>
                      <m:t> , …, </m:t>
                    </m:r>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7</m:t>
                        </m:r>
                      </m:sup>
                    </m:sSubSup>
                  </m:oMath>
                </a14:m>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the complex plane, where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ѡ</m:t>
                        </m:r>
                      </m:e>
                      <m:sub>
                        <m:r>
                          <a:rPr lang="en-US" sz="2400" i="1">
                            <a:latin typeface="Cambria Math" panose="02040503050406030204" pitchFamily="18" charset="0"/>
                          </a:rPr>
                          <m:t>8  </m:t>
                        </m:r>
                      </m:sub>
                    </m:sSub>
                    <m:sSup>
                      <m:sSupPr>
                        <m:ctrlPr>
                          <a:rPr lang="en-US" sz="2400" i="1">
                            <a:latin typeface="Cambria Math" panose="02040503050406030204" pitchFamily="18" charset="0"/>
                          </a:rPr>
                        </m:ctrlPr>
                      </m:sSupPr>
                      <m:e>
                        <m:r>
                          <a:rPr lang="en-US" sz="2400" i="1">
                            <a:latin typeface="Cambria Math" panose="02040503050406030204" pitchFamily="18" charset="0"/>
                          </a:rPr>
                          <m:t>= </m:t>
                        </m:r>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the principal</a:t>
                </a:r>
                <a:r>
                  <a:rPr lang="en-US" sz="2400" dirty="0">
                    <a:latin typeface="Times New Roman" panose="02020603050405020304" pitchFamily="18" charset="0"/>
                    <a:cs typeface="Times New Roman" panose="02020603050405020304" pitchFamily="18" charset="0"/>
                  </a:rPr>
                  <a:t>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root of unity.</a:t>
                </a:r>
              </a:p>
            </p:txBody>
          </p:sp>
        </mc:Choice>
        <mc:Fallback xmlns="">
          <p:sp>
            <p:nvSpPr>
              <p:cNvPr id="98" name="TextBox 97"/>
              <p:cNvSpPr txBox="1">
                <a:spLocks noRot="1" noChangeAspect="1" noMove="1" noResize="1" noEditPoints="1" noAdjustHandles="1" noChangeArrowheads="1" noChangeShapeType="1" noTextEdit="1"/>
              </p:cNvSpPr>
              <p:nvPr/>
            </p:nvSpPr>
            <p:spPr>
              <a:xfrm>
                <a:off x="6903974" y="2043036"/>
                <a:ext cx="3806433" cy="1901033"/>
              </a:xfrm>
              <a:prstGeom prst="rect">
                <a:avLst/>
              </a:prstGeom>
              <a:blipFill>
                <a:blip r:embed="rId10"/>
                <a:stretch>
                  <a:fillRect l="-2083" t="-2244" r="-641" b="-64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p:cNvSpPr txBox="1"/>
              <p:nvPr/>
            </p:nvSpPr>
            <p:spPr>
              <a:xfrm>
                <a:off x="5513661" y="4255177"/>
                <a:ext cx="6150097" cy="2034339"/>
              </a:xfrm>
              <a:prstGeom prst="rect">
                <a:avLst/>
              </a:prstGeom>
              <a:solidFill>
                <a:srgbClr val="FFFF00"/>
              </a:solidFill>
              <a:ln>
                <a:solidFill>
                  <a:srgbClr val="002060"/>
                </a:solidFill>
              </a:ln>
            </p:spPr>
            <p:txBody>
              <a:bodyPr wrap="square" rtlCol="0">
                <a:spAutoFit/>
              </a:bodyPr>
              <a:lstStyle/>
              <a:p>
                <a14:m>
                  <m:oMath xmlns:m="http://schemas.openxmlformats.org/officeDocument/2006/math">
                    <m:r>
                      <a:rPr lang="en-US" sz="2400" i="1" smtClean="0">
                        <a:latin typeface="Cambria Math" panose="02040503050406030204" pitchFamily="18" charset="0"/>
                      </a:rPr>
                      <m:t>ѡ </m:t>
                    </m:r>
                  </m:oMath>
                </a14:m>
                <a:r>
                  <a:rPr lang="en-US" sz="2400" baseline="-25000" dirty="0"/>
                  <a:t>8</a:t>
                </a:r>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r>
                  <a:rPr lang="en-US" sz="2200" dirty="0">
                    <a:latin typeface="Times New Roman" panose="02020603050405020304" pitchFamily="18" charset="0"/>
                    <a:cs typeface="Times New Roman" panose="02020603050405020304" pitchFamily="18" charset="0"/>
                  </a:rPr>
                  <a:t>which </a:t>
                </a:r>
                <a:r>
                  <a:rPr lang="en-US" sz="22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is the principal 8</a:t>
                </a:r>
                <a:r>
                  <a:rPr lang="en-US" sz="2200" baseline="300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th</a:t>
                </a:r>
                <a:r>
                  <a:rPr lang="en-US" sz="22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 root of unity</a:t>
                </a:r>
                <a:r>
                  <a:rPr lang="en-US"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0</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0</m:t>
                        </m:r>
                      </m:sup>
                    </m:sSup>
                    <m:r>
                      <a:rPr lang="en-US" sz="2400" i="1">
                        <a:latin typeface="Cambria Math" panose="02040503050406030204" pitchFamily="18" charset="0"/>
                      </a:rPr>
                      <m:t>= </m:t>
                    </m:r>
                  </m:oMath>
                </a14:m>
                <a:r>
                  <a:rPr lang="en-US" sz="2400" dirty="0"/>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r>
                  <a:rPr lang="en-US" sz="2400" baseline="30000" dirty="0"/>
                  <a:t>0  </a:t>
                </a:r>
                <a:r>
                  <a:rPr lang="en-US" sz="2400" dirty="0"/>
                  <a:t> = 1</a:t>
                </a: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1</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1</m:t>
                        </m:r>
                      </m:sup>
                    </m:sSup>
                    <m:r>
                      <a:rPr lang="en-US" sz="2400" i="1">
                        <a:latin typeface="Cambria Math" panose="02040503050406030204" pitchFamily="18" charset="0"/>
                      </a:rPr>
                      <m:t>= </m:t>
                    </m:r>
                  </m:oMath>
                </a14:m>
                <a:r>
                  <a:rPr lang="en-US" sz="2400" dirty="0"/>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r>
                  <a:rPr lang="en-US" sz="2400" baseline="30000" dirty="0"/>
                  <a:t>1  </a:t>
                </a:r>
                <a:r>
                  <a:rPr lang="en-US" sz="2400" dirty="0"/>
                  <a:t> </a:t>
                </a:r>
              </a:p>
              <a:p>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/4</m:t>
                        </m:r>
                      </m:sup>
                    </m:sSup>
                  </m:oMath>
                </a14:m>
                <a:r>
                  <a:rPr lang="en-US" sz="2400" dirty="0"/>
                  <a:t> </a:t>
                </a:r>
              </a:p>
              <a:p>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b="0" i="1" smtClean="0">
                            <a:latin typeface="Cambria Math" panose="02040503050406030204" pitchFamily="18" charset="0"/>
                          </a:rPr>
                          <m:t>2</m:t>
                        </m:r>
                      </m:sup>
                    </m:sSubSup>
                    <m:r>
                      <a:rPr lang="en-US" sz="2400" i="1">
                        <a:latin typeface="Cambria Math" panose="02040503050406030204" pitchFamily="18" charset="0"/>
                      </a:rPr>
                      <m:t>=</m:t>
                    </m:r>
                  </m:oMath>
                </a14:m>
                <a:r>
                  <a:rPr lang="en-US" sz="2400" dirty="0"/>
                  <a:t>  …</a:t>
                </a:r>
              </a:p>
            </p:txBody>
          </p:sp>
        </mc:Choice>
        <mc:Fallback>
          <p:sp>
            <p:nvSpPr>
              <p:cNvPr id="99" name="TextBox 98"/>
              <p:cNvSpPr txBox="1">
                <a:spLocks noRot="1" noChangeAspect="1" noMove="1" noResize="1" noEditPoints="1" noAdjustHandles="1" noChangeArrowheads="1" noChangeShapeType="1" noTextEdit="1"/>
              </p:cNvSpPr>
              <p:nvPr/>
            </p:nvSpPr>
            <p:spPr>
              <a:xfrm>
                <a:off x="5513661" y="4255177"/>
                <a:ext cx="6150097" cy="2034339"/>
              </a:xfrm>
              <a:prstGeom prst="rect">
                <a:avLst/>
              </a:prstGeom>
              <a:blipFill>
                <a:blip r:embed="rId11"/>
                <a:stretch>
                  <a:fillRect t="-1786" b="-3869"/>
                </a:stretch>
              </a:blipFill>
              <a:ln>
                <a:solidFill>
                  <a:srgbClr val="00206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1240224" y="148640"/>
                <a:ext cx="6150097" cy="539315"/>
              </a:xfrm>
              <a:prstGeom prst="rect">
                <a:avLst/>
              </a:prstGeom>
              <a:solidFill>
                <a:srgbClr val="FFFF00"/>
              </a:solidFill>
            </p:spPr>
            <p:txBody>
              <a:bodyPr wrap="square">
                <a:spAutoFit/>
              </a:bodyPr>
              <a:lstStyle/>
              <a:p>
                <a:r>
                  <a:rPr lang="en-US" sz="2800"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a:t>ѡ</a:t>
                </a:r>
                <a:r>
                  <a:rPr lang="en-US" sz="2800" baseline="-25000" dirty="0" err="1">
                    <a:solidFill>
                      <a:srgbClr val="0000FF"/>
                    </a:solidFill>
                    <a:latin typeface="Cambria Math" panose="02040503050406030204" pitchFamily="18" charset="0"/>
                    <a:ea typeface="SimSun" panose="02010600030101010101" pitchFamily="2" charset="-122"/>
                    <a:cs typeface="Times New Roman" panose="02020603050405020304" pitchFamily="18" charset="0"/>
                  </a:rPr>
                  <a:t>n</a:t>
                </a:r>
                <a:r>
                  <a:rPr lang="en-US" sz="2800" dirty="0">
                    <a:solidFill>
                      <a:srgbClr val="0000FF"/>
                    </a:solidFill>
                    <a:latin typeface="Times New Roman" panose="02020603050405020304" pitchFamily="18" charset="0"/>
                    <a:ea typeface="SimSun" panose="02010600030101010101" pitchFamily="2" charset="-122"/>
                  </a:rPr>
                  <a:t> = </a:t>
                </a:r>
                <a14:m>
                  <m:oMath xmlns:m="http://schemas.openxmlformats.org/officeDocument/2006/math">
                    <m:sSup>
                      <m:sSupPr>
                        <m:ctrlP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8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800" dirty="0"/>
                  <a:t> </a:t>
                </a:r>
                <a:r>
                  <a:rPr lang="en-US" sz="2400" dirty="0">
                    <a:latin typeface="Times New Roman" panose="02020603050405020304" pitchFamily="18" charset="0"/>
                    <a:cs typeface="Times New Roman" panose="02020603050405020304" pitchFamily="18" charset="0"/>
                  </a:rPr>
                  <a:t>the principal of n</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root of unity</a:t>
                </a:r>
              </a:p>
            </p:txBody>
          </p:sp>
        </mc:Choice>
        <mc:Fallback>
          <p:sp>
            <p:nvSpPr>
              <p:cNvPr id="2" name="Rectangle 1"/>
              <p:cNvSpPr>
                <a:spLocks noRot="1" noChangeAspect="1" noMove="1" noResize="1" noEditPoints="1" noAdjustHandles="1" noChangeArrowheads="1" noChangeShapeType="1" noTextEdit="1"/>
              </p:cNvSpPr>
              <p:nvPr/>
            </p:nvSpPr>
            <p:spPr>
              <a:xfrm>
                <a:off x="1240224" y="148640"/>
                <a:ext cx="6150097" cy="539315"/>
              </a:xfrm>
              <a:prstGeom prst="rect">
                <a:avLst/>
              </a:prstGeom>
              <a:blipFill>
                <a:blip r:embed="rId12"/>
                <a:stretch>
                  <a:fillRect l="-1982" t="-10112" b="-29213"/>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31A02479-4393-4C1F-891D-A60D35CF5007}"/>
              </a:ext>
            </a:extLst>
          </p:cNvPr>
          <p:cNvSpPr/>
          <p:nvPr/>
        </p:nvSpPr>
        <p:spPr>
          <a:xfrm>
            <a:off x="1708261" y="2282097"/>
            <a:ext cx="3121551" cy="3005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59F26365-E558-487D-8BA1-A708B8E36DBF}"/>
              </a:ext>
            </a:extLst>
          </p:cNvPr>
          <p:cNvCxnSpPr/>
          <p:nvPr/>
        </p:nvCxnSpPr>
        <p:spPr>
          <a:xfrm flipH="1">
            <a:off x="1861463" y="2514617"/>
            <a:ext cx="2689934" cy="255676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602A51-3723-4AA9-823B-CC5D9E8618E5}"/>
              </a:ext>
            </a:extLst>
          </p:cNvPr>
          <p:cNvCxnSpPr/>
          <p:nvPr/>
        </p:nvCxnSpPr>
        <p:spPr>
          <a:xfrm>
            <a:off x="3252675" y="2082997"/>
            <a:ext cx="43007" cy="334301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1375BD-697E-4950-B4F8-71C5F7FA30AF}"/>
              </a:ext>
            </a:extLst>
          </p:cNvPr>
          <p:cNvCxnSpPr/>
          <p:nvPr/>
        </p:nvCxnSpPr>
        <p:spPr>
          <a:xfrm>
            <a:off x="1855254" y="2439789"/>
            <a:ext cx="2894120" cy="26277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F27B4A-A08C-4091-8112-7E8FCA5AFDB8}"/>
              </a:ext>
            </a:extLst>
          </p:cNvPr>
          <p:cNvCxnSpPr/>
          <p:nvPr/>
        </p:nvCxnSpPr>
        <p:spPr>
          <a:xfrm flipV="1">
            <a:off x="1361970" y="3702531"/>
            <a:ext cx="3902409" cy="5197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Rectangle 6"/>
              <p:cNvSpPr/>
              <p:nvPr/>
            </p:nvSpPr>
            <p:spPr>
              <a:xfrm>
                <a:off x="1242124" y="715711"/>
                <a:ext cx="9046303" cy="880754"/>
              </a:xfrm>
              <a:prstGeom prst="rect">
                <a:avLst/>
              </a:prstGeom>
              <a:solidFill>
                <a:srgbClr val="FFFF00"/>
              </a:solidFill>
            </p:spPr>
            <p:txBody>
              <a:bodyPr wrap="square">
                <a:spAutoFit/>
              </a:bodyPr>
              <a:lstStyle/>
              <a:p>
                <a14:m>
                  <m:oMath xmlns:m="http://schemas.openxmlformats.org/officeDocument/2006/math">
                    <m:sSup>
                      <m:sSupPr>
                        <m:ctrlPr>
                          <a:rPr lang="en-US" sz="2400" i="1">
                            <a:solidFill>
                              <a:srgbClr val="0000FF"/>
                            </a:solidFill>
                            <a:latin typeface="Cambria Math" panose="02040503050406030204" pitchFamily="18" charset="0"/>
                          </a:rPr>
                        </m:ctrlPr>
                      </m:sSupPr>
                      <m:e>
                        <m:sSubSup>
                          <m:sSub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400" i="1">
                            <a:solidFill>
                              <a:srgbClr val="0000FF"/>
                            </a:solidFill>
                            <a:latin typeface="Cambria Math"/>
                            <a:ea typeface="SimSun" panose="02010600030101010101" pitchFamily="2" charset="-122"/>
                            <a:cs typeface="Times New Roman" panose="02020603050405020304" pitchFamily="18" charset="0"/>
                          </a:rPr>
                          <m:t>= </m:t>
                        </m:r>
                        <m:r>
                          <a:rPr lang="en-US" sz="2400" i="1">
                            <a:solidFill>
                              <a:srgbClr val="0000FF"/>
                            </a:solidFill>
                            <a:latin typeface="Cambria Math" panose="02040503050406030204" pitchFamily="18" charset="0"/>
                          </a:rPr>
                          <m:t>𝑒</m:t>
                        </m:r>
                      </m:e>
                      <m:sup>
                        <m:r>
                          <a:rPr lang="en-US" sz="2400" i="1">
                            <a:solidFill>
                              <a:srgbClr val="0000FF"/>
                            </a:solidFill>
                            <a:latin typeface="Cambria Math" panose="02040503050406030204" pitchFamily="18" charset="0"/>
                          </a:rPr>
                          <m:t>𝑖𝑢</m:t>
                        </m:r>
                      </m:sup>
                    </m:sSup>
                  </m:oMath>
                </a14:m>
                <a:r>
                  <a:rPr lang="en-US" sz="2400" dirty="0">
                    <a:solidFill>
                      <a:srgbClr val="0000FF"/>
                    </a:solidFill>
                    <a:latin typeface="Times New Roman" panose="02020603050405020304" pitchFamily="18" charset="0"/>
                    <a:cs typeface="Times New Roman" panose="02020603050405020304" pitchFamily="18" charset="0"/>
                  </a:rPr>
                  <a:t>  = cos(u)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sin(u), where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400" i="1">
                            <a:solidFill>
                              <a:srgbClr val="0000FF"/>
                            </a:solidFill>
                            <a:latin typeface="Cambria Math" panose="02040503050406030204" pitchFamily="18" charset="0"/>
                          </a:rPr>
                        </m:ctrlPr>
                      </m:radPr>
                      <m:deg/>
                      <m:e>
                        <m:r>
                          <a:rPr lang="en-US" sz="2400" i="1">
                            <a:solidFill>
                              <a:srgbClr val="0000FF"/>
                            </a:solidFill>
                            <a:latin typeface="Cambria Math" panose="02040503050406030204" pitchFamily="18" charset="0"/>
                          </a:rPr>
                          <m:t>−1</m:t>
                        </m:r>
                      </m:e>
                    </m:rad>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rPr>
                  <a:t> 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Courier New" panose="02070309020205020404" pitchFamily="49"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for k = 0, 1, …, n – 1. </a:t>
                </a:r>
                <a:endParaRPr lang="en-US" sz="2400" dirty="0">
                  <a:solidFill>
                    <a:srgbClr val="0000FF"/>
                  </a:solidFill>
                  <a:latin typeface="Courier New" panose="02070309020205020404" pitchFamily="49" charset="0"/>
                  <a:ea typeface="SimSun" panose="02010600030101010101" pitchFamily="2" charset="-122"/>
                </a:endParaRPr>
              </a:p>
            </p:txBody>
          </p:sp>
        </mc:Choice>
        <mc:Fallback>
          <p:sp>
            <p:nvSpPr>
              <p:cNvPr id="7" name="Rectangle 6"/>
              <p:cNvSpPr>
                <a:spLocks noRot="1" noChangeAspect="1" noMove="1" noResize="1" noEditPoints="1" noAdjustHandles="1" noChangeArrowheads="1" noChangeShapeType="1" noTextEdit="1"/>
              </p:cNvSpPr>
              <p:nvPr/>
            </p:nvSpPr>
            <p:spPr>
              <a:xfrm>
                <a:off x="1242124" y="715711"/>
                <a:ext cx="9046303" cy="880754"/>
              </a:xfrm>
              <a:prstGeom prst="rect">
                <a:avLst/>
              </a:prstGeom>
              <a:blipFill>
                <a:blip r:embed="rId13"/>
                <a:stretch>
                  <a:fillRect l="-1078" t="-3448" r="-539" b="-11034"/>
                </a:stretch>
              </a:blipFill>
            </p:spPr>
            <p:txBody>
              <a:bodyPr/>
              <a:lstStyle/>
              <a:p>
                <a:r>
                  <a:rPr lang="en-US">
                    <a:noFill/>
                  </a:rPr>
                  <a:t> </a:t>
                </a:r>
              </a:p>
            </p:txBody>
          </p:sp>
        </mc:Fallback>
      </mc:AlternateContent>
      <p:pic>
        <p:nvPicPr>
          <p:cNvPr id="32" name="Picture 31" descr="Image result for smiley face images">
            <a:extLst>
              <a:ext uri="{FF2B5EF4-FFF2-40B4-BE49-F238E27FC236}">
                <a16:creationId xmlns:a16="http://schemas.microsoft.com/office/drawing/2014/main" id="{D476515D-9837-4791-8FC3-339F120C57D4}"/>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81622" y="2271939"/>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2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799A55-6436-40D9-8BA8-8C4D8CB901B1}"/>
              </a:ext>
            </a:extLst>
          </p:cNvPr>
          <p:cNvSpPr txBox="1"/>
          <p:nvPr/>
        </p:nvSpPr>
        <p:spPr>
          <a:xfrm>
            <a:off x="666974" y="3429000"/>
            <a:ext cx="6895652" cy="287598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22891" y="553011"/>
                <a:ext cx="10313234" cy="6201313"/>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rPr>
                  <a:t>Example 2.26:  </a:t>
                </a:r>
                <a:r>
                  <a:rPr lang="en-US" sz="2400" b="1" i="1" dirty="0">
                    <a:latin typeface="Times New Roman" panose="02020603050405020304" pitchFamily="18" charset="0"/>
                    <a:ea typeface="SimSun" panose="02010600030101010101" pitchFamily="2" charset="-122"/>
                  </a:rPr>
                  <a:t>Analysis of the complex n</a:t>
                </a:r>
                <a:r>
                  <a:rPr lang="en-US" sz="2400" b="1" i="1" baseline="30000" dirty="0">
                    <a:latin typeface="Times New Roman" panose="02020603050405020304" pitchFamily="18" charset="0"/>
                    <a:ea typeface="SimSun" panose="02010600030101010101" pitchFamily="2" charset="-122"/>
                  </a:rPr>
                  <a:t>th</a:t>
                </a:r>
                <a:r>
                  <a:rPr lang="en-US" sz="2400" b="1" i="1" dirty="0">
                    <a:latin typeface="Times New Roman" panose="02020603050405020304" pitchFamily="18" charset="0"/>
                    <a:ea typeface="SimSun" panose="02010600030101010101" pitchFamily="2" charset="-122"/>
                  </a:rPr>
                  <a:t> root of unity</a:t>
                </a:r>
              </a:p>
              <a:p>
                <a:endParaRPr lang="en-US" sz="2400" b="1" i="1" dirty="0">
                  <a:latin typeface="Times New Roman" panose="02020603050405020304" pitchFamily="18" charset="0"/>
                  <a:ea typeface="SimSun" panose="02010600030101010101" pitchFamily="2" charset="-122"/>
                </a:endParaRPr>
              </a:p>
              <a:p>
                <a:endParaRPr lang="en-US" sz="2400" b="1" i="1" dirty="0">
                  <a:latin typeface="Times New Roman" panose="02020603050405020304" pitchFamily="18" charset="0"/>
                  <a:ea typeface="SimSun" panose="02010600030101010101" pitchFamily="2" charset="-122"/>
                </a:endParaRP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0</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0</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 = 1, for k = 0.</a:t>
                </a:r>
              </a:p>
              <a:p>
                <a:r>
                  <a:rPr lang="en-US" sz="2400" dirty="0">
                    <a:latin typeface="Times New Roman" panose="02020603050405020304" pitchFamily="18" charset="0"/>
                    <a:cs typeface="Times New Roman" panose="02020603050405020304" pitchFamily="18" charset="0"/>
                  </a:rPr>
                  <a:t> </a:t>
                </a:r>
              </a:p>
              <a:p>
                <a14:m>
                  <m:oMath xmlns:m="http://schemas.openxmlformats.org/officeDocument/2006/math">
                    <m:sSup>
                      <m:sSupPr>
                        <m:ctrlPr>
                          <a:rPr lang="en-US" sz="2400" i="1" smtClean="0">
                            <a:solidFill>
                              <a:srgbClr val="0000FF"/>
                            </a:solidFill>
                            <a:latin typeface="Cambria Math" panose="02040503050406030204" pitchFamily="18" charset="0"/>
                          </a:rPr>
                        </m:ctrlPr>
                      </m:sSupPr>
                      <m:e>
                        <m:sSubSup>
                          <m:sSub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400" b="0" i="1" smtClean="0">
                            <a:solidFill>
                              <a:srgbClr val="0000FF"/>
                            </a:solidFill>
                            <a:latin typeface="Cambria Math"/>
                            <a:ea typeface="SimSun" panose="02010600030101010101" pitchFamily="2" charset="-122"/>
                            <a:cs typeface="Times New Roman" panose="02020603050405020304" pitchFamily="18" charset="0"/>
                          </a:rPr>
                          <m:t>= </m:t>
                        </m:r>
                        <m:r>
                          <a:rPr lang="en-US" sz="2400" i="1">
                            <a:solidFill>
                              <a:srgbClr val="0000FF"/>
                            </a:solidFill>
                            <a:latin typeface="Cambria Math" panose="02040503050406030204" pitchFamily="18" charset="0"/>
                          </a:rPr>
                          <m:t>𝑒</m:t>
                        </m:r>
                      </m:e>
                      <m:sup>
                        <m:r>
                          <a:rPr lang="en-US" sz="2400" i="1">
                            <a:solidFill>
                              <a:srgbClr val="0000FF"/>
                            </a:solidFill>
                            <a:latin typeface="Cambria Math" panose="02040503050406030204" pitchFamily="18" charset="0"/>
                          </a:rPr>
                          <m:t>𝑖𝑢</m:t>
                        </m:r>
                      </m:sup>
                    </m:sSup>
                  </m:oMath>
                </a14:m>
                <a:r>
                  <a:rPr lang="en-US" sz="2400" dirty="0">
                    <a:solidFill>
                      <a:srgbClr val="0000FF"/>
                    </a:solidFill>
                    <a:latin typeface="Times New Roman" panose="02020603050405020304" pitchFamily="18" charset="0"/>
                    <a:cs typeface="Times New Roman" panose="02020603050405020304" pitchFamily="18" charset="0"/>
                  </a:rPr>
                  <a:t>  = cos(u) + </a:t>
                </a:r>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sin(u), where </a:t>
                </a:r>
              </a:p>
              <a:p>
                <a:r>
                  <a:rPr lang="en-US" sz="2400" dirty="0" err="1">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400" i="1">
                            <a:solidFill>
                              <a:srgbClr val="0000FF"/>
                            </a:solidFill>
                            <a:latin typeface="Cambria Math" panose="02040503050406030204" pitchFamily="18" charset="0"/>
                          </a:rPr>
                        </m:ctrlPr>
                      </m:radPr>
                      <m:deg/>
                      <m:e>
                        <m:r>
                          <a:rPr lang="en-US" sz="2400" i="1">
                            <a:solidFill>
                              <a:srgbClr val="0000FF"/>
                            </a:solidFill>
                            <a:latin typeface="Cambria Math" panose="02040503050406030204" pitchFamily="18" charset="0"/>
                          </a:rPr>
                          <m:t>−1</m:t>
                        </m:r>
                      </m:e>
                    </m:rad>
                  </m:oMath>
                </a14:m>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for k = 0, 1, …, n – 1. </a:t>
                </a:r>
              </a:p>
              <a:p>
                <a:endParaRPr lang="en-US" sz="2400" i="1" dirty="0">
                  <a:solidFill>
                    <a:srgbClr val="FF0000"/>
                  </a:solidFill>
                  <a:latin typeface="Cambria Math"/>
                  <a:ea typeface="SimSun" panose="02010600030101010101" pitchFamily="2" charset="-122"/>
                  <a:cs typeface="Times New Roman" panose="02020603050405020304" pitchFamily="18" charset="0"/>
                </a:endParaRPr>
              </a:p>
              <a:p>
                <a14:m>
                  <m:oMath xmlns:m="http://schemas.openxmlformats.org/officeDocument/2006/math">
                    <m:sSubSup>
                      <m:sSubSupPr>
                        <m:ctrlPr>
                          <a:rPr lang="en-US" sz="240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𝑖</m:t>
                        </m:r>
                        <m:r>
                          <a:rPr lang="en-US" sz="2400" i="1">
                            <a:latin typeface="Cambria Math" panose="02040503050406030204" pitchFamily="18" charset="0"/>
                          </a:rPr>
                          <m:t>2</m:t>
                        </m:r>
                        <m:r>
                          <a:rPr lang="en-US" sz="2400" i="1">
                            <a:latin typeface="Cambria Math" panose="02040503050406030204" pitchFamily="18" charset="0"/>
                          </a:rPr>
                          <m:t>𝜋</m:t>
                        </m:r>
                        <m:r>
                          <a:rPr lang="en-US" sz="2400" b="0" i="1" smtClean="0">
                            <a:latin typeface="Cambria Math" panose="02040503050406030204" pitchFamily="18" charset="0"/>
                          </a:rPr>
                          <m:t>𝑘</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𝑖</m:t>
                        </m:r>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/8</m:t>
                        </m:r>
                      </m:sup>
                    </m:sSup>
                  </m:oMath>
                </a14:m>
                <a:r>
                  <a:rPr lang="en-US" sz="2400" dirty="0">
                    <a:solidFill>
                      <a:srgbClr val="FF0000"/>
                    </a:solidFill>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 cos(</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rPr>
                          <m:t>𝜋</m:t>
                        </m:r>
                      </m:num>
                      <m:den>
                        <m:r>
                          <a:rPr lang="en-US" sz="2400" i="1">
                            <a:latin typeface="Cambria Math" panose="02040503050406030204" pitchFamily="18" charset="0"/>
                          </a:rPr>
                          <m:t>8</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rPr>
                          <m:t>𝜋</m:t>
                        </m:r>
                      </m:num>
                      <m:den>
                        <m:r>
                          <a:rPr lang="en-US" sz="2400" i="1">
                            <a:latin typeface="Cambria Math" panose="02040503050406030204" pitchFamily="18" charset="0"/>
                          </a:rPr>
                          <m:t>8</m:t>
                        </m:r>
                      </m:den>
                    </m:f>
                  </m:oMath>
                </a14:m>
                <a:r>
                  <a:rPr lang="en-US" sz="2400" dirty="0">
                    <a:latin typeface="Times New Roman" panose="02020603050405020304" pitchFamily="18" charset="0"/>
                    <a:cs typeface="Times New Roman" panose="02020603050405020304" pitchFamily="18" charset="0"/>
                  </a:rPr>
                  <a:t>), where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−1</m:t>
                        </m:r>
                      </m:e>
                    </m:rad>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 cos(</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a:latin typeface="Cambria Math" panose="02040503050406030204" pitchFamily="18" charset="0"/>
                          </a:rPr>
                          <m:t>)</m:t>
                        </m:r>
                      </m:e>
                      <m:sup>
                        <m:r>
                          <a:rPr lang="en-US" sz="2400" b="0" i="1" smtClean="0">
                            <a:latin typeface="Cambria Math" panose="02040503050406030204" pitchFamily="18" charset="0"/>
                          </a:rPr>
                          <m:t>1</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8</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400" dirty="0">
                  <a:latin typeface="Times New Roman" panose="02020603050405020304" pitchFamily="18" charset="0"/>
                  <a:cs typeface="Times New Roman" panose="02020603050405020304" pitchFamily="18" charset="0"/>
                </a:endParaRPr>
              </a:p>
              <a:p>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422891" y="553011"/>
                <a:ext cx="10313234" cy="6201313"/>
              </a:xfrm>
              <a:prstGeom prst="rect">
                <a:avLst/>
              </a:prstGeom>
              <a:blipFill>
                <a:blip r:embed="rId2"/>
                <a:stretch>
                  <a:fillRect l="-887" t="-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723572" y="1553586"/>
                <a:ext cx="3950563" cy="5032083"/>
              </a:xfrm>
              <a:prstGeom prst="rect">
                <a:avLst/>
              </a:prstGeom>
              <a:noFill/>
              <a:ln>
                <a:solidFill>
                  <a:srgbClr val="0000FF"/>
                </a:solidFill>
              </a:ln>
            </p:spPr>
            <p:txBody>
              <a:bodyPr wrap="square" rtlCol="0">
                <a:spAutoFit/>
              </a:bodyPr>
              <a:lstStyle/>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0 = 1      	  sin 0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π  = -1     	  sin π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2π = 1     	 sin 2π = 0  </a:t>
                </a:r>
              </a:p>
            </p:txBody>
          </p:sp>
        </mc:Choice>
        <mc:Fallback xmlns="">
          <p:sp>
            <p:nvSpPr>
              <p:cNvPr id="3" name="TextBox 2"/>
              <p:cNvSpPr txBox="1">
                <a:spLocks noRot="1" noChangeAspect="1" noMove="1" noResize="1" noEditPoints="1" noAdjustHandles="1" noChangeArrowheads="1" noChangeShapeType="1" noTextEdit="1"/>
              </p:cNvSpPr>
              <p:nvPr/>
            </p:nvSpPr>
            <p:spPr>
              <a:xfrm>
                <a:off x="7723572" y="1553586"/>
                <a:ext cx="3950563" cy="5032083"/>
              </a:xfrm>
              <a:prstGeom prst="rect">
                <a:avLst/>
              </a:prstGeom>
              <a:blipFill rotWithShape="0">
                <a:blip r:embed="rId3"/>
                <a:stretch>
                  <a:fillRect l="-2769" t="-967" b="-2418"/>
                </a:stretch>
              </a:blipFill>
              <a:ln>
                <a:solidFill>
                  <a:srgbClr val="0000FF"/>
                </a:solidFill>
              </a:ln>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C4537BB6-2E82-46BA-8B02-77DD2EBC32A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865" y="2548393"/>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8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996" y="1326979"/>
            <a:ext cx="4364409" cy="3280532"/>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818" y="1326979"/>
            <a:ext cx="4364407" cy="3280531"/>
          </a:xfrm>
          <a:prstGeom prst="rect">
            <a:avLst/>
          </a:prstGeom>
        </p:spPr>
      </p:pic>
      <p:pic>
        <p:nvPicPr>
          <p:cNvPr id="4164" name="Picture 68" descr="http://www.regentsprep.org/regents/math/algtrig/att7/sincos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9398" y="5190078"/>
            <a:ext cx="1056442" cy="264111"/>
          </a:xfrm>
          <a:prstGeom prst="rect">
            <a:avLst/>
          </a:prstGeom>
          <a:noFill/>
          <a:extLst>
            <a:ext uri="{909E8E84-426E-40DD-AFC4-6F175D3DCCD1}">
              <a14:hiddenFill xmlns:a14="http://schemas.microsoft.com/office/drawing/2010/main">
                <a:solidFill>
                  <a:srgbClr val="FFFFFF"/>
                </a:solidFill>
              </a14:hiddenFill>
            </a:ext>
          </a:extLst>
        </p:spPr>
      </p:pic>
      <p:pic>
        <p:nvPicPr>
          <p:cNvPr id="4166" name="Picture 70" descr="http://www.regentsprep.org/regents/math/algtrig/att7/sincos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547" y="5145121"/>
            <a:ext cx="994670" cy="30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42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17779" y="576232"/>
                <a:ext cx="8989142" cy="5737533"/>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cs typeface="Times New Roman" panose="02020603050405020304" pitchFamily="18" charset="0"/>
                  </a:rPr>
                  <a:t>Example 2.26:  </a:t>
                </a:r>
                <a:r>
                  <a:rPr lang="en-US" sz="2400" b="1" i="1" dirty="0">
                    <a:latin typeface="Times New Roman" panose="02020603050405020304" pitchFamily="18" charset="0"/>
                    <a:ea typeface="SimSun" panose="02010600030101010101" pitchFamily="2" charset="-122"/>
                    <a:cs typeface="Times New Roman" panose="02020603050405020304" pitchFamily="18" charset="0"/>
                  </a:rPr>
                  <a:t>Analysis of the complex n</a:t>
                </a:r>
                <a:r>
                  <a:rPr lang="en-US" sz="2400" b="1" i="1"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2400" b="1" i="1" dirty="0">
                    <a:latin typeface="Times New Roman" panose="02020603050405020304" pitchFamily="18" charset="0"/>
                    <a:ea typeface="SimSun" panose="02010600030101010101" pitchFamily="2" charset="-122"/>
                    <a:cs typeface="Times New Roman" panose="02020603050405020304" pitchFamily="18" charset="0"/>
                  </a:rPr>
                  <a:t> root of unity  </a:t>
                </a:r>
              </a:p>
              <a:p>
                <a:endParaRPr lang="en-US" sz="2400" b="1" i="1" dirty="0">
                  <a:latin typeface="Times New Roman" panose="02020603050405020304" pitchFamily="18" charset="0"/>
                  <a:ea typeface="SimSun" panose="02010600030101010101" pitchFamily="2" charset="-122"/>
                  <a:cs typeface="Times New Roman" panose="02020603050405020304" pitchFamily="18" charset="0"/>
                </a:endParaRPr>
              </a:p>
              <a:p>
                <a:endParaRPr lang="en-US" sz="2400" b="1" i="1" dirty="0">
                  <a:latin typeface="Times New Roman" panose="02020603050405020304" pitchFamily="18" charset="0"/>
                  <a:ea typeface="SimSun" panose="02010600030101010101" pitchFamily="2" charset="-122"/>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1</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1</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pPr>
                  <a:lnSpc>
                    <a:spcPct val="150000"/>
                  </a:lnSpc>
                </a:pPr>
                <a14:m>
                  <m:oMath xmlns:m="http://schemas.openxmlformats.org/officeDocument/2006/math">
                    <m:sSubSup>
                      <m:sSubSupPr>
                        <m:ctrlPr>
                          <a:rPr lang="en-US" sz="2400" i="1" smtClean="0">
                            <a:solidFill>
                              <a:srgbClr val="0000FF"/>
                            </a:solidFill>
                            <a:latin typeface="Cambria Math" panose="02040503050406030204" pitchFamily="18" charset="0"/>
                          </a:rPr>
                        </m:ctrlPr>
                      </m:sSubSupPr>
                      <m:e>
                        <m:r>
                          <a:rPr lang="en-US" sz="2400" i="1">
                            <a:solidFill>
                              <a:srgbClr val="0000FF"/>
                            </a:solidFill>
                            <a:latin typeface="Cambria Math" panose="02040503050406030204" pitchFamily="18" charset="0"/>
                          </a:rPr>
                          <m:t>ѡ</m:t>
                        </m:r>
                      </m:e>
                      <m:sub>
                        <m:r>
                          <a:rPr lang="en-US" sz="2400" i="1">
                            <a:solidFill>
                              <a:srgbClr val="0000FF"/>
                            </a:solidFill>
                            <a:latin typeface="Cambria Math" panose="02040503050406030204" pitchFamily="18" charset="0"/>
                          </a:rPr>
                          <m:t>8</m:t>
                        </m:r>
                      </m:sub>
                      <m:sup>
                        <m:r>
                          <a:rPr lang="en-US" sz="2400" i="1">
                            <a:solidFill>
                              <a:srgbClr val="0000FF"/>
                            </a:solidFill>
                            <a:latin typeface="Cambria Math" panose="02040503050406030204" pitchFamily="18" charset="0"/>
                          </a:rPr>
                          <m:t>2</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4</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 cos(</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𝜋</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𝜋</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where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−1</m:t>
                        </m:r>
                      </m:e>
                    </m:rad>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 0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(1) = </a:t>
                </a:r>
                <a:r>
                  <a:rPr lang="en-US" sz="2400" dirty="0" err="1">
                    <a:solidFill>
                      <a:srgbClr val="0000FF"/>
                    </a:solidFill>
                    <a:latin typeface="Times New Roman" panose="02020603050405020304" pitchFamily="18" charset="0"/>
                    <a:cs typeface="Times New Roman" panose="02020603050405020304" pitchFamily="18" charset="0"/>
                  </a:rPr>
                  <a:t>i</a:t>
                </a:r>
                <a:endParaRPr lang="en-US" sz="2400" b="1"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3</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3</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3</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/4</m:t>
                        </m:r>
                      </m:sup>
                    </m:sSup>
                  </m:oMath>
                </a14:m>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 cos(</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m:t>
                        </m:r>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m:t>
                        </m:r>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endParaRPr lang="en-US" sz="2400" b="1" i="1"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7779" y="576232"/>
                <a:ext cx="8989142" cy="5737533"/>
              </a:xfrm>
              <a:prstGeom prst="rect">
                <a:avLst/>
              </a:prstGeom>
              <a:blipFill rotWithShape="1">
                <a:blip r:embed="rId2"/>
                <a:stretch>
                  <a:fillRect l="-1085" t="-8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865617" y="1198475"/>
                <a:ext cx="3950563" cy="5032083"/>
              </a:xfrm>
              <a:prstGeom prst="rect">
                <a:avLst/>
              </a:prstGeom>
              <a:noFill/>
              <a:ln>
                <a:solidFill>
                  <a:srgbClr val="0000FF"/>
                </a:solidFill>
              </a:ln>
            </p:spPr>
            <p:txBody>
              <a:bodyPr wrap="square" rtlCol="0">
                <a:spAutoFit/>
              </a:bodyPr>
              <a:lstStyle/>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0 = 1      	  sin 0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π  = -1     	  sin π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2π = 1     	 sin 2π = 0  </a:t>
                </a:r>
              </a:p>
            </p:txBody>
          </p:sp>
        </mc:Choice>
        <mc:Fallback xmlns="">
          <p:sp>
            <p:nvSpPr>
              <p:cNvPr id="3" name="TextBox 2"/>
              <p:cNvSpPr txBox="1">
                <a:spLocks noRot="1" noChangeAspect="1" noMove="1" noResize="1" noEditPoints="1" noAdjustHandles="1" noChangeArrowheads="1" noChangeShapeType="1" noTextEdit="1"/>
              </p:cNvSpPr>
              <p:nvPr/>
            </p:nvSpPr>
            <p:spPr>
              <a:xfrm>
                <a:off x="7865617" y="1198475"/>
                <a:ext cx="3950563" cy="5032083"/>
              </a:xfrm>
              <a:prstGeom prst="rect">
                <a:avLst/>
              </a:prstGeom>
              <a:blipFill rotWithShape="0">
                <a:blip r:embed="rId3"/>
                <a:stretch>
                  <a:fillRect l="-2769" t="-967" b="-2418"/>
                </a:stretch>
              </a:blipFill>
              <a:ln>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71672" y="1133593"/>
                <a:ext cx="6403420" cy="866969"/>
              </a:xfrm>
              <a:prstGeom prst="rect">
                <a:avLst/>
              </a:prstGeom>
            </p:spPr>
            <p:txBody>
              <a:bodyPr wrap="square">
                <a:spAutoFit/>
              </a:bodyPr>
              <a:lstStyle/>
              <a:p>
                <a14:m>
                  <m:oMath xmlns:m="http://schemas.openxmlformats.org/officeDocument/2006/math">
                    <m:sSup>
                      <m:sSupPr>
                        <m:ctrlPr>
                          <a:rPr lang="en-US" sz="20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000" b="0" i="1" smtClean="0">
                            <a:solidFill>
                              <a:srgbClr val="0000FF"/>
                            </a:solidFill>
                            <a:latin typeface="Cambria Math"/>
                            <a:ea typeface="SimSun" panose="02010600030101010101" pitchFamily="2" charset="-122"/>
                            <a:cs typeface="Times New Roman" panose="02020603050405020304" pitchFamily="18" charset="0"/>
                          </a:rPr>
                          <m:t>=</m:t>
                        </m:r>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solidFill>
                      <a:srgbClr val="0000FF"/>
                    </a:solidFill>
                    <a:latin typeface="Times New Roman" panose="02020603050405020304" pitchFamily="18" charset="0"/>
                    <a:ea typeface="SimSun" panose="02010600030101010101" pitchFamily="2" charset="-122"/>
                  </a:rPr>
                  <a:t>  = cos(u) +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sin(u), wherei = </a:t>
                </a:r>
                <a14:m>
                  <m:oMath xmlns:m="http://schemas.openxmlformats.org/officeDocument/2006/math">
                    <m:rad>
                      <m:radPr>
                        <m:degHide m:val="on"/>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e>
                    </m:rad>
                  </m:oMath>
                </a14:m>
                <a:r>
                  <a:rPr lang="en-US" sz="2400" dirty="0">
                    <a:solidFill>
                      <a:srgbClr val="0000FF"/>
                    </a:solidFill>
                    <a:latin typeface="Times New Roman" panose="02020603050405020304" pitchFamily="18" charset="0"/>
                    <a:ea typeface="SimSun" panose="02010600030101010101" pitchFamily="2" charset="-122"/>
                  </a:rPr>
                  <a:t>  and 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Courier New" panose="02070309020205020404" pitchFamily="49" charset="0"/>
                    <a:ea typeface="SimSun" panose="02010600030101010101" pitchFamily="2" charset="-122"/>
                  </a:rPr>
                  <a:t>,</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0</a:t>
                </a:r>
                <a14:m>
                  <m:oMath xmlns:m="http://schemas.openxmlformats.org/officeDocument/2006/math">
                    <m:r>
                      <a:rPr lang="en-US" sz="2400">
                        <a:solidFill>
                          <a:srgbClr val="0000FF"/>
                        </a:solidFill>
                        <a:latin typeface="Cambria Math" panose="02040503050406030204" pitchFamily="18" charset="0"/>
                        <a:ea typeface="Cambria Math" panose="02040503050406030204" pitchFamily="18" charset="0"/>
                      </a:rPr>
                      <m:t> </m:t>
                    </m:r>
                    <m:r>
                      <a:rPr lang="en-US" sz="2400" i="1">
                        <a:solidFill>
                          <a:srgbClr val="0000FF"/>
                        </a:solidFill>
                        <a:latin typeface="Cambria Math" panose="02040503050406030204" pitchFamily="18" charset="0"/>
                        <a:ea typeface="Cambria Math" panose="020405030504060302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k. </a:t>
                </a:r>
                <a:endParaRPr lang="en-US" sz="24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871672" y="1133593"/>
                <a:ext cx="6403420" cy="866969"/>
              </a:xfrm>
              <a:prstGeom prst="rect">
                <a:avLst/>
              </a:prstGeom>
              <a:blipFill rotWithShape="1">
                <a:blip r:embed="rId4"/>
                <a:stretch>
                  <a:fillRect t="-5634" b="-16197"/>
                </a:stretch>
              </a:blipFill>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6204F1D5-19CC-4B62-8458-319F54F179D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051" y="1341924"/>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55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B73DDD-AE62-4E3F-9216-E9D29C539401}"/>
              </a:ext>
            </a:extLst>
          </p:cNvPr>
          <p:cNvSpPr txBox="1"/>
          <p:nvPr/>
        </p:nvSpPr>
        <p:spPr>
          <a:xfrm>
            <a:off x="753034" y="3429000"/>
            <a:ext cx="7035502" cy="156254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34614" y="573138"/>
                <a:ext cx="8989142" cy="6284862"/>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cs typeface="Times New Roman" panose="02020603050405020304" pitchFamily="18" charset="0"/>
                  </a:rPr>
                  <a:t>Example 2.26:  </a:t>
                </a:r>
                <a:r>
                  <a:rPr lang="en-US" sz="2400" b="1" i="1" dirty="0">
                    <a:latin typeface="Times New Roman" panose="02020603050405020304" pitchFamily="18" charset="0"/>
                    <a:ea typeface="SimSun" panose="02010600030101010101" pitchFamily="2" charset="-122"/>
                    <a:cs typeface="Times New Roman" panose="02020603050405020304" pitchFamily="18" charset="0"/>
                  </a:rPr>
                  <a:t>Analysis of the complex n</a:t>
                </a:r>
                <a:r>
                  <a:rPr lang="en-US" sz="2400" b="1" i="1"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2400" b="1" i="1" dirty="0">
                    <a:latin typeface="Times New Roman" panose="02020603050405020304" pitchFamily="18" charset="0"/>
                    <a:ea typeface="SimSun" panose="02010600030101010101" pitchFamily="2" charset="-122"/>
                    <a:cs typeface="Times New Roman" panose="02020603050405020304" pitchFamily="18" charset="0"/>
                  </a:rPr>
                  <a:t> root of unity</a:t>
                </a:r>
              </a:p>
              <a:p>
                <a:r>
                  <a:rPr lang="en-US" sz="2400" dirty="0">
                    <a:latin typeface="Times New Roman" panose="02020603050405020304" pitchFamily="18" charset="0"/>
                    <a:cs typeface="Times New Roman" panose="02020603050405020304" pitchFamily="18" charset="0"/>
                  </a:rPr>
                  <a:t>		 </a:t>
                </a: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4</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4</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8</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𝜋</m:t>
                        </m:r>
                        <m:r>
                          <a:rPr lang="en-US" sz="2400" i="1">
                            <a:latin typeface="Cambria Math" panose="02040503050406030204" pitchFamily="18" charset="0"/>
                          </a:rPr>
                          <m:t>𝑖</m:t>
                        </m:r>
                      </m:sup>
                    </m:sSup>
                  </m:oMath>
                </a14:m>
                <a:r>
                  <a:rPr lang="en-US" sz="2400" dirty="0">
                    <a:latin typeface="Times New Roman" panose="02020603050405020304" pitchFamily="18" charset="0"/>
                    <a:cs typeface="Times New Roman" panose="02020603050405020304" pitchFamily="18" charset="0"/>
                  </a:rPr>
                  <a:t> = cos (π)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 (π), where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−1</m:t>
                        </m:r>
                      </m:e>
                    </m:rad>
                  </m:oMath>
                </a14:m>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 -1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(0) = -1    </a:t>
                </a:r>
              </a:p>
              <a:p>
                <a:pPr>
                  <a:spcAft>
                    <a:spcPts val="600"/>
                  </a:spcAft>
                </a:pPr>
                <a:r>
                  <a:rPr lang="en-US" sz="2400" dirty="0">
                    <a:latin typeface="Times New Roman" panose="02020603050405020304" pitchFamily="18" charset="0"/>
                    <a:cs typeface="Times New Roman" panose="02020603050405020304" pitchFamily="18" charset="0"/>
                  </a:rPr>
                  <a:t>  </a:t>
                </a:r>
              </a:p>
              <a:p>
                <a:pPr>
                  <a:spcAft>
                    <a:spcPts val="600"/>
                  </a:spcAft>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5</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5</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5</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/4</m:t>
                        </m:r>
                      </m:sup>
                    </m:sSup>
                  </m:oMath>
                </a14:m>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 cos(</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5</m:t>
                        </m:r>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5</m:t>
                        </m:r>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a:spcAft>
                    <a:spcPts val="600"/>
                  </a:spcAft>
                </a:pPr>
                <a:r>
                  <a:rPr lang="en-US" sz="1200" dirty="0">
                    <a:latin typeface="Times New Roman" panose="02020603050405020304" pitchFamily="18" charset="0"/>
                    <a:cs typeface="Times New Roman" panose="02020603050405020304" pitchFamily="18" charset="0"/>
                  </a:rPr>
                  <a:t> </a:t>
                </a:r>
              </a:p>
              <a:p>
                <a:pPr>
                  <a:spcAft>
                    <a:spcPts val="600"/>
                  </a:spcAft>
                </a:pPr>
                <a14:m>
                  <m:oMath xmlns:m="http://schemas.openxmlformats.org/officeDocument/2006/math">
                    <m:sSubSup>
                      <m:sSubSupPr>
                        <m:ctrlPr>
                          <a:rPr lang="en-US" sz="2400" i="1" smtClean="0">
                            <a:solidFill>
                              <a:srgbClr val="0000FF"/>
                            </a:solidFill>
                            <a:latin typeface="Cambria Math" panose="02040503050406030204" pitchFamily="18" charset="0"/>
                          </a:rPr>
                        </m:ctrlPr>
                      </m:sSubSupPr>
                      <m:e>
                        <m:r>
                          <a:rPr lang="en-US" sz="2400" i="1">
                            <a:solidFill>
                              <a:srgbClr val="0000FF"/>
                            </a:solidFill>
                            <a:latin typeface="Cambria Math" panose="02040503050406030204" pitchFamily="18" charset="0"/>
                          </a:rPr>
                          <m:t>ѡ</m:t>
                        </m:r>
                      </m:e>
                      <m:sub>
                        <m:r>
                          <a:rPr lang="en-US" sz="2400" i="1">
                            <a:solidFill>
                              <a:srgbClr val="0000FF"/>
                            </a:solidFill>
                            <a:latin typeface="Cambria Math" panose="02040503050406030204" pitchFamily="18" charset="0"/>
                          </a:rPr>
                          <m:t>8</m:t>
                        </m:r>
                      </m:sub>
                      <m:sup>
                        <m:r>
                          <a:rPr lang="en-US" sz="2400" i="1">
                            <a:solidFill>
                              <a:srgbClr val="0000FF"/>
                            </a:solidFill>
                            <a:latin typeface="Cambria Math" panose="02040503050406030204" pitchFamily="18" charset="0"/>
                          </a:rPr>
                          <m:t>6</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6</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3</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 cos(</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m:t>
                        </m:r>
                        <m:r>
                          <a:rPr lang="en-US" sz="2400" i="1">
                            <a:latin typeface="Cambria Math" panose="02040503050406030204" pitchFamily="18" charset="0"/>
                          </a:rPr>
                          <m:t>𝜋</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m:t>
                        </m:r>
                        <m:r>
                          <a:rPr lang="en-US" sz="2400" i="1">
                            <a:latin typeface="Cambria Math" panose="02040503050406030204" pitchFamily="18" charset="0"/>
                          </a:rPr>
                          <m:t>𝜋</m:t>
                        </m:r>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where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−1</m:t>
                        </m:r>
                      </m:e>
                    </m:rad>
                  </m:oMath>
                </a14:m>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 0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(-1) =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i</a:t>
                </a: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234614" y="573138"/>
                <a:ext cx="8989142" cy="6284862"/>
              </a:xfrm>
              <a:prstGeom prst="rect">
                <a:avLst/>
              </a:prstGeom>
              <a:blipFill>
                <a:blip r:embed="rId2"/>
                <a:stretch>
                  <a:fillRect l="-1085" t="-7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953081" y="1381355"/>
                <a:ext cx="3950563" cy="5032083"/>
              </a:xfrm>
              <a:prstGeom prst="rect">
                <a:avLst/>
              </a:prstGeom>
              <a:noFill/>
              <a:ln>
                <a:solidFill>
                  <a:srgbClr val="0000FF"/>
                </a:solidFill>
              </a:ln>
            </p:spPr>
            <p:txBody>
              <a:bodyPr wrap="square" rtlCol="0">
                <a:spAutoFit/>
              </a:bodyPr>
              <a:lstStyle/>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0 = 1      	  sin 0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π  = -1     	  sin π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2π = 1     	 sin 2π = 0  </a:t>
                </a:r>
              </a:p>
            </p:txBody>
          </p:sp>
        </mc:Choice>
        <mc:Fallback xmlns="">
          <p:sp>
            <p:nvSpPr>
              <p:cNvPr id="3" name="TextBox 2"/>
              <p:cNvSpPr txBox="1">
                <a:spLocks noRot="1" noChangeAspect="1" noMove="1" noResize="1" noEditPoints="1" noAdjustHandles="1" noChangeArrowheads="1" noChangeShapeType="1" noTextEdit="1"/>
              </p:cNvSpPr>
              <p:nvPr/>
            </p:nvSpPr>
            <p:spPr>
              <a:xfrm>
                <a:off x="7953081" y="1381355"/>
                <a:ext cx="3950563" cy="5032083"/>
              </a:xfrm>
              <a:prstGeom prst="rect">
                <a:avLst/>
              </a:prstGeom>
              <a:blipFill>
                <a:blip r:embed="rId3"/>
                <a:stretch>
                  <a:fillRect l="-2769" t="-967" b="-1814"/>
                </a:stretch>
              </a:blipFill>
              <a:ln>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3450" y="3048338"/>
                <a:ext cx="3231470" cy="401970"/>
              </a:xfrm>
              <a:prstGeom prst="rect">
                <a:avLst/>
              </a:prstGeom>
              <a:noFill/>
              <a:ln>
                <a:solidFill>
                  <a:srgbClr val="FF0000"/>
                </a:solidFill>
              </a:ln>
            </p:spPr>
            <p:txBody>
              <a:bodyPr wrap="square" rtlCol="0">
                <a:spAutoFit/>
              </a:bodyPr>
              <a:lstStyle/>
              <a:p>
                <a:r>
                  <a:rPr lang="en-US" dirty="0">
                    <a:solidFill>
                      <a:srgbClr val="FF0000"/>
                    </a:solidFill>
                  </a:rPr>
                  <a:t>Note: This says, </a:t>
                </a:r>
                <a14:m>
                  <m:oMath xmlns:m="http://schemas.openxmlformats.org/officeDocument/2006/math">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−1</m:t>
                        </m:r>
                      </m:e>
                    </m:rad>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−1</m:t>
                        </m:r>
                      </m:e>
                    </m:rad>
                  </m:oMath>
                </a14:m>
                <a:r>
                  <a:rPr lang="en-US" dirty="0">
                    <a:solidFill>
                      <a:srgbClr val="FF0000"/>
                    </a:solidFill>
                  </a:rPr>
                  <a:t> = -1</a:t>
                </a:r>
              </a:p>
            </p:txBody>
          </p:sp>
        </mc:Choice>
        <mc:Fallback xmlns="">
          <p:sp>
            <p:nvSpPr>
              <p:cNvPr id="5" name="TextBox 4"/>
              <p:cNvSpPr txBox="1">
                <a:spLocks noRot="1" noChangeAspect="1" noMove="1" noResize="1" noEditPoints="1" noAdjustHandles="1" noChangeArrowheads="1" noChangeShapeType="1" noTextEdit="1"/>
              </p:cNvSpPr>
              <p:nvPr/>
            </p:nvSpPr>
            <p:spPr>
              <a:xfrm>
                <a:off x="4113450" y="3048338"/>
                <a:ext cx="3231470" cy="401970"/>
              </a:xfrm>
              <a:prstGeom prst="rect">
                <a:avLst/>
              </a:prstGeom>
              <a:blipFill rotWithShape="1">
                <a:blip r:embed="rId4"/>
                <a:stretch>
                  <a:fillRect l="-1504" b="-20588"/>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444241" y="1179619"/>
                <a:ext cx="6022034" cy="871818"/>
              </a:xfrm>
              <a:prstGeom prst="rect">
                <a:avLst/>
              </a:prstGeom>
            </p:spPr>
            <p:txBody>
              <a:bodyPr wrap="square">
                <a:spAutoFit/>
              </a:bodyPr>
              <a:lstStyle/>
              <a:p>
                <a14:m>
                  <m:oMath xmlns:m="http://schemas.openxmlformats.org/officeDocument/2006/math">
                    <m:sSup>
                      <m:sSupPr>
                        <m:ctrlPr>
                          <a:rPr lang="en-US" sz="20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000" b="0" i="1" smtClean="0">
                            <a:solidFill>
                              <a:srgbClr val="0000FF"/>
                            </a:solidFill>
                            <a:latin typeface="Cambria Math"/>
                            <a:ea typeface="SimSun" panose="02010600030101010101" pitchFamily="2" charset="-122"/>
                            <a:cs typeface="Times New Roman" panose="02020603050405020304" pitchFamily="18" charset="0"/>
                          </a:rPr>
                          <m:t>=</m:t>
                        </m:r>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solidFill>
                      <a:srgbClr val="0000FF"/>
                    </a:solidFill>
                    <a:latin typeface="Times New Roman" panose="02020603050405020304" pitchFamily="18" charset="0"/>
                    <a:ea typeface="SimSun" panose="02010600030101010101" pitchFamily="2" charset="-122"/>
                  </a:rPr>
                  <a:t>  = cos(u) +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sin(u), where</a:t>
                </a:r>
              </a:p>
              <a:p>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 </a:t>
                </a:r>
                <a14:m>
                  <m:oMath xmlns:m="http://schemas.openxmlformats.org/officeDocument/2006/math">
                    <m:rad>
                      <m:radPr>
                        <m:degHide m:val="on"/>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e>
                    </m:rad>
                  </m:oMath>
                </a14:m>
                <a:r>
                  <a:rPr lang="en-US" sz="2400" dirty="0">
                    <a:solidFill>
                      <a:srgbClr val="0000FF"/>
                    </a:solidFill>
                    <a:latin typeface="Times New Roman" panose="02020603050405020304" pitchFamily="18" charset="0"/>
                    <a:ea typeface="SimSun" panose="02010600030101010101" pitchFamily="2" charset="-122"/>
                  </a:rPr>
                  <a:t>  and 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Courier New" panose="02070309020205020404" pitchFamily="49" charset="0"/>
                    <a:ea typeface="SimSun" panose="02010600030101010101" pitchFamily="2" charset="-122"/>
                  </a:rPr>
                  <a:t>,</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0</a:t>
                </a:r>
                <a14:m>
                  <m:oMath xmlns:m="http://schemas.openxmlformats.org/officeDocument/2006/math">
                    <m:r>
                      <a:rPr lang="en-US" sz="2400">
                        <a:solidFill>
                          <a:srgbClr val="0000FF"/>
                        </a:solidFill>
                        <a:latin typeface="Cambria Math" panose="02040503050406030204" pitchFamily="18" charset="0"/>
                        <a:ea typeface="Cambria Math" panose="02040503050406030204" pitchFamily="18" charset="0"/>
                      </a:rPr>
                      <m:t> </m:t>
                    </m:r>
                    <m:r>
                      <a:rPr lang="en-US" sz="2400" i="1">
                        <a:solidFill>
                          <a:srgbClr val="0000FF"/>
                        </a:solidFill>
                        <a:latin typeface="Cambria Math" panose="02040503050406030204" pitchFamily="18" charset="0"/>
                        <a:ea typeface="Cambria Math" panose="020405030504060302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k. </a:t>
                </a:r>
                <a:endParaRPr lang="en-US" sz="2400"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1444241" y="1179619"/>
                <a:ext cx="6022034" cy="871818"/>
              </a:xfrm>
              <a:prstGeom prst="rect">
                <a:avLst/>
              </a:prstGeom>
              <a:blipFill>
                <a:blip r:embed="rId5"/>
                <a:stretch>
                  <a:fillRect l="-1619" t="-5594" b="-15385"/>
                </a:stretch>
              </a:blipFill>
            </p:spPr>
            <p:txBody>
              <a:bodyPr/>
              <a:lstStyle/>
              <a:p>
                <a:r>
                  <a:rPr lang="en-US">
                    <a:noFill/>
                  </a:rPr>
                  <a:t> </a:t>
                </a:r>
              </a:p>
            </p:txBody>
          </p:sp>
        </mc:Fallback>
      </mc:AlternateContent>
      <p:pic>
        <p:nvPicPr>
          <p:cNvPr id="10" name="Picture 9" descr="Image result for smiley face images">
            <a:extLst>
              <a:ext uri="{FF2B5EF4-FFF2-40B4-BE49-F238E27FC236}">
                <a16:creationId xmlns:a16="http://schemas.microsoft.com/office/drawing/2014/main" id="{18607862-35F9-4515-9BCE-A60A8166DEB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820" y="1715016"/>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44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194858" y="627442"/>
                <a:ext cx="8989142" cy="5131918"/>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cs typeface="Times New Roman" panose="02020603050405020304" pitchFamily="18" charset="0"/>
                  </a:rPr>
                  <a:t>Example 2.26:  </a:t>
                </a:r>
                <a:r>
                  <a:rPr lang="en-US" sz="2400" b="1" i="1" dirty="0">
                    <a:latin typeface="Times New Roman" panose="02020603050405020304" pitchFamily="18" charset="0"/>
                    <a:ea typeface="SimSun" panose="02010600030101010101" pitchFamily="2" charset="-122"/>
                    <a:cs typeface="Times New Roman" panose="02020603050405020304" pitchFamily="18" charset="0"/>
                  </a:rPr>
                  <a:t>Analysis of the complex n</a:t>
                </a:r>
                <a:r>
                  <a:rPr lang="en-US" sz="2400" b="1" i="1"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2400" b="1" i="1" dirty="0">
                    <a:latin typeface="Times New Roman" panose="02020603050405020304" pitchFamily="18" charset="0"/>
                    <a:ea typeface="SimSun" panose="02010600030101010101" pitchFamily="2" charset="-122"/>
                    <a:cs typeface="Times New Roman" panose="02020603050405020304" pitchFamily="18" charset="0"/>
                  </a:rPr>
                  <a:t> root of unity</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7</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7</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7</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/4</m:t>
                        </m:r>
                      </m:sup>
                    </m:sSup>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cos(</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7</m:t>
                        </m:r>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7</m:t>
                        </m:r>
                        <m:r>
                          <a:rPr lang="en-US" sz="2400" i="1">
                            <a:latin typeface="Cambria Math" panose="02040503050406030204" pitchFamily="18" charset="0"/>
                          </a:rPr>
                          <m:t>𝜋</m:t>
                        </m:r>
                      </m:num>
                      <m:den>
                        <m:r>
                          <a:rPr lang="en-US" sz="2400" i="1">
                            <a:latin typeface="Cambria Math" panose="02040503050406030204" pitchFamily="18" charset="0"/>
                          </a:rPr>
                          <m:t>4</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8</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8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16</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sup>
                    </m:sSup>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cos (2π)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 (2π), where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−1</m:t>
                        </m:r>
                      </m:e>
                    </m:rad>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(0) =  1</a:t>
                </a:r>
              </a:p>
            </p:txBody>
          </p:sp>
        </mc:Choice>
        <mc:Fallback xmlns="">
          <p:sp>
            <p:nvSpPr>
              <p:cNvPr id="2" name="Rectangle 1"/>
              <p:cNvSpPr>
                <a:spLocks noRot="1" noChangeAspect="1" noMove="1" noResize="1" noEditPoints="1" noAdjustHandles="1" noChangeArrowheads="1" noChangeShapeType="1" noTextEdit="1"/>
              </p:cNvSpPr>
              <p:nvPr/>
            </p:nvSpPr>
            <p:spPr>
              <a:xfrm>
                <a:off x="1194858" y="627442"/>
                <a:ext cx="8989142" cy="5131918"/>
              </a:xfrm>
              <a:prstGeom prst="rect">
                <a:avLst/>
              </a:prstGeom>
              <a:blipFill>
                <a:blip r:embed="rId2"/>
                <a:stretch>
                  <a:fillRect l="-1017" t="-950" b="-17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865617" y="1198475"/>
                <a:ext cx="3950563" cy="5032083"/>
              </a:xfrm>
              <a:prstGeom prst="rect">
                <a:avLst/>
              </a:prstGeom>
              <a:noFill/>
              <a:ln>
                <a:solidFill>
                  <a:srgbClr val="0000FF"/>
                </a:solidFill>
              </a:ln>
            </p:spPr>
            <p:txBody>
              <a:bodyPr wrap="square" rtlCol="0">
                <a:spAutoFit/>
              </a:bodyPr>
              <a:lstStyle/>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0 = 1      	  sin 0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π  = -1     	  sin π  = 0</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5</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0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3</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-1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sin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7</m:t>
                        </m:r>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𝜋</m:t>
                        </m:r>
                      </m:num>
                      <m:den>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4</m:t>
                        </m:r>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fPr>
                      <m:num>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1</m:t>
                        </m:r>
                      </m:num>
                      <m:den>
                        <m:rad>
                          <m:radPr>
                            <m:degHide m:val="on"/>
                            <m:ctrlP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ctrlPr>
                          </m:radPr>
                          <m:deg/>
                          <m:e>
                            <m:r>
                              <a:rPr lang="en-US" sz="2400" i="1">
                                <a:ln w="0"/>
                                <a:solidFill>
                                  <a:srgbClr val="0000FF"/>
                                </a:solidFill>
                                <a:effectLst>
                                  <a:outerShdw blurRad="38100" dist="25400" dir="5400000" algn="ctr" rotWithShape="0">
                                    <a:srgbClr val="6E747A">
                                      <a:alpha val="43000"/>
                                    </a:srgbClr>
                                  </a:outerShdw>
                                </a:effectLst>
                                <a:latin typeface="Cambria Math" panose="02040503050406030204" pitchFamily="18" charset="0"/>
                              </a:rPr>
                              <m:t>2</m:t>
                            </m:r>
                          </m:e>
                        </m:rad>
                      </m:den>
                    </m:f>
                  </m:oMath>
                </a14:m>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spcAft>
                    <a:spcPts val="600"/>
                  </a:spcAft>
                </a:pPr>
                <a:r>
                  <a:rPr lang="en-US" sz="2400"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cos 2π = 1     	 sin 2π = 0  </a:t>
                </a:r>
              </a:p>
            </p:txBody>
          </p:sp>
        </mc:Choice>
        <mc:Fallback xmlns="">
          <p:sp>
            <p:nvSpPr>
              <p:cNvPr id="3" name="TextBox 2"/>
              <p:cNvSpPr txBox="1">
                <a:spLocks noRot="1" noChangeAspect="1" noMove="1" noResize="1" noEditPoints="1" noAdjustHandles="1" noChangeArrowheads="1" noChangeShapeType="1" noTextEdit="1"/>
              </p:cNvSpPr>
              <p:nvPr/>
            </p:nvSpPr>
            <p:spPr>
              <a:xfrm>
                <a:off x="7865617" y="1198475"/>
                <a:ext cx="3950563" cy="5032083"/>
              </a:xfrm>
              <a:prstGeom prst="rect">
                <a:avLst/>
              </a:prstGeom>
              <a:blipFill rotWithShape="0">
                <a:blip r:embed="rId3"/>
                <a:stretch>
                  <a:fillRect l="-2769" t="-967" b="-2418"/>
                </a:stretch>
              </a:blipFill>
              <a:ln>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268345" y="1390113"/>
                <a:ext cx="5956418" cy="866969"/>
              </a:xfrm>
              <a:prstGeom prst="rect">
                <a:avLst/>
              </a:prstGeom>
            </p:spPr>
            <p:txBody>
              <a:bodyPr wrap="square">
                <a:spAutoFit/>
              </a:bodyPr>
              <a:lstStyle/>
              <a:p>
                <a14:m>
                  <m:oMath xmlns:m="http://schemas.openxmlformats.org/officeDocument/2006/math">
                    <m:sSup>
                      <m:sSupPr>
                        <m:ctrlPr>
                          <a:rPr lang="en-US" sz="20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000" b="0" i="1" smtClean="0">
                            <a:solidFill>
                              <a:srgbClr val="0000FF"/>
                            </a:solidFill>
                            <a:latin typeface="Cambria Math"/>
                            <a:ea typeface="SimSun" panose="02010600030101010101" pitchFamily="2" charset="-122"/>
                            <a:cs typeface="Times New Roman" panose="02020603050405020304" pitchFamily="18" charset="0"/>
                          </a:rPr>
                          <m:t>=</m:t>
                        </m:r>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solidFill>
                      <a:srgbClr val="0000FF"/>
                    </a:solidFill>
                    <a:latin typeface="Times New Roman" panose="02020603050405020304" pitchFamily="18" charset="0"/>
                    <a:ea typeface="SimSun" panose="02010600030101010101" pitchFamily="2" charset="-122"/>
                  </a:rPr>
                  <a:t>  = cos(u) +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sin(u), where</a:t>
                </a:r>
              </a:p>
              <a:p>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 </a:t>
                </a:r>
                <a14:m>
                  <m:oMath xmlns:m="http://schemas.openxmlformats.org/officeDocument/2006/math">
                    <m:rad>
                      <m:radPr>
                        <m:degHide m:val="on"/>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e>
                    </m:rad>
                  </m:oMath>
                </a14:m>
                <a:r>
                  <a:rPr lang="en-US" sz="2400" dirty="0">
                    <a:solidFill>
                      <a:srgbClr val="0000FF"/>
                    </a:solidFill>
                    <a:latin typeface="Times New Roman" panose="02020603050405020304" pitchFamily="18" charset="0"/>
                    <a:ea typeface="SimSun" panose="02010600030101010101" pitchFamily="2" charset="-122"/>
                  </a:rPr>
                  <a:t>  and 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Courier New" panose="02070309020205020404" pitchFamily="49" charset="0"/>
                    <a:ea typeface="SimSun" panose="02010600030101010101" pitchFamily="2" charset="-122"/>
                  </a:rPr>
                  <a:t>,</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0</a:t>
                </a:r>
                <a14:m>
                  <m:oMath xmlns:m="http://schemas.openxmlformats.org/officeDocument/2006/math">
                    <m:r>
                      <a:rPr lang="en-US" sz="2400">
                        <a:solidFill>
                          <a:srgbClr val="0000FF"/>
                        </a:solidFill>
                        <a:latin typeface="Cambria Math" panose="02040503050406030204" pitchFamily="18" charset="0"/>
                        <a:ea typeface="Cambria Math" panose="02040503050406030204" pitchFamily="18" charset="0"/>
                      </a:rPr>
                      <m:t> </m:t>
                    </m:r>
                    <m:r>
                      <a:rPr lang="en-US" sz="2400" i="1">
                        <a:solidFill>
                          <a:srgbClr val="0000FF"/>
                        </a:solidFill>
                        <a:latin typeface="Cambria Math" panose="02040503050406030204" pitchFamily="18" charset="0"/>
                        <a:ea typeface="Cambria Math" panose="020405030504060302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k. </a:t>
                </a:r>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68345" y="1390113"/>
                <a:ext cx="5956418" cy="866969"/>
              </a:xfrm>
              <a:prstGeom prst="rect">
                <a:avLst/>
              </a:prstGeom>
              <a:blipFill>
                <a:blip r:embed="rId4"/>
                <a:stretch>
                  <a:fillRect l="-1535" t="-5634" b="-16197"/>
                </a:stretch>
              </a:blipFill>
            </p:spPr>
            <p:txBody>
              <a:bodyPr/>
              <a:lstStyle/>
              <a:p>
                <a:r>
                  <a:rPr lang="en-US">
                    <a:noFill/>
                  </a:rPr>
                  <a:t> </a:t>
                </a:r>
              </a:p>
            </p:txBody>
          </p:sp>
        </mc:Fallback>
      </mc:AlternateContent>
      <p:pic>
        <p:nvPicPr>
          <p:cNvPr id="8" name="Picture 7" descr="Image result for smiley face images">
            <a:extLst>
              <a:ext uri="{FF2B5EF4-FFF2-40B4-BE49-F238E27FC236}">
                <a16:creationId xmlns:a16="http://schemas.microsoft.com/office/drawing/2014/main" id="{6495F1B3-D1AB-483D-8076-EA88B5FF24E1}"/>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753" y="1946510"/>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2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a:xfrm flipV="1">
            <a:off x="5451819" y="172569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Oval 64"/>
          <p:cNvSpPr/>
          <p:nvPr/>
        </p:nvSpPr>
        <p:spPr>
          <a:xfrm>
            <a:off x="5512849" y="5057640"/>
            <a:ext cx="46990" cy="527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3560738" y="3478923"/>
            <a:ext cx="46990" cy="527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7480395" y="342621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0" name="Straight Arrow Connector 79"/>
          <p:cNvCxnSpPr>
            <a:stCxn id="66" idx="5"/>
            <a:endCxn id="67" idx="4"/>
          </p:cNvCxnSpPr>
          <p:nvPr/>
        </p:nvCxnSpPr>
        <p:spPr>
          <a:xfrm flipV="1">
            <a:off x="3600846" y="3471937"/>
            <a:ext cx="3902409" cy="5197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493544" y="1748556"/>
            <a:ext cx="43007" cy="334301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203617" y="2167763"/>
            <a:ext cx="2689934" cy="255676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060492" y="2167763"/>
            <a:ext cx="2894120" cy="26277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Rectangle 87"/>
              <p:cNvSpPr/>
              <p:nvPr/>
            </p:nvSpPr>
            <p:spPr>
              <a:xfrm>
                <a:off x="5158844" y="1369966"/>
                <a:ext cx="953472" cy="46916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158844" y="1369966"/>
                <a:ext cx="953472" cy="469167"/>
              </a:xfrm>
              <a:prstGeom prst="rect">
                <a:avLst/>
              </a:prstGeom>
              <a:blipFill>
                <a:blip r:embed="rId2"/>
                <a:stretch>
                  <a:fillRect l="-1911" t="-1039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6893551" y="1839133"/>
                <a:ext cx="632563" cy="4683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1</m:t>
                          </m:r>
                        </m:sup>
                      </m:sSubSup>
                    </m:oMath>
                  </m:oMathPara>
                </a14:m>
                <a:endParaRPr lang="en-US" sz="2400" dirty="0"/>
              </a:p>
            </p:txBody>
          </p:sp>
        </mc:Choice>
        <mc:Fallback xmlns="">
          <p:sp>
            <p:nvSpPr>
              <p:cNvPr id="89" name="Rectangle 88"/>
              <p:cNvSpPr>
                <a:spLocks noRot="1" noChangeAspect="1" noMove="1" noResize="1" noEditPoints="1" noAdjustHandles="1" noChangeArrowheads="1" noChangeShapeType="1" noTextEdit="1"/>
              </p:cNvSpPr>
              <p:nvPr/>
            </p:nvSpPr>
            <p:spPr>
              <a:xfrm>
                <a:off x="6893551" y="1839133"/>
                <a:ext cx="632563" cy="468398"/>
              </a:xfrm>
              <a:prstGeom prst="rect">
                <a:avLst/>
              </a:prstGeom>
              <a:blipFill>
                <a:blip r:embed="rId3"/>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7228251" y="2954511"/>
                <a:ext cx="1439112" cy="4716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0</m:t>
                          </m:r>
                        </m:sup>
                      </m:sSubSup>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8</m:t>
                          </m:r>
                        </m:sup>
                      </m:sSubSup>
                    </m:oMath>
                  </m:oMathPara>
                </a14:m>
                <a:endParaRPr lang="en-US" sz="2400" dirty="0"/>
              </a:p>
            </p:txBody>
          </p:sp>
        </mc:Choice>
        <mc:Fallback xmlns="">
          <p:sp>
            <p:nvSpPr>
              <p:cNvPr id="90" name="Rectangle 89"/>
              <p:cNvSpPr>
                <a:spLocks noRot="1" noChangeAspect="1" noMove="1" noResize="1" noEditPoints="1" noAdjustHandles="1" noChangeArrowheads="1" noChangeShapeType="1" noTextEdit="1"/>
              </p:cNvSpPr>
              <p:nvPr/>
            </p:nvSpPr>
            <p:spPr>
              <a:xfrm>
                <a:off x="7228251" y="2954511"/>
                <a:ext cx="1439112" cy="471668"/>
              </a:xfrm>
              <a:prstGeom prst="rect">
                <a:avLst/>
              </a:prstGeom>
              <a:blipFill>
                <a:blip r:embed="rId4"/>
                <a:stretch>
                  <a:fillRect b="-2597"/>
                </a:stretch>
              </a:blipFill>
            </p:spPr>
            <p:txBody>
              <a:bodyPr/>
              <a:lstStyle/>
              <a:p>
                <a:r>
                  <a:rPr lang="en-US">
                    <a:noFill/>
                  </a:rPr>
                  <a:t> </a:t>
                </a:r>
              </a:p>
            </p:txBody>
          </p:sp>
        </mc:Fallback>
      </mc:AlternateContent>
      <p:sp>
        <p:nvSpPr>
          <p:cNvPr id="91" name="Rectangle 90"/>
          <p:cNvSpPr/>
          <p:nvPr/>
        </p:nvSpPr>
        <p:spPr>
          <a:xfrm>
            <a:off x="7390060" y="3425373"/>
            <a:ext cx="44452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1</a:t>
            </a:r>
            <a:endParaRPr lang="en-US" sz="2400" dirty="0"/>
          </a:p>
        </p:txBody>
      </p:sp>
      <mc:AlternateContent xmlns:mc="http://schemas.openxmlformats.org/markup-compatibility/2006" xmlns:a14="http://schemas.microsoft.com/office/drawing/2010/main">
        <mc:Choice Requires="a14">
          <p:sp>
            <p:nvSpPr>
              <p:cNvPr id="92" name="Rectangle 91"/>
              <p:cNvSpPr/>
              <p:nvPr/>
            </p:nvSpPr>
            <p:spPr>
              <a:xfrm>
                <a:off x="7126306" y="4589232"/>
                <a:ext cx="612604" cy="467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7</m:t>
                          </m:r>
                        </m:sup>
                      </m:sSubSup>
                    </m:oMath>
                  </m:oMathPara>
                </a14:m>
                <a:endParaRPr lang="en-US" sz="2400" dirty="0"/>
              </a:p>
            </p:txBody>
          </p:sp>
        </mc:Choice>
        <mc:Fallback xmlns="">
          <p:sp>
            <p:nvSpPr>
              <p:cNvPr id="92" name="Rectangle 91"/>
              <p:cNvSpPr>
                <a:spLocks noRot="1" noChangeAspect="1" noMove="1" noResize="1" noEditPoints="1" noAdjustHandles="1" noChangeArrowheads="1" noChangeShapeType="1" noTextEdit="1"/>
              </p:cNvSpPr>
              <p:nvPr/>
            </p:nvSpPr>
            <p:spPr>
              <a:xfrm>
                <a:off x="7126306" y="4589232"/>
                <a:ext cx="612604" cy="467629"/>
              </a:xfrm>
              <a:prstGeom prst="rect">
                <a:avLst/>
              </a:prstGeom>
              <a:blipFill>
                <a:blip r:embed="rId5"/>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118017" y="5043555"/>
                <a:ext cx="976517" cy="471476"/>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oMath>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118017" y="5043555"/>
                <a:ext cx="976517" cy="471476"/>
              </a:xfrm>
              <a:prstGeom prst="rect">
                <a:avLst/>
              </a:prstGeom>
              <a:blipFill>
                <a:blip r:embed="rId6"/>
                <a:stretch>
                  <a:fillRect l="-2500" t="-8974"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3669022" y="4743630"/>
                <a:ext cx="721026" cy="846065"/>
              </a:xfrm>
              <a:prstGeom prst="rect">
                <a:avLst/>
              </a:prstGeom>
            </p:spPr>
            <p:txBody>
              <a:bodyPr wrap="square">
                <a:spAutoFit/>
              </a:bodyPr>
              <a:lstStyle/>
              <a:p>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oMath>
                </a14:m>
                <a:r>
                  <a:rPr lang="en-US" sz="2400" dirty="0">
                    <a:effectLst/>
                    <a:latin typeface="Times New Roman" panose="02020603050405020304" pitchFamily="18" charset="0"/>
                    <a:ea typeface="SimSun" panose="02010600030101010101" pitchFamily="2" charset="-122"/>
                  </a:rPr>
                  <a:t>	</a:t>
                </a:r>
                <a:endParaRPr lang="en-US" sz="2400" dirty="0"/>
              </a:p>
            </p:txBody>
          </p:sp>
        </mc:Choice>
        <mc:Fallback xmlns="">
          <p:sp>
            <p:nvSpPr>
              <p:cNvPr id="94" name="Rectangle 93"/>
              <p:cNvSpPr>
                <a:spLocks noRot="1" noChangeAspect="1" noMove="1" noResize="1" noEditPoints="1" noAdjustHandles="1" noChangeArrowheads="1" noChangeShapeType="1" noTextEdit="1"/>
              </p:cNvSpPr>
              <p:nvPr/>
            </p:nvSpPr>
            <p:spPr>
              <a:xfrm>
                <a:off x="3669022" y="4743630"/>
                <a:ext cx="721026" cy="8460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3108320" y="3036878"/>
                <a:ext cx="612604" cy="467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4</m:t>
                          </m:r>
                        </m:sup>
                      </m:sSubSup>
                    </m:oMath>
                  </m:oMathPara>
                </a14:m>
                <a:endParaRPr lang="en-US" sz="2400" dirty="0"/>
              </a:p>
            </p:txBody>
          </p:sp>
        </mc:Choice>
        <mc:Fallback xmlns="">
          <p:sp>
            <p:nvSpPr>
              <p:cNvPr id="95" name="Rectangle 94"/>
              <p:cNvSpPr>
                <a:spLocks noRot="1" noChangeAspect="1" noMove="1" noResize="1" noEditPoints="1" noAdjustHandles="1" noChangeArrowheads="1" noChangeShapeType="1" noTextEdit="1"/>
              </p:cNvSpPr>
              <p:nvPr/>
            </p:nvSpPr>
            <p:spPr>
              <a:xfrm>
                <a:off x="3108320" y="3036878"/>
                <a:ext cx="612604" cy="467629"/>
              </a:xfrm>
              <a:prstGeom prst="rect">
                <a:avLst/>
              </a:prstGeom>
              <a:blipFill>
                <a:blip r:embed="rId8"/>
                <a:stretch>
                  <a:fillRect b="-2597"/>
                </a:stretch>
              </a:blipFill>
            </p:spPr>
            <p:txBody>
              <a:bodyPr/>
              <a:lstStyle/>
              <a:p>
                <a:r>
                  <a:rPr lang="en-US">
                    <a:noFill/>
                  </a:rPr>
                  <a:t> </a:t>
                </a:r>
              </a:p>
            </p:txBody>
          </p:sp>
        </mc:Fallback>
      </mc:AlternateContent>
      <p:sp>
        <p:nvSpPr>
          <p:cNvPr id="96" name="Rectangle 95"/>
          <p:cNvSpPr/>
          <p:nvPr/>
        </p:nvSpPr>
        <p:spPr>
          <a:xfrm>
            <a:off x="3173807" y="3441273"/>
            <a:ext cx="522818"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-1</a:t>
            </a:r>
            <a:endParaRPr lang="en-US" sz="2400" dirty="0"/>
          </a:p>
        </p:txBody>
      </p:sp>
      <mc:AlternateContent xmlns:mc="http://schemas.openxmlformats.org/markup-compatibility/2006" xmlns:a14="http://schemas.microsoft.com/office/drawing/2010/main">
        <mc:Choice Requires="a14">
          <p:sp>
            <p:nvSpPr>
              <p:cNvPr id="97" name="Rectangle 96"/>
              <p:cNvSpPr/>
              <p:nvPr/>
            </p:nvSpPr>
            <p:spPr>
              <a:xfrm>
                <a:off x="3436262" y="1765235"/>
                <a:ext cx="697563" cy="471026"/>
              </a:xfrm>
              <a:prstGeom prst="rect">
                <a:avLst/>
              </a:prstGeom>
            </p:spPr>
            <p:txBody>
              <a:bodyPr wrap="none">
                <a:spAutoFit/>
              </a:bodyPr>
              <a:lstStyle/>
              <a:p>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effectLst/>
                    <a:latin typeface="Times New Roman" panose="02020603050405020304" pitchFamily="18" charset="0"/>
                    <a:ea typeface="SimSun" panose="02010600030101010101" pitchFamily="2" charset="-122"/>
                  </a:rPr>
                  <a:t> </a:t>
                </a:r>
                <a:endParaRPr lang="en-US" sz="2400" dirty="0"/>
              </a:p>
            </p:txBody>
          </p:sp>
        </mc:Choice>
        <mc:Fallback xmlns="">
          <p:sp>
            <p:nvSpPr>
              <p:cNvPr id="97" name="Rectangle 96"/>
              <p:cNvSpPr>
                <a:spLocks noRot="1" noChangeAspect="1" noMove="1" noResize="1" noEditPoints="1" noAdjustHandles="1" noChangeArrowheads="1" noChangeShapeType="1" noTextEdit="1"/>
              </p:cNvSpPr>
              <p:nvPr/>
            </p:nvSpPr>
            <p:spPr>
              <a:xfrm>
                <a:off x="3436262" y="1765235"/>
                <a:ext cx="697563" cy="471026"/>
              </a:xfrm>
              <a:prstGeom prst="rect">
                <a:avLst/>
              </a:prstGeom>
              <a:blipFill>
                <a:blip r:embed="rId9"/>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1864309" y="5770485"/>
                <a:ext cx="8885854" cy="85459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2.11: The values of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0</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  ѡ</m:t>
                        </m:r>
                      </m:e>
                      <m:sub>
                        <m:r>
                          <a:rPr lang="en-US" sz="2400" i="1">
                            <a:latin typeface="Cambria Math" panose="02040503050406030204" pitchFamily="18" charset="0"/>
                          </a:rPr>
                          <m:t>8</m:t>
                        </m:r>
                      </m:sub>
                      <m:sup>
                        <m:r>
                          <a:rPr lang="en-US" sz="2400" i="1">
                            <a:latin typeface="Cambria Math" panose="02040503050406030204" pitchFamily="18" charset="0"/>
                          </a:rPr>
                          <m:t>1</m:t>
                        </m:r>
                      </m:sup>
                    </m:sSubSup>
                    <m:r>
                      <a:rPr lang="en-US" sz="2400" i="1">
                        <a:latin typeface="Cambria Math" panose="02040503050406030204" pitchFamily="18" charset="0"/>
                      </a:rPr>
                      <m:t> , …, </m:t>
                    </m:r>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7</m:t>
                        </m:r>
                      </m:sup>
                    </m:sSubSup>
                  </m:oMath>
                </a14:m>
                <a:r>
                  <a:rPr lang="en-US" sz="2400" dirty="0">
                    <a:latin typeface="Times New Roman" panose="02020603050405020304" pitchFamily="18" charset="0"/>
                    <a:cs typeface="Times New Roman" panose="02020603050405020304" pitchFamily="18" charset="0"/>
                  </a:rPr>
                  <a:t>  in the complex plane,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ѡ</m:t>
                        </m:r>
                      </m:e>
                      <m:sub>
                        <m:r>
                          <a:rPr lang="en-US" sz="2400" i="1">
                            <a:latin typeface="Cambria Math" panose="02040503050406030204" pitchFamily="18" charset="0"/>
                          </a:rPr>
                          <m:t>8  </m:t>
                        </m:r>
                      </m:sub>
                    </m:sSub>
                    <m:sSup>
                      <m:sSupPr>
                        <m:ctrlPr>
                          <a:rPr lang="en-US" sz="2400" i="1">
                            <a:latin typeface="Cambria Math" panose="02040503050406030204" pitchFamily="18" charset="0"/>
                          </a:rPr>
                        </m:ctrlPr>
                      </m:sSupPr>
                      <m:e>
                        <m:r>
                          <a:rPr lang="en-US" sz="2400" i="1">
                            <a:latin typeface="Cambria Math" panose="02040503050406030204" pitchFamily="18" charset="0"/>
                          </a:rPr>
                          <m:t>= </m:t>
                        </m:r>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is the principal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root of unity. (n is power of 2).</a:t>
                </a:r>
              </a:p>
            </p:txBody>
          </p:sp>
        </mc:Choice>
        <mc:Fallback xmlns="">
          <p:sp>
            <p:nvSpPr>
              <p:cNvPr id="98" name="TextBox 97"/>
              <p:cNvSpPr txBox="1">
                <a:spLocks noRot="1" noChangeAspect="1" noMove="1" noResize="1" noEditPoints="1" noAdjustHandles="1" noChangeArrowheads="1" noChangeShapeType="1" noTextEdit="1"/>
              </p:cNvSpPr>
              <p:nvPr/>
            </p:nvSpPr>
            <p:spPr>
              <a:xfrm>
                <a:off x="1864309" y="5770485"/>
                <a:ext cx="8885854" cy="854593"/>
              </a:xfrm>
              <a:prstGeom prst="rect">
                <a:avLst/>
              </a:prstGeom>
              <a:blipFill rotWithShape="0">
                <a:blip r:embed="rId10"/>
                <a:stretch>
                  <a:fillRect l="-1098" t="-4286" r="-275"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8160123" y="1006217"/>
                <a:ext cx="3795555" cy="1624804"/>
              </a:xfrm>
              <a:prstGeom prst="rect">
                <a:avLst/>
              </a:prstGeom>
              <a:noFill/>
              <a:ln>
                <a:solidFill>
                  <a:srgbClr val="002060"/>
                </a:solidFill>
              </a:ln>
            </p:spPr>
            <p:txBody>
              <a:bodyPr wrap="square" rtlCol="0">
                <a:spAutoFit/>
              </a:bodyPr>
              <a:lstStyle/>
              <a:p>
                <a14:m>
                  <m:oMath xmlns:m="http://schemas.openxmlformats.org/officeDocument/2006/math">
                    <m:r>
                      <a:rPr lang="en-US" sz="2400" i="1" smtClean="0">
                        <a:latin typeface="Cambria Math" panose="02040503050406030204" pitchFamily="18" charset="0"/>
                      </a:rPr>
                      <m:t>ѡ </m:t>
                    </m:r>
                  </m:oMath>
                </a14:m>
                <a:r>
                  <a:rPr lang="en-US" sz="2400" baseline="-25000" dirty="0"/>
                  <a:t>8</a:t>
                </a:r>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0</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0</m:t>
                        </m:r>
                      </m:sup>
                    </m:sSup>
                    <m:r>
                      <a:rPr lang="en-US" sz="2400" i="1">
                        <a:latin typeface="Cambria Math" panose="02040503050406030204" pitchFamily="18" charset="0"/>
                      </a:rPr>
                      <m:t>= </m:t>
                    </m:r>
                  </m:oMath>
                </a14:m>
                <a:r>
                  <a:rPr lang="en-US" sz="2400" dirty="0"/>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r>
                  <a:rPr lang="en-US" sz="2400" baseline="30000" dirty="0"/>
                  <a:t>0  </a:t>
                </a:r>
                <a:r>
                  <a:rPr lang="en-US" sz="2400" dirty="0"/>
                  <a:t> = 1</a:t>
                </a: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1</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1</m:t>
                        </m:r>
                      </m:sup>
                    </m:sSup>
                    <m:r>
                      <a:rPr lang="en-US" sz="2400" i="1">
                        <a:latin typeface="Cambria Math" panose="02040503050406030204" pitchFamily="18" charset="0"/>
                      </a:rPr>
                      <m:t>= </m:t>
                    </m:r>
                  </m:oMath>
                </a14:m>
                <a:r>
                  <a:rPr lang="en-US" sz="2400" dirty="0"/>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r>
                  <a:rPr lang="en-US" sz="2400" baseline="30000" dirty="0"/>
                  <a:t>1  </a:t>
                </a:r>
                <a:r>
                  <a:rPr lang="en-US" sz="2400" dirty="0"/>
                  <a:t> </a:t>
                </a:r>
              </a:p>
              <a:p>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/4</m:t>
                        </m:r>
                      </m:sup>
                    </m:sSup>
                  </m:oMath>
                </a14:m>
                <a:r>
                  <a:rPr lang="en-US" sz="2400" dirty="0"/>
                  <a:t> </a:t>
                </a:r>
              </a:p>
            </p:txBody>
          </p:sp>
        </mc:Choice>
        <mc:Fallback xmlns="">
          <p:sp>
            <p:nvSpPr>
              <p:cNvPr id="99" name="TextBox 98"/>
              <p:cNvSpPr txBox="1">
                <a:spLocks noRot="1" noChangeAspect="1" noMove="1" noResize="1" noEditPoints="1" noAdjustHandles="1" noChangeArrowheads="1" noChangeShapeType="1" noTextEdit="1"/>
              </p:cNvSpPr>
              <p:nvPr/>
            </p:nvSpPr>
            <p:spPr>
              <a:xfrm>
                <a:off x="8160123" y="1006217"/>
                <a:ext cx="3795555" cy="1624804"/>
              </a:xfrm>
              <a:prstGeom prst="rect">
                <a:avLst/>
              </a:prstGeom>
              <a:blipFill>
                <a:blip r:embed="rId11"/>
                <a:stretch>
                  <a:fillRect t="-1859" r="-321" b="-706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6016920" y="1272055"/>
                <a:ext cx="396262" cy="567078"/>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𝝅</m:t>
                          </m:r>
                        </m:num>
                        <m:den>
                          <m:r>
                            <a:rPr lang="en-US" b="0" i="0">
                              <a:solidFill>
                                <a:srgbClr val="FF0000"/>
                              </a:solidFill>
                              <a:latin typeface="Cambria Math" panose="02040503050406030204" pitchFamily="18" charset="0"/>
                            </a:rPr>
                            <m:t>2</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016920" y="1272055"/>
                <a:ext cx="396262" cy="567078"/>
              </a:xfrm>
              <a:prstGeom prst="rect">
                <a:avLst/>
              </a:prstGeom>
              <a:blipFill>
                <a:blip r:embed="rId1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12933" y="1717209"/>
                <a:ext cx="401071" cy="5670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7412933" y="1717209"/>
                <a:ext cx="401071" cy="56707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060741" y="1670842"/>
                <a:ext cx="462765" cy="610936"/>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𝟑</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3060741" y="1670842"/>
                <a:ext cx="462765" cy="610936"/>
              </a:xfrm>
              <a:prstGeom prst="rect">
                <a:avLst/>
              </a:prstGeom>
              <a:blipFill>
                <a:blip r:embed="rId1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3196561" y="4759586"/>
                <a:ext cx="462765" cy="610936"/>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𝟓</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5" name="Rectangle 24"/>
              <p:cNvSpPr>
                <a:spLocks noRot="1" noChangeAspect="1" noMove="1" noResize="1" noEditPoints="1" noAdjustHandles="1" noChangeArrowheads="1" noChangeShapeType="1" noTextEdit="1"/>
              </p:cNvSpPr>
              <p:nvPr/>
            </p:nvSpPr>
            <p:spPr>
              <a:xfrm>
                <a:off x="3196561" y="4759586"/>
                <a:ext cx="462765" cy="610936"/>
              </a:xfrm>
              <a:prstGeom prst="rect">
                <a:avLst/>
              </a:prstGeom>
              <a:blipFill>
                <a:blip r:embed="rId1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7738910" y="4600858"/>
                <a:ext cx="462765" cy="609077"/>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𝟕</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7738910" y="4600858"/>
                <a:ext cx="462765" cy="609077"/>
              </a:xfrm>
              <a:prstGeom prst="rect">
                <a:avLst/>
              </a:prstGeom>
              <a:blipFill>
                <a:blip r:embed="rId16"/>
                <a:stretch>
                  <a:fillRect/>
                </a:stretch>
              </a:blipFill>
              <a:ln>
                <a:solidFill>
                  <a:schemeClr val="bg1"/>
                </a:solidFill>
              </a:ln>
            </p:spPr>
            <p:txBody>
              <a:bodyPr/>
              <a:lstStyle/>
              <a:p>
                <a:r>
                  <a:rPr lang="en-US">
                    <a:noFill/>
                  </a:rPr>
                  <a:t> </a:t>
                </a:r>
              </a:p>
            </p:txBody>
          </p:sp>
        </mc:Fallback>
      </mc:AlternateContent>
      <p:sp>
        <p:nvSpPr>
          <p:cNvPr id="4" name="Rectangle 3"/>
          <p:cNvSpPr/>
          <p:nvPr/>
        </p:nvSpPr>
        <p:spPr>
          <a:xfrm>
            <a:off x="2636772" y="3190345"/>
            <a:ext cx="50575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π</a:t>
            </a:r>
            <a:endParaRPr lang="en-US" sz="2400" dirty="0">
              <a:latin typeface="Times New Roman" panose="02020603050405020304" pitchFamily="18" charset="0"/>
              <a:cs typeface="Times New Roman" panose="02020603050405020304" pitchFamily="18" charset="0"/>
            </a:endParaRPr>
          </a:p>
        </p:txBody>
      </p:sp>
      <p:sp>
        <p:nvSpPr>
          <p:cNvPr id="28" name="Rectangle 27"/>
          <p:cNvSpPr/>
          <p:nvPr/>
        </p:nvSpPr>
        <p:spPr>
          <a:xfrm>
            <a:off x="8757698" y="2972442"/>
            <a:ext cx="505754" cy="461665"/>
          </a:xfrm>
          <a:prstGeom prst="rect">
            <a:avLst/>
          </a:prstGeom>
        </p:spPr>
        <p:txBody>
          <a:bodyPr wrap="square">
            <a:spAutoFit/>
          </a:bodyPr>
          <a:lstStyle/>
          <a:p>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0</a:t>
            </a:r>
            <a:r>
              <a:rPr lang="en-US" sz="2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π</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8757698" y="3371129"/>
            <a:ext cx="505754" cy="461665"/>
          </a:xfrm>
          <a:prstGeom prst="rect">
            <a:avLst/>
          </a:prstGeom>
        </p:spPr>
        <p:txBody>
          <a:bodyPr wrap="square">
            <a:spAutoFit/>
          </a:bodyPr>
          <a:lstStyle/>
          <a:p>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2</a:t>
            </a:r>
            <a:r>
              <a:rPr lang="en-US" sz="2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π</a:t>
            </a:r>
            <a:endParaRPr lang="en-US"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Rectangle 29"/>
              <p:cNvSpPr/>
              <p:nvPr/>
            </p:nvSpPr>
            <p:spPr>
              <a:xfrm>
                <a:off x="6078886" y="5090396"/>
                <a:ext cx="462765" cy="610936"/>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𝟑</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2</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6078886" y="5090396"/>
                <a:ext cx="462765" cy="610936"/>
              </a:xfrm>
              <a:prstGeom prst="rect">
                <a:avLst/>
              </a:prstGeom>
              <a:blipFill>
                <a:blip r:embed="rId1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96848" y="1079467"/>
                <a:ext cx="1891352" cy="539315"/>
              </a:xfrm>
              <a:prstGeom prst="rect">
                <a:avLst/>
              </a:prstGeom>
            </p:spPr>
            <p:txBody>
              <a:bodyPr wrap="none">
                <a:spAutoFit/>
              </a:bodyPr>
              <a:lstStyle/>
              <a:p>
                <a:r>
                  <a:rPr lang="en-US" sz="2800"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a:t>ѡ</a:t>
                </a:r>
                <a:r>
                  <a:rPr lang="en-US" sz="2800" baseline="-25000" dirty="0" err="1">
                    <a:solidFill>
                      <a:srgbClr val="0000FF"/>
                    </a:solidFill>
                    <a:latin typeface="Cambria Math" panose="02040503050406030204" pitchFamily="18" charset="0"/>
                    <a:ea typeface="SimSun" panose="02010600030101010101" pitchFamily="2" charset="-122"/>
                    <a:cs typeface="Times New Roman" panose="02020603050405020304" pitchFamily="18" charset="0"/>
                  </a:rPr>
                  <a:t>n</a:t>
                </a:r>
                <a:r>
                  <a:rPr lang="en-US" sz="2800" dirty="0">
                    <a:solidFill>
                      <a:srgbClr val="0000FF"/>
                    </a:solidFill>
                    <a:latin typeface="Times New Roman" panose="02020603050405020304" pitchFamily="18" charset="0"/>
                    <a:ea typeface="SimSun" panose="02010600030101010101" pitchFamily="2" charset="-122"/>
                  </a:rPr>
                  <a:t> = </a:t>
                </a:r>
                <a14:m>
                  <m:oMath xmlns:m="http://schemas.openxmlformats.org/officeDocument/2006/math">
                    <m:sSup>
                      <m:sSupPr>
                        <m:ctrlP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oMath>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596848" y="1079467"/>
                <a:ext cx="1891352" cy="539315"/>
              </a:xfrm>
              <a:prstGeom prst="rect">
                <a:avLst/>
              </a:prstGeom>
              <a:blipFill>
                <a:blip r:embed="rId18"/>
                <a:stretch>
                  <a:fillRect l="-6774" t="-10112" b="-292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564190" y="260274"/>
                <a:ext cx="5313784" cy="866969"/>
              </a:xfrm>
              <a:prstGeom prst="rect">
                <a:avLst/>
              </a:prstGeom>
            </p:spPr>
            <p:txBody>
              <a:bodyPr wrap="square">
                <a:spAutoFit/>
              </a:bodyPr>
              <a:lstStyle/>
              <a:p>
                <a14:m>
                  <m:oMath xmlns:m="http://schemas.openxmlformats.org/officeDocument/2006/math">
                    <m:sSup>
                      <m:sSupPr>
                        <m:ctrlPr>
                          <a:rPr lang="en-US" sz="20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000" b="0" i="1" smtClean="0">
                            <a:solidFill>
                              <a:srgbClr val="0000FF"/>
                            </a:solidFill>
                            <a:latin typeface="Cambria Math"/>
                            <a:ea typeface="SimSun" panose="02010600030101010101" pitchFamily="2" charset="-122"/>
                            <a:cs typeface="Times New Roman" panose="02020603050405020304" pitchFamily="18" charset="0"/>
                          </a:rPr>
                          <m:t>=</m:t>
                        </m:r>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solidFill>
                      <a:srgbClr val="0000FF"/>
                    </a:solidFill>
                    <a:latin typeface="Times New Roman" panose="02020603050405020304" pitchFamily="18" charset="0"/>
                    <a:ea typeface="SimSun" panose="02010600030101010101" pitchFamily="2" charset="-122"/>
                  </a:rPr>
                  <a:t>  = cos(u) +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sin(u), wherei = </a:t>
                </a:r>
                <a14:m>
                  <m:oMath xmlns:m="http://schemas.openxmlformats.org/officeDocument/2006/math">
                    <m:rad>
                      <m:radPr>
                        <m:degHide m:val="on"/>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e>
                    </m:rad>
                  </m:oMath>
                </a14:m>
                <a:r>
                  <a:rPr lang="en-US" sz="2400" dirty="0">
                    <a:solidFill>
                      <a:srgbClr val="0000FF"/>
                    </a:solidFill>
                    <a:latin typeface="Times New Roman" panose="02020603050405020304" pitchFamily="18" charset="0"/>
                    <a:ea typeface="SimSun" panose="02010600030101010101" pitchFamily="2" charset="-122"/>
                  </a:rPr>
                  <a:t>  and 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Courier New" panose="02070309020205020404" pitchFamily="49" charset="0"/>
                    <a:ea typeface="SimSun" panose="02010600030101010101" pitchFamily="2" charset="-122"/>
                  </a:rPr>
                  <a:t>,</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0</a:t>
                </a:r>
                <a14:m>
                  <m:oMath xmlns:m="http://schemas.openxmlformats.org/officeDocument/2006/math">
                    <m:r>
                      <a:rPr lang="en-US" sz="2400">
                        <a:solidFill>
                          <a:srgbClr val="0000FF"/>
                        </a:solidFill>
                        <a:latin typeface="Cambria Math" panose="02040503050406030204" pitchFamily="18" charset="0"/>
                        <a:ea typeface="Cambria Math" panose="02040503050406030204" pitchFamily="18" charset="0"/>
                      </a:rPr>
                      <m:t> </m:t>
                    </m:r>
                    <m:r>
                      <a:rPr lang="en-US" sz="2400" i="1">
                        <a:solidFill>
                          <a:srgbClr val="0000FF"/>
                        </a:solidFill>
                        <a:latin typeface="Cambria Math" panose="02040503050406030204" pitchFamily="18" charset="0"/>
                        <a:ea typeface="Cambria Math" panose="020405030504060302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k. </a:t>
                </a:r>
                <a:endParaRPr lang="en-US" sz="2400" dirty="0">
                  <a:latin typeface="Times New Roman" panose="02020603050405020304" pitchFamily="18" charset="0"/>
                  <a:cs typeface="Times New Roman" panose="02020603050405020304" pitchFamily="18"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564190" y="260274"/>
                <a:ext cx="5313784" cy="866969"/>
              </a:xfrm>
              <a:prstGeom prst="rect">
                <a:avLst/>
              </a:prstGeom>
              <a:blipFill>
                <a:blip r:embed="rId19"/>
                <a:stretch>
                  <a:fillRect l="-1837" t="-5634" b="-16197"/>
                </a:stretch>
              </a:blipFill>
            </p:spPr>
            <p:txBody>
              <a:bodyPr/>
              <a:lstStyle/>
              <a:p>
                <a:r>
                  <a:rPr lang="en-US">
                    <a:noFill/>
                  </a:rPr>
                  <a:t> </a:t>
                </a:r>
              </a:p>
            </p:txBody>
          </p:sp>
        </mc:Fallback>
      </mc:AlternateContent>
      <p:pic>
        <p:nvPicPr>
          <p:cNvPr id="34" name="Picture 33" descr="Image result for smiley face images">
            <a:extLst>
              <a:ext uri="{FF2B5EF4-FFF2-40B4-BE49-F238E27FC236}">
                <a16:creationId xmlns:a16="http://schemas.microsoft.com/office/drawing/2014/main" id="{D699F7AD-A407-410F-AD60-26F58AA5DFEC}"/>
              </a:ext>
            </a:extLst>
          </p:cNvPr>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96848" y="2858927"/>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3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CA1D5B-0019-43DD-9366-4E2161D87C79}"/>
              </a:ext>
            </a:extLst>
          </p:cNvPr>
          <p:cNvSpPr txBox="1"/>
          <p:nvPr/>
        </p:nvSpPr>
        <p:spPr>
          <a:xfrm>
            <a:off x="910136" y="4416187"/>
            <a:ext cx="10371728" cy="747484"/>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48901" y="2346290"/>
                <a:ext cx="8474962" cy="3051605"/>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a:lnSpc>
                    <a:spcPct val="115000"/>
                  </a:lnSpc>
                </a:pPr>
                <a:r>
                  <a:rPr lang="en-US" sz="2400" dirty="0">
                    <a:latin typeface="Times New Roman" panose="02020603050405020304" pitchFamily="18" charset="0"/>
                    <a:cs typeface="Times New Roman" panose="02020603050405020304" pitchFamily="18" charset="0"/>
                  </a:rPr>
                  <a:t>Figure 2.10:  A graphical outline of an efficient polynomial-multiplication process. Representation on the top are in coefficient form, while those on the bottom are in point-value form. The arrows from left to right correspond to the multiplication operation. </a:t>
                </a:r>
                <a:r>
                  <a:rPr lang="en-US" sz="2400" i="1" dirty="0">
                    <a:solidFill>
                      <a:srgbClr val="0000FF"/>
                    </a:solidFill>
                    <a:latin typeface="Times New Roman" panose="02020603050405020304" pitchFamily="18" charset="0"/>
                    <a:cs typeface="Times New Roman" panose="02020603050405020304" pitchFamily="18" charset="0"/>
                  </a:rPr>
                  <a:t>The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ѡ</m:t>
                        </m:r>
                      </m:e>
                      <m:sub>
                        <m:r>
                          <a:rPr lang="en-US" sz="2400" b="0" i="1" smtClean="0">
                            <a:solidFill>
                              <a:srgbClr val="0000FF"/>
                            </a:solidFill>
                            <a:latin typeface="Cambria Math" panose="02040503050406030204" pitchFamily="18" charset="0"/>
                          </a:rPr>
                          <m:t>2</m:t>
                        </m:r>
                        <m:r>
                          <a:rPr lang="en-US" sz="2400" b="0" i="1" smtClean="0">
                            <a:solidFill>
                              <a:srgbClr val="0000FF"/>
                            </a:solidFill>
                            <a:latin typeface="Cambria Math" panose="02040503050406030204" pitchFamily="18" charset="0"/>
                          </a:rPr>
                          <m:t>𝑛</m:t>
                        </m:r>
                      </m:sub>
                    </m:sSub>
                    <m:r>
                      <a:rPr lang="en-US" sz="2400" b="0" i="1" smtClean="0">
                        <a:solidFill>
                          <a:srgbClr val="0000FF"/>
                        </a:solidFill>
                        <a:latin typeface="Cambria Math" panose="02040503050406030204" pitchFamily="18" charset="0"/>
                      </a:rPr>
                      <m:t> </m:t>
                    </m:r>
                  </m:oMath>
                </a14:m>
                <a:r>
                  <a:rPr lang="en-US" sz="2400" i="1" dirty="0">
                    <a:solidFill>
                      <a:srgbClr val="0000FF"/>
                    </a:solidFill>
                    <a:latin typeface="Times New Roman" panose="02020603050405020304" pitchFamily="18" charset="0"/>
                    <a:cs typeface="Times New Roman" panose="02020603050405020304" pitchFamily="18" charset="0"/>
                  </a:rPr>
                  <a:t>terms are complex (2n)</a:t>
                </a:r>
                <a:r>
                  <a:rPr lang="en-US" sz="2400" i="1" baseline="30000" dirty="0" err="1">
                    <a:solidFill>
                      <a:srgbClr val="0000FF"/>
                    </a:solidFill>
                    <a:latin typeface="Times New Roman" panose="02020603050405020304" pitchFamily="18" charset="0"/>
                    <a:cs typeface="Times New Roman" panose="02020603050405020304" pitchFamily="18" charset="0"/>
                  </a:rPr>
                  <a:t>th</a:t>
                </a:r>
                <a:r>
                  <a:rPr lang="en-US" sz="2400" i="1" dirty="0">
                    <a:solidFill>
                      <a:srgbClr val="0000FF"/>
                    </a:solidFill>
                    <a:latin typeface="Times New Roman" panose="02020603050405020304" pitchFamily="18" charset="0"/>
                    <a:cs typeface="Times New Roman" panose="02020603050405020304" pitchFamily="18" charset="0"/>
                  </a:rPr>
                  <a:t> roots of unity</a:t>
                </a:r>
                <a:r>
                  <a:rPr lang="en-US" sz="2400" dirty="0">
                    <a:solidFill>
                      <a:srgbClr val="0000FF"/>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15000"/>
                  </a:lnSpc>
                </a:pPr>
                <a:endParaRPr lang="en-US" sz="2400" dirty="0">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48901" y="2346290"/>
                <a:ext cx="8474962" cy="3051605"/>
              </a:xfrm>
              <a:prstGeom prst="rect">
                <a:avLst/>
              </a:prstGeom>
              <a:blipFill>
                <a:blip r:embed="rId2"/>
                <a:stretch>
                  <a:fillRect l="-1151" r="-1079"/>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FCE66E5F-CB4A-450E-9B49-D85F3711D15F}"/>
              </a:ext>
            </a:extLst>
          </p:cNvPr>
          <p:cNvSpPr/>
          <p:nvPr/>
        </p:nvSpPr>
        <p:spPr>
          <a:xfrm flipH="1">
            <a:off x="910136" y="4641340"/>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pic>
        <p:nvPicPr>
          <p:cNvPr id="4" name="Picture 3" descr="Image result for smiley face images">
            <a:extLst>
              <a:ext uri="{FF2B5EF4-FFF2-40B4-BE49-F238E27FC236}">
                <a16:creationId xmlns:a16="http://schemas.microsoft.com/office/drawing/2014/main" id="{082BE599-322A-4BDC-8660-43567A819F6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780" y="4416187"/>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C74647E-EEF8-4FB8-BB37-1E4B17EB8490}"/>
              </a:ext>
            </a:extLst>
          </p:cNvPr>
          <p:cNvSpPr/>
          <p:nvPr/>
        </p:nvSpPr>
        <p:spPr>
          <a:xfrm>
            <a:off x="1748901" y="1076177"/>
            <a:ext cx="5782993" cy="1191736"/>
          </a:xfrm>
          <a:prstGeom prst="rect">
            <a:avLst/>
          </a:prstGeom>
        </p:spPr>
        <p:txBody>
          <a:bodyPr wrap="none">
            <a:spAutoFit/>
          </a:bodyPr>
          <a:lstStyle/>
          <a:p>
            <a:pPr>
              <a:lnSpc>
                <a:spcPct val="115000"/>
              </a:lnSpc>
            </a:pPr>
            <a:r>
              <a:rPr lang="en-US" sz="3200" dirty="0">
                <a:ea typeface="SimSun" panose="02010600030101010101" pitchFamily="2" charset="-122"/>
              </a:rPr>
              <a:t>Fast multiplication </a:t>
            </a:r>
          </a:p>
          <a:p>
            <a:pPr>
              <a:lnSpc>
                <a:spcPct val="115000"/>
              </a:lnSpc>
            </a:pPr>
            <a:r>
              <a:rPr lang="en-US" sz="3200" dirty="0">
                <a:ea typeface="SimSun" panose="02010600030101010101" pitchFamily="2" charset="-122"/>
              </a:rPr>
              <a:t>of polynomials in coefficient form</a:t>
            </a:r>
          </a:p>
        </p:txBody>
      </p:sp>
      <p:sp>
        <p:nvSpPr>
          <p:cNvPr id="6" name="TextBox 5">
            <a:extLst>
              <a:ext uri="{FF2B5EF4-FFF2-40B4-BE49-F238E27FC236}">
                <a16:creationId xmlns:a16="http://schemas.microsoft.com/office/drawing/2014/main" id="{AF371B17-6B9B-49BC-90A1-0C3F3BAB34E8}"/>
              </a:ext>
            </a:extLst>
          </p:cNvPr>
          <p:cNvSpPr txBox="1"/>
          <p:nvPr/>
        </p:nvSpPr>
        <p:spPr>
          <a:xfrm>
            <a:off x="1748901" y="5699739"/>
            <a:ext cx="1839558" cy="646331"/>
          </a:xfrm>
          <a:prstGeom prst="rect">
            <a:avLst/>
          </a:prstGeom>
          <a:noFill/>
          <a:ln>
            <a:solidFill>
              <a:schemeClr val="tx1"/>
            </a:solidFill>
          </a:ln>
        </p:spPr>
        <p:txBody>
          <a:bodyPr wrap="square" rtlCol="0">
            <a:spAutoFit/>
          </a:bodyPr>
          <a:lstStyle/>
          <a:p>
            <a:r>
              <a:rPr lang="en-US" dirty="0"/>
              <a:t>2n points around a unit circle.</a:t>
            </a:r>
          </a:p>
        </p:txBody>
      </p:sp>
    </p:spTree>
    <p:extLst>
      <p:ext uri="{BB962C8B-B14F-4D97-AF65-F5344CB8AC3E}">
        <p14:creationId xmlns:p14="http://schemas.microsoft.com/office/powerpoint/2010/main" val="1001215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7789D0-DE30-41F6-969C-F3F2FFDE68B7}"/>
              </a:ext>
            </a:extLst>
          </p:cNvPr>
          <p:cNvSpPr txBox="1"/>
          <p:nvPr/>
        </p:nvSpPr>
        <p:spPr>
          <a:xfrm>
            <a:off x="666973" y="4442908"/>
            <a:ext cx="10049854" cy="1862081"/>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75173" y="2726469"/>
                <a:ext cx="9241654" cy="3536674"/>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The n complex n</a:t>
                </a:r>
                <a:r>
                  <a:rPr lang="en-US" sz="2400" baseline="30000" dirty="0">
                    <a:effectLst/>
                    <a:latin typeface="Times New Roman" panose="02020603050405020304" pitchFamily="18" charset="0"/>
                    <a:ea typeface="SimSun" panose="02010600030101010101" pitchFamily="2" charset="-122"/>
                  </a:rPr>
                  <a:t>th</a:t>
                </a:r>
                <a:r>
                  <a:rPr lang="en-US" sz="2400" dirty="0">
                    <a:effectLst/>
                    <a:latin typeface="Times New Roman" panose="02020603050405020304" pitchFamily="18" charset="0"/>
                    <a:ea typeface="SimSun" panose="02010600030101010101" pitchFamily="2" charset="-122"/>
                  </a:rPr>
                  <a:t> roots of unity,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form a group under multiplication. </a:t>
                </a:r>
              </a:p>
              <a:p>
                <a:pPr>
                  <a:lnSpc>
                    <a:spcPct val="150000"/>
                  </a:lnSpc>
                </a:pPr>
                <a:r>
                  <a:rPr lang="en-US" sz="2400" dirty="0">
                    <a:effectLst/>
                    <a:latin typeface="Times New Roman" panose="02020603050405020304" pitchFamily="18" charset="0"/>
                    <a:ea typeface="SimSun" panose="02010600030101010101" pitchFamily="2" charset="-122"/>
                  </a:rPr>
                  <a:t>This group has the same structure as the additive group (Z</a:t>
                </a:r>
                <a:r>
                  <a:rPr lang="en-US" sz="2400" baseline="-25000" dirty="0">
                    <a:effectLst/>
                    <a:latin typeface="Times New Roman" panose="02020603050405020304" pitchFamily="18" charset="0"/>
                    <a:ea typeface="SimSun" panose="02010600030101010101" pitchFamily="2" charset="-122"/>
                  </a:rPr>
                  <a:t>n</a:t>
                </a:r>
                <a:r>
                  <a:rPr lang="en-US" sz="2400" dirty="0">
                    <a:effectLst/>
                    <a:latin typeface="Times New Roman" panose="02020603050405020304" pitchFamily="18" charset="0"/>
                    <a:ea typeface="SimSun" panose="02010600030101010101" pitchFamily="2" charset="-122"/>
                  </a:rPr>
                  <a:t>, +) modulo n, since </a:t>
                </a:r>
                <a14:m>
                  <m:oMath xmlns:m="http://schemas.openxmlformats.org/officeDocument/2006/math">
                    <m:sSubSup>
                      <m:sSubSupPr>
                        <m:ctrlPr>
                          <a:rPr lang="en-US" sz="240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=1</m:t>
                    </m:r>
                  </m:oMath>
                </a14:m>
                <a:r>
                  <a:rPr lang="en-US" sz="2400" dirty="0">
                    <a:solidFill>
                      <a:srgbClr val="0000FF"/>
                    </a:solidFill>
                    <a:effectLst/>
                    <a:latin typeface="Times New Roman" panose="02020603050405020304" pitchFamily="18" charset="0"/>
                    <a:ea typeface="SimSun" panose="02010600030101010101" pitchFamily="2" charset="-122"/>
                  </a:rPr>
                  <a:t> implies that </a:t>
                </a:r>
                <a:endParaRPr lang="en-US" sz="2400" dirty="0">
                  <a:solidFill>
                    <a:srgbClr val="0000FF"/>
                  </a:solidFill>
                  <a:effectLst/>
                  <a:latin typeface="Courier New" panose="02070309020205020404" pitchFamily="49" charset="0"/>
                  <a:ea typeface="SimSun" panose="02010600030101010101" pitchFamily="2" charset="-122"/>
                </a:endParaRPr>
              </a:p>
              <a:p>
                <a:pPr indent="457200">
                  <a:lnSpc>
                    <a:spcPct val="150000"/>
                  </a:lnSpc>
                </a:pPr>
                <a14:m>
                  <m:oMathPara xmlns:m="http://schemas.openxmlformats.org/officeDocument/2006/math">
                    <m:oMathParaPr>
                      <m:jc m:val="centerGroup"/>
                    </m:oMathParaPr>
                    <m:oMath xmlns:m="http://schemas.openxmlformats.org/officeDocument/2006/math">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d>
                            <m:d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e>
                          </m:d>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𝑚𝑜𝑑</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Similarly,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75173" y="2726469"/>
                <a:ext cx="9241654" cy="3536674"/>
              </a:xfrm>
              <a:prstGeom prst="rect">
                <a:avLst/>
              </a:prstGeom>
              <a:blipFill>
                <a:blip r:embed="rId2"/>
                <a:stretch>
                  <a:fillRect l="-1055" r="-396" b="-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538784" y="1481423"/>
                <a:ext cx="8241321" cy="880754"/>
              </a:xfrm>
              <a:prstGeom prst="rect">
                <a:avLst/>
              </a:prstGeom>
            </p:spPr>
            <p:txBody>
              <a:bodyPr wrap="square">
                <a:spAutoFit/>
              </a:bodyPr>
              <a:lstStyle/>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Recall: </a:t>
                </a:r>
                <a14:m>
                  <m:oMath xmlns:m="http://schemas.openxmlformats.org/officeDocument/2006/math">
                    <m:sSubSup>
                      <m:sSubSupPr>
                        <m:ctrlPr>
                          <a:rPr lang="en-US" sz="24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400" b="0" i="0" smtClean="0">
                        <a:solidFill>
                          <a:srgbClr val="0000FF"/>
                        </a:solidFill>
                        <a:latin typeface="Cambria Math"/>
                        <a:ea typeface="SimSun" panose="02010600030101010101" pitchFamily="2" charset="-122"/>
                        <a:cs typeface="Times New Roman" panose="02020603050405020304" pitchFamily="18" charset="0"/>
                      </a:rPr>
                      <m:t>=</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cos(u) +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sin(u), </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where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rad>
                      <m:radPr>
                        <m:degHide m:val="on"/>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e>
                    </m:rad>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for k = 0, 1, …, n – 1. </a:t>
                </a:r>
              </a:p>
            </p:txBody>
          </p:sp>
        </mc:Choice>
        <mc:Fallback xmlns="">
          <p:sp>
            <p:nvSpPr>
              <p:cNvPr id="3" name="Rectangle 2"/>
              <p:cNvSpPr>
                <a:spLocks noRot="1" noChangeAspect="1" noMove="1" noResize="1" noEditPoints="1" noAdjustHandles="1" noChangeArrowheads="1" noChangeShapeType="1" noTextEdit="1"/>
              </p:cNvSpPr>
              <p:nvPr/>
            </p:nvSpPr>
            <p:spPr>
              <a:xfrm>
                <a:off x="1538784" y="1481423"/>
                <a:ext cx="8241321" cy="880754"/>
              </a:xfrm>
              <a:prstGeom prst="rect">
                <a:avLst/>
              </a:prstGeom>
              <a:blipFill>
                <a:blip r:embed="rId3"/>
                <a:stretch>
                  <a:fillRect l="-1109" t="-3472" b="-1527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69EC2DB-B8B5-41D7-A013-285C9E4C7826}"/>
              </a:ext>
            </a:extLst>
          </p:cNvPr>
          <p:cNvSpPr/>
          <p:nvPr/>
        </p:nvSpPr>
        <p:spPr>
          <a:xfrm>
            <a:off x="1447748" y="310942"/>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75347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78434-4CDF-4562-97F5-E53A1DB40AA1}"/>
              </a:ext>
            </a:extLst>
          </p:cNvPr>
          <p:cNvSpPr txBox="1"/>
          <p:nvPr/>
        </p:nvSpPr>
        <p:spPr>
          <a:xfrm>
            <a:off x="1290916" y="3333387"/>
            <a:ext cx="9277165" cy="529814"/>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9204" y="973492"/>
                <a:ext cx="9277165" cy="5795304"/>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following lemmas furnish some essential properties of the complex nth roots of unity.</a:t>
                </a:r>
                <a:endParaRPr lang="en-US" sz="2400" dirty="0">
                  <a:effectLst/>
                  <a:latin typeface="Courier New" panose="02070309020205020404" pitchFamily="49" charset="0"/>
                  <a:ea typeface="SimSun" panose="02010600030101010101" pitchFamily="2" charset="-122"/>
                </a:endParaRPr>
              </a:p>
              <a:p>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b="1" dirty="0">
                    <a:effectLst/>
                    <a:latin typeface="Times New Roman" panose="02020603050405020304" pitchFamily="18" charset="0"/>
                    <a:ea typeface="SimSun" panose="02010600030101010101" pitchFamily="2" charset="-122"/>
                  </a:rPr>
                  <a:t>Lemma</a:t>
                </a:r>
                <a:r>
                  <a:rPr lang="en-US" sz="2400" dirty="0">
                    <a:effectLst/>
                    <a:latin typeface="Times New Roman" panose="02020603050405020304" pitchFamily="18" charset="0"/>
                    <a:ea typeface="SimSun" panose="02010600030101010101" pitchFamily="2" charset="-122"/>
                  </a:rPr>
                  <a:t> 2.1(</a:t>
                </a:r>
                <a:r>
                  <a:rPr lang="en-US" sz="2400" dirty="0">
                    <a:solidFill>
                      <a:srgbClr val="0000FF"/>
                    </a:solidFill>
                    <a:effectLst/>
                    <a:latin typeface="Times New Roman" panose="02020603050405020304" pitchFamily="18" charset="0"/>
                    <a:ea typeface="SimSun" panose="02010600030101010101" pitchFamily="2" charset="-122"/>
                  </a:rPr>
                  <a:t>Cancellation lemma</a:t>
                </a:r>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For any integers n ≥ 0, k ≥ 0, and d &gt; 0,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𝑑𝑛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𝑑𝑘</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rPr>
                  <a:t>			…………..……. (2.19)</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Proof.  The lemma follows directly from equation (2.18): </a:t>
                </a:r>
                <a:r>
                  <a:rPr lang="en-US" sz="2400" dirty="0" err="1">
                    <a:effectLst/>
                    <a:latin typeface="Cambria Math" panose="02040503050406030204" pitchFamily="18" charset="0"/>
                    <a:ea typeface="SimSun" panose="02010600030101010101" pitchFamily="2" charset="-122"/>
                    <a:cs typeface="Times New Roman" panose="02020603050405020304" pitchFamily="18" charset="0"/>
                  </a:rPr>
                  <a:t>ѡ</a:t>
                </a:r>
                <a:r>
                  <a:rPr lang="en-US" sz="2400" baseline="-25000" dirty="0" err="1">
                    <a:effectLst/>
                    <a:latin typeface="Cambria Math" panose="02040503050406030204" pitchFamily="18" charset="0"/>
                    <a:ea typeface="SimSun" panose="02010600030101010101" pitchFamily="2" charset="-122"/>
                    <a:cs typeface="Times New Roman" panose="02020603050405020304" pitchFamily="18" charset="0"/>
                  </a:rPr>
                  <a:t>n</a:t>
                </a: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400" dirty="0">
                    <a:effectLst/>
                    <a:latin typeface="Times New Roman" panose="02020603050405020304" pitchFamily="18" charset="0"/>
                    <a:ea typeface="SimSun" panose="02010600030101010101" pitchFamily="2" charset="-122"/>
                  </a:rPr>
                  <a:t> , </a:t>
                </a:r>
              </a:p>
              <a:p>
                <a:pPr>
                  <a:lnSpc>
                    <a:spcPct val="150000"/>
                  </a:lnSpc>
                </a:pPr>
                <a:r>
                  <a:rPr lang="en-US" sz="2400" dirty="0">
                    <a:effectLst/>
                    <a:latin typeface="Times New Roman" panose="02020603050405020304" pitchFamily="18" charset="0"/>
                    <a:ea typeface="SimSun" panose="02010600030101010101" pitchFamily="2" charset="-122"/>
                  </a:rPr>
                  <a:t>since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𝑑𝑛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𝑑𝑘</m:t>
                        </m:r>
                      </m:sup>
                    </m:sSub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𝑒</m:t>
                        </m:r>
                      </m:e>
                      <m:sup>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𝑑𝑛</m:t>
                            </m:r>
                          </m:den>
                        </m:f>
                      </m:sup>
                    </m:s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𝑑𝑘</m:t>
                        </m:r>
                      </m:sup>
                    </m:sSup>
                  </m:oMath>
                </a14:m>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𝑒</m:t>
                        </m:r>
                      </m:e>
                      <m:sup>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den>
                        </m:f>
                      </m:sup>
                    </m:s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p>
                  </m:oMath>
                </a14:m>
                <a:endParaRPr lang="en-US" sz="2400" dirty="0">
                  <a:effectLst/>
                  <a:latin typeface="Courier New" panose="02070309020205020404" pitchFamily="49" charset="0"/>
                  <a:ea typeface="SimSun" panose="02010600030101010101" pitchFamily="2" charset="-122"/>
                </a:endParaRPr>
              </a:p>
              <a:p>
                <a:pPr>
                  <a:lnSpc>
                    <a:spcPct val="150000"/>
                  </a:lnSpc>
                </a:pP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QED</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09204" y="973492"/>
                <a:ext cx="9277165" cy="5795304"/>
              </a:xfrm>
              <a:prstGeom prst="rect">
                <a:avLst/>
              </a:prstGeom>
              <a:blipFill>
                <a:blip r:embed="rId2"/>
                <a:stretch>
                  <a:fillRect l="-1052" t="-842"/>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155C4D7E-F4CF-48A0-AC77-6712D938140B}"/>
              </a:ext>
            </a:extLst>
          </p:cNvPr>
          <p:cNvSpPr/>
          <p:nvPr/>
        </p:nvSpPr>
        <p:spPr>
          <a:xfrm>
            <a:off x="1509204" y="260654"/>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256010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7E7B18-C837-4B51-B201-3B9385E915ED}"/>
              </a:ext>
            </a:extLst>
          </p:cNvPr>
          <p:cNvSpPr txBox="1"/>
          <p:nvPr/>
        </p:nvSpPr>
        <p:spPr>
          <a:xfrm>
            <a:off x="1366221" y="2803572"/>
            <a:ext cx="6411558" cy="62542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24613" y="1507247"/>
                <a:ext cx="9277165" cy="5013295"/>
              </a:xfrm>
              <a:prstGeom prst="rect">
                <a:avLst/>
              </a:prstGeom>
            </p:spPr>
            <p:txBody>
              <a:bodyPr wrap="square">
                <a:spAutoFit/>
              </a:bodyPr>
              <a:lstStyle/>
              <a:p>
                <a:pPr>
                  <a:lnSpc>
                    <a:spcPct val="150000"/>
                  </a:lnSpc>
                </a:pPr>
                <a:r>
                  <a:rPr lang="en-US" sz="2400" b="1" dirty="0">
                    <a:latin typeface="Times New Roman" panose="02020603050405020304" pitchFamily="18" charset="0"/>
                    <a:ea typeface="SimSun" panose="02010600030101010101" pitchFamily="2" charset="-122"/>
                  </a:rPr>
                  <a:t>Corollary</a:t>
                </a:r>
                <a:r>
                  <a:rPr lang="en-US" sz="2400" dirty="0">
                    <a:effectLst/>
                    <a:latin typeface="Times New Roman" panose="02020603050405020304" pitchFamily="18" charset="0"/>
                    <a:ea typeface="SimSun" panose="02010600030101010101" pitchFamily="2" charset="-122"/>
                  </a:rPr>
                  <a:t> 2.1.1</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For any even integer n &gt; 0,</a:t>
                </a:r>
                <a:endParaRPr lang="en-US" sz="2400" dirty="0">
                  <a:latin typeface="Courier New" panose="02070309020205020404" pitchFamily="49" charset="0"/>
                  <a:ea typeface="SimSun" panose="0201060003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−1.</m:t>
                      </m:r>
                    </m:oMath>
                  </m:oMathPara>
                </a14:m>
                <a:endParaRPr lang="en-US" sz="2400" dirty="0">
                  <a:effectLst/>
                  <a:latin typeface="Courier New" panose="02070309020205020404" pitchFamily="49" charset="0"/>
                  <a:ea typeface="SimSun" panose="02010600030101010101" pitchFamily="2" charset="-122"/>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Proof: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𝑛</m:t>
                        </m:r>
                      </m:sub>
                      <m:sup>
                        <m:r>
                          <a:rPr lang="en-US" sz="2400" i="1">
                            <a:latin typeface="Cambria Math" panose="02040503050406030204" pitchFamily="18" charset="0"/>
                          </a:rPr>
                          <m:t>𝑛</m:t>
                        </m:r>
                        <m:r>
                          <a:rPr lang="en-US" sz="2400" i="1">
                            <a:latin typeface="Cambria Math" panose="02040503050406030204" pitchFamily="18" charset="0"/>
                          </a:rPr>
                          <m:t>/2</m:t>
                        </m:r>
                      </m:sup>
                    </m:sSub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num>
                          <m:den>
                            <m:r>
                              <a:rPr lang="en-US" sz="2400" i="1">
                                <a:latin typeface="Cambria Math" panose="02040503050406030204" pitchFamily="18" charset="0"/>
                              </a:rPr>
                              <m:t>𝑛</m:t>
                            </m:r>
                          </m:den>
                        </m:f>
                      </m:sup>
                    </m:sSup>
                    <m:sSup>
                      <m:sSupPr>
                        <m:ctrlPr>
                          <a:rPr lang="en-US" sz="2400" i="1">
                            <a:latin typeface="Cambria Math" panose="02040503050406030204" pitchFamily="18" charset="0"/>
                          </a:rPr>
                        </m:ctrlPr>
                      </m:sSupPr>
                      <m:e>
                        <m:r>
                          <a:rPr lang="en-US" sz="2400" i="1">
                            <a:latin typeface="Cambria Math" panose="02040503050406030204" pitchFamily="18" charset="0"/>
                          </a:rPr>
                          <m:t> )</m:t>
                        </m:r>
                      </m:e>
                      <m:sup>
                        <m:f>
                          <m:fPr>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num>
                          <m:den>
                            <m:r>
                              <a:rPr lang="en-US" sz="2400" i="1">
                                <a:latin typeface="Cambria Math" panose="02040503050406030204" pitchFamily="18" charset="0"/>
                              </a:rPr>
                              <m:t>2</m:t>
                            </m:r>
                          </m:den>
                        </m:f>
                      </m:sup>
                    </m:sSup>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ѡ</m:t>
                        </m:r>
                      </m:e>
                      <m:sub>
                        <m:r>
                          <a:rPr lang="en-US" sz="2400" i="1">
                            <a:latin typeface="Cambria Math" panose="02040503050406030204" pitchFamily="18" charset="0"/>
                          </a:rPr>
                          <m:t>2</m:t>
                        </m:r>
                      </m:sub>
                    </m:sSub>
                    <m:r>
                      <a:rPr lang="en-US" sz="2400" i="1">
                        <a:latin typeface="Cambria Math" panose="02040503050406030204" pitchFamily="18" charset="0"/>
                      </a:rPr>
                      <m:t>= −1,  </m:t>
                    </m:r>
                  </m:oMath>
                </a14:m>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for cos(</a:t>
                </a:r>
                <a14:m>
                  <m:oMath xmlns:m="http://schemas.openxmlformats.org/officeDocument/2006/math">
                    <m:r>
                      <a:rPr lang="en-US" sz="2400" i="1">
                        <a:latin typeface="Cambria Math" panose="02040503050406030204" pitchFamily="18" charset="0"/>
                      </a:rPr>
                      <m:t>𝜋</m:t>
                    </m:r>
                    <m:r>
                      <a:rPr lang="en-US" sz="2400" i="1">
                        <a:latin typeface="Cambria Math" panose="02040503050406030204" pitchFamily="18" charset="0"/>
                      </a:rPr>
                      <m:t>)+ </m:t>
                    </m:r>
                    <m:r>
                      <a:rPr lang="en-US" sz="2400" i="1">
                        <a:latin typeface="Cambria Math" panose="02040503050406030204" pitchFamily="18" charset="0"/>
                      </a:rPr>
                      <m:t>𝑖</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𝜋</m:t>
                            </m:r>
                          </m:e>
                        </m:d>
                      </m:e>
                    </m:func>
                    <m:r>
                      <a:rPr lang="en-US" sz="2400" i="1">
                        <a:latin typeface="Cambria Math" panose="02040503050406030204" pitchFamily="18" charset="0"/>
                      </a:rPr>
                      <m:t>=−1+</m:t>
                    </m:r>
                    <m:r>
                      <a:rPr lang="en-US" sz="2400" i="1">
                        <a:latin typeface="Cambria Math" panose="02040503050406030204" pitchFamily="18" charset="0"/>
                      </a:rPr>
                      <m:t>𝑖</m:t>
                    </m:r>
                    <m:r>
                      <a:rPr lang="en-US" sz="2400" i="1">
                        <a:latin typeface="Cambria Math" panose="02040503050406030204" pitchFamily="18" charset="0"/>
                      </a:rPr>
                      <m:t>∗0= −1  </m:t>
                    </m:r>
                  </m:oMath>
                </a14:m>
                <a:r>
                  <a:rPr lang="en-US" sz="2400" dirty="0">
                    <a:latin typeface="Times New Roman" panose="02020603050405020304" pitchFamily="18" charset="0"/>
                    <a:cs typeface="Times New Roman" panose="02020603050405020304" pitchFamily="18" charset="0"/>
                  </a:rPr>
                  <a:t>[ using </a:t>
                </a:r>
                <a:r>
                  <a:rPr lang="en-US" sz="2400" dirty="0" err="1">
                    <a:latin typeface="Times New Roman" panose="02020603050405020304" pitchFamily="18" charset="0"/>
                    <a:cs typeface="Times New Roman" panose="02020603050405020304" pitchFamily="18" charset="0"/>
                  </a:rPr>
                  <a:t>e</a:t>
                </a:r>
                <a:r>
                  <a:rPr lang="en-US" sz="2400" baseline="30000" dirty="0" err="1">
                    <a:latin typeface="Times New Roman" panose="02020603050405020304" pitchFamily="18" charset="0"/>
                    <a:cs typeface="Times New Roman" panose="02020603050405020304" pitchFamily="18" charset="0"/>
                  </a:rPr>
                  <a:t>iu</a:t>
                </a:r>
                <a:r>
                  <a:rPr lang="en-US" sz="2400" dirty="0">
                    <a:latin typeface="Times New Roman" panose="02020603050405020304" pitchFamily="18" charset="0"/>
                    <a:cs typeface="Times New Roman" panose="02020603050405020304" pitchFamily="18" charset="0"/>
                  </a:rPr>
                  <a:t>  = cos(u)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sin(u)].  Or </a:t>
                </a:r>
                <a14:m>
                  <m:oMath xmlns:m="http://schemas.openxmlformats.org/officeDocument/2006/math">
                    <m:sSubSup>
                      <m:sSubSupPr>
                        <m:ctrlPr>
                          <a:rPr lang="en-US" sz="2400" i="1" smtClean="0">
                            <a:solidFill>
                              <a:srgbClr val="0000FF"/>
                            </a:solidFill>
                            <a:latin typeface="Cambria Math" panose="02040503050406030204" pitchFamily="18" charset="0"/>
                          </a:rPr>
                        </m:ctrlPr>
                      </m:sSubSupPr>
                      <m:e>
                        <m:r>
                          <a:rPr lang="en-US" sz="2400" i="1">
                            <a:solidFill>
                              <a:srgbClr val="0000FF"/>
                            </a:solidFill>
                            <a:latin typeface="Cambria Math" panose="02040503050406030204" pitchFamily="18" charset="0"/>
                          </a:rPr>
                          <m:t>  ѡ</m:t>
                        </m:r>
                      </m:e>
                      <m:sub>
                        <m:r>
                          <a:rPr lang="en-US" sz="2400" i="1">
                            <a:solidFill>
                              <a:srgbClr val="0000FF"/>
                            </a:solidFill>
                            <a:latin typeface="Cambria Math" panose="02040503050406030204" pitchFamily="18" charset="0"/>
                          </a:rPr>
                          <m:t>𝑛</m:t>
                        </m:r>
                      </m:sub>
                      <m:sup>
                        <m:r>
                          <a:rPr lang="en-US" sz="2400" i="1">
                            <a:solidFill>
                              <a:srgbClr val="0000FF"/>
                            </a:solidFill>
                            <a:latin typeface="Cambria Math" panose="02040503050406030204" pitchFamily="18" charset="0"/>
                          </a:rPr>
                          <m:t>𝑛</m:t>
                        </m:r>
                        <m:r>
                          <a:rPr lang="en-US" sz="2400" i="1">
                            <a:solidFill>
                              <a:srgbClr val="0000FF"/>
                            </a:solidFill>
                            <a:latin typeface="Cambria Math" panose="02040503050406030204" pitchFamily="18" charset="0"/>
                          </a:rPr>
                          <m:t>/2</m:t>
                        </m:r>
                      </m:sup>
                    </m:sSubSup>
                    <m:r>
                      <a:rPr lang="en-US" sz="2400" i="1">
                        <a:solidFill>
                          <a:srgbClr val="0000FF"/>
                        </a:solidFill>
                        <a:latin typeface="Cambria Math" panose="02040503050406030204" pitchFamily="18" charset="0"/>
                      </a:rPr>
                      <m:t>=</m:t>
                    </m:r>
                    <m:sSubSup>
                      <m:sSubSupPr>
                        <m:ctrlPr>
                          <a:rPr lang="en-US" sz="2400" i="1">
                            <a:solidFill>
                              <a:srgbClr val="0000FF"/>
                            </a:solidFill>
                            <a:latin typeface="Cambria Math" panose="02040503050406030204" pitchFamily="18" charset="0"/>
                          </a:rPr>
                        </m:ctrlPr>
                      </m:sSubSupPr>
                      <m:e>
                        <m:r>
                          <a:rPr lang="en-US" sz="2400" i="1">
                            <a:solidFill>
                              <a:srgbClr val="0000FF"/>
                            </a:solidFill>
                            <a:latin typeface="Cambria Math" panose="02040503050406030204" pitchFamily="18" charset="0"/>
                          </a:rPr>
                          <m:t>  ѡ</m:t>
                        </m:r>
                      </m:e>
                      <m:sub>
                        <m:r>
                          <a:rPr lang="en-US" sz="2400" i="1">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𝑛</m:t>
                        </m:r>
                      </m:sub>
                      <m:sup>
                        <m:r>
                          <a:rPr lang="en-US" sz="2400" i="1">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𝑛</m:t>
                        </m:r>
                        <m:r>
                          <a:rPr lang="en-US" sz="2400" i="1">
                            <a:solidFill>
                              <a:srgbClr val="0000FF"/>
                            </a:solidFill>
                            <a:latin typeface="Cambria Math" panose="02040503050406030204" pitchFamily="18" charset="0"/>
                          </a:rPr>
                          <m:t>/2</m:t>
                        </m:r>
                      </m:sup>
                    </m:sSubSup>
                    <m:r>
                      <a:rPr lang="en-US" sz="2400" i="1">
                        <a:solidFill>
                          <a:srgbClr val="0000FF"/>
                        </a:solidFill>
                        <a:latin typeface="Cambria Math" panose="02040503050406030204" pitchFamily="18" charset="0"/>
                      </a:rPr>
                      <m:t>= </m:t>
                    </m:r>
                    <m:sSubSup>
                      <m:sSubSupPr>
                        <m:ctrlPr>
                          <a:rPr lang="en-US" sz="2400" i="1">
                            <a:solidFill>
                              <a:srgbClr val="0000FF"/>
                            </a:solidFill>
                            <a:latin typeface="Cambria Math" panose="02040503050406030204" pitchFamily="18" charset="0"/>
                          </a:rPr>
                        </m:ctrlPr>
                      </m:sSubSupPr>
                      <m:e>
                        <m:r>
                          <a:rPr lang="en-US" sz="2400" i="1">
                            <a:solidFill>
                              <a:srgbClr val="0000FF"/>
                            </a:solidFill>
                            <a:latin typeface="Cambria Math" panose="02040503050406030204" pitchFamily="18" charset="0"/>
                          </a:rPr>
                          <m:t>  ѡ</m:t>
                        </m:r>
                      </m:e>
                      <m:sub>
                        <m:r>
                          <a:rPr lang="en-US" sz="2400" i="1">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𝑛</m:t>
                        </m:r>
                      </m:sub>
                      <m:sup>
                        <m:r>
                          <a:rPr lang="en-US" sz="2400" i="1">
                            <a:solidFill>
                              <a:srgbClr val="0000FF"/>
                            </a:solidFill>
                            <a:latin typeface="Cambria Math" panose="02040503050406030204" pitchFamily="18" charset="0"/>
                          </a:rPr>
                          <m:t>𝑛</m:t>
                        </m:r>
                      </m:sup>
                    </m:sSubSup>
                    <m:r>
                      <a:rPr lang="en-US" sz="2400" i="1">
                        <a:solidFill>
                          <a:srgbClr val="0000FF"/>
                        </a:solidFill>
                        <a:latin typeface="Cambria Math" panose="02040503050406030204" pitchFamily="18" charset="0"/>
                      </a:rPr>
                      <m:t>= </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rPr>
                          <m:t>ѡ</m:t>
                        </m:r>
                      </m:e>
                      <m:sub>
                        <m:r>
                          <a:rPr lang="en-US" sz="2400" i="1">
                            <a:solidFill>
                              <a:srgbClr val="0000FF"/>
                            </a:solidFill>
                            <a:latin typeface="Cambria Math" panose="02040503050406030204" pitchFamily="18" charset="0"/>
                          </a:rPr>
                          <m:t>2</m:t>
                        </m:r>
                      </m:sub>
                    </m:sSub>
                    <m:r>
                      <a:rPr lang="en-US" sz="2400" i="1">
                        <a:solidFill>
                          <a:srgbClr val="0000FF"/>
                        </a:solidFill>
                        <a:latin typeface="Cambria Math" panose="02040503050406030204" pitchFamily="18" charset="0"/>
                      </a:rPr>
                      <m:t>= −1.</m:t>
                    </m:r>
                  </m:oMath>
                </a14:m>
                <a:endParaRPr 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24613" y="1507247"/>
                <a:ext cx="9277165" cy="5013295"/>
              </a:xfrm>
              <a:prstGeom prst="rect">
                <a:avLst/>
              </a:prstGeom>
              <a:blipFill>
                <a:blip r:embed="rId2"/>
                <a:stretch>
                  <a:fillRect l="-1052"/>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E5ED8967-ABC1-417B-BD4B-85929B63A599}"/>
              </a:ext>
            </a:extLst>
          </p:cNvPr>
          <p:cNvSpPr/>
          <p:nvPr/>
        </p:nvSpPr>
        <p:spPr>
          <a:xfrm>
            <a:off x="1624613" y="538919"/>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64D5AE8-12A9-4009-B43F-48F768C43C03}"/>
                  </a:ext>
                </a:extLst>
              </p:cNvPr>
              <p:cNvSpPr/>
              <p:nvPr/>
            </p:nvSpPr>
            <p:spPr>
              <a:xfrm>
                <a:off x="8214198" y="4026296"/>
                <a:ext cx="1891352" cy="539315"/>
              </a:xfrm>
              <a:prstGeom prst="rect">
                <a:avLst/>
              </a:prstGeom>
            </p:spPr>
            <p:txBody>
              <a:bodyPr wrap="none">
                <a:spAutoFit/>
              </a:bodyPr>
              <a:lstStyle/>
              <a:p>
                <a:r>
                  <a:rPr lang="en-US" sz="2800"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a:t>ѡ</a:t>
                </a:r>
                <a:r>
                  <a:rPr lang="en-US" sz="2800" baseline="-25000" dirty="0" err="1">
                    <a:solidFill>
                      <a:srgbClr val="0000FF"/>
                    </a:solidFill>
                    <a:latin typeface="Cambria Math" panose="02040503050406030204" pitchFamily="18" charset="0"/>
                    <a:ea typeface="SimSun" panose="02010600030101010101" pitchFamily="2" charset="-122"/>
                    <a:cs typeface="Times New Roman" panose="02020603050405020304" pitchFamily="18" charset="0"/>
                  </a:rPr>
                  <a:t>n</a:t>
                </a:r>
                <a:r>
                  <a:rPr lang="en-US" sz="2800" dirty="0">
                    <a:solidFill>
                      <a:srgbClr val="0000FF"/>
                    </a:solidFill>
                    <a:latin typeface="Times New Roman" panose="02020603050405020304" pitchFamily="18" charset="0"/>
                    <a:ea typeface="SimSun" panose="02010600030101010101" pitchFamily="2" charset="-122"/>
                  </a:rPr>
                  <a:t> = </a:t>
                </a:r>
                <a14:m>
                  <m:oMath xmlns:m="http://schemas.openxmlformats.org/officeDocument/2006/math">
                    <m:sSup>
                      <m:sSupPr>
                        <m:ctrlP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8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oMath>
                </a14:m>
                <a:endParaRPr lang="en-US" sz="2800" dirty="0"/>
              </a:p>
            </p:txBody>
          </p:sp>
        </mc:Choice>
        <mc:Fallback xmlns="">
          <p:sp>
            <p:nvSpPr>
              <p:cNvPr id="5" name="Rectangle 4">
                <a:extLst>
                  <a:ext uri="{FF2B5EF4-FFF2-40B4-BE49-F238E27FC236}">
                    <a16:creationId xmlns:a16="http://schemas.microsoft.com/office/drawing/2014/main" id="{D64D5AE8-12A9-4009-B43F-48F768C43C03}"/>
                  </a:ext>
                </a:extLst>
              </p:cNvPr>
              <p:cNvSpPr>
                <a:spLocks noRot="1" noChangeAspect="1" noMove="1" noResize="1" noEditPoints="1" noAdjustHandles="1" noChangeArrowheads="1" noChangeShapeType="1" noTextEdit="1"/>
              </p:cNvSpPr>
              <p:nvPr/>
            </p:nvSpPr>
            <p:spPr>
              <a:xfrm>
                <a:off x="8214198" y="4026296"/>
                <a:ext cx="1891352" cy="539315"/>
              </a:xfrm>
              <a:prstGeom prst="rect">
                <a:avLst/>
              </a:prstGeom>
              <a:blipFill>
                <a:blip r:embed="rId3"/>
                <a:stretch>
                  <a:fillRect l="-6431" t="-10112" b="-29213"/>
                </a:stretch>
              </a:blipFill>
            </p:spPr>
            <p:txBody>
              <a:bodyPr/>
              <a:lstStyle/>
              <a:p>
                <a:r>
                  <a:rPr lang="en-US">
                    <a:noFill/>
                  </a:rPr>
                  <a:t> </a:t>
                </a:r>
              </a:p>
            </p:txBody>
          </p:sp>
        </mc:Fallback>
      </mc:AlternateContent>
    </p:spTree>
    <p:extLst>
      <p:ext uri="{BB962C8B-B14F-4D97-AF65-F5344CB8AC3E}">
        <p14:creationId xmlns:p14="http://schemas.microsoft.com/office/powerpoint/2010/main" val="359714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587855-2FA2-439E-81AD-33861C674B4E}"/>
              </a:ext>
            </a:extLst>
          </p:cNvPr>
          <p:cNvSpPr txBox="1"/>
          <p:nvPr/>
        </p:nvSpPr>
        <p:spPr>
          <a:xfrm>
            <a:off x="1237067" y="1760453"/>
            <a:ext cx="9391488" cy="625428"/>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F5E42D2-C6C5-4162-BB5A-319F1F717FAA}"/>
              </a:ext>
            </a:extLst>
          </p:cNvPr>
          <p:cNvSpPr txBox="1"/>
          <p:nvPr/>
        </p:nvSpPr>
        <p:spPr>
          <a:xfrm>
            <a:off x="1237068" y="3429001"/>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37069" y="1342760"/>
                <a:ext cx="9543495" cy="5324663"/>
              </a:xfrm>
              <a:prstGeom prst="rect">
                <a:avLst/>
              </a:prstGeom>
            </p:spPr>
            <p:txBody>
              <a:bodyPr wrap="square">
                <a:spAutoFit/>
              </a:bodyPr>
              <a:lstStyle/>
              <a:p>
                <a:pPr>
                  <a:spcAft>
                    <a:spcPts val="1200"/>
                  </a:spcAft>
                </a:pPr>
                <a:r>
                  <a:rPr lang="en-US" sz="2000" b="1" dirty="0">
                    <a:latin typeface="Times New Roman" panose="02020603050405020304" pitchFamily="18" charset="0"/>
                    <a:ea typeface="SimSun" panose="02010600030101010101" pitchFamily="2" charset="-122"/>
                  </a:rPr>
                  <a:t>Lemma</a:t>
                </a:r>
                <a:r>
                  <a:rPr lang="en-US" sz="2000" dirty="0">
                    <a:effectLst/>
                    <a:latin typeface="Times New Roman" panose="02020603050405020304" pitchFamily="18" charset="0"/>
                    <a:ea typeface="SimSun" panose="02010600030101010101" pitchFamily="2" charset="-122"/>
                  </a:rPr>
                  <a:t> 2.2  (Halving lemma)</a:t>
                </a:r>
                <a:endParaRPr lang="en-US" sz="2000" dirty="0">
                  <a:effectLst/>
                  <a:latin typeface="Courier New" panose="02070309020205020404" pitchFamily="49" charset="0"/>
                  <a:ea typeface="SimSun" panose="02010600030101010101" pitchFamily="2" charset="-122"/>
                </a:endParaRPr>
              </a:p>
              <a:p>
                <a:pPr>
                  <a:spcAft>
                    <a:spcPts val="1200"/>
                  </a:spcAft>
                </a:pPr>
                <a:r>
                  <a:rPr lang="en-US" sz="2000" dirty="0">
                    <a:solidFill>
                      <a:srgbClr val="0000FF"/>
                    </a:solidFill>
                    <a:effectLst/>
                    <a:latin typeface="Times New Roman" panose="02020603050405020304" pitchFamily="18" charset="0"/>
                    <a:ea typeface="SimSun" panose="02010600030101010101" pitchFamily="2" charset="-122"/>
                  </a:rPr>
                  <a:t>If n &gt; 0 is even, then the squares of the n complex n</a:t>
                </a:r>
                <a:r>
                  <a:rPr lang="en-US" sz="2000" baseline="30000" dirty="0">
                    <a:solidFill>
                      <a:srgbClr val="0000FF"/>
                    </a:solidFill>
                    <a:effectLst/>
                    <a:latin typeface="Times New Roman" panose="02020603050405020304" pitchFamily="18" charset="0"/>
                    <a:ea typeface="SimSun" panose="02010600030101010101" pitchFamily="2" charset="-122"/>
                  </a:rPr>
                  <a:t>th</a:t>
                </a:r>
                <a:r>
                  <a:rPr lang="en-US" sz="2000" dirty="0">
                    <a:solidFill>
                      <a:srgbClr val="0000FF"/>
                    </a:solidFill>
                    <a:effectLst/>
                    <a:latin typeface="Times New Roman" panose="02020603050405020304" pitchFamily="18" charset="0"/>
                    <a:ea typeface="SimSun" panose="02010600030101010101" pitchFamily="2" charset="-122"/>
                  </a:rPr>
                  <a:t> roots of unity are the n/2 complex (n/2)</a:t>
                </a:r>
                <a:r>
                  <a:rPr lang="en-US" sz="2000" baseline="30000" dirty="0" err="1">
                    <a:solidFill>
                      <a:srgbClr val="0000FF"/>
                    </a:solidFill>
                    <a:effectLst/>
                    <a:latin typeface="Times New Roman" panose="02020603050405020304" pitchFamily="18" charset="0"/>
                    <a:ea typeface="SimSun" panose="02010600030101010101" pitchFamily="2" charset="-122"/>
                  </a:rPr>
                  <a:t>th</a:t>
                </a:r>
                <a:r>
                  <a:rPr lang="en-US" sz="2000" dirty="0">
                    <a:solidFill>
                      <a:srgbClr val="0000FF"/>
                    </a:solidFill>
                    <a:effectLst/>
                    <a:latin typeface="Times New Roman" panose="02020603050405020304" pitchFamily="18" charset="0"/>
                    <a:ea typeface="SimSun" panose="02010600030101010101" pitchFamily="2" charset="-122"/>
                  </a:rPr>
                  <a:t> roots of unity. </a:t>
                </a:r>
                <a:r>
                  <a:rPr lang="en-US" sz="2000" dirty="0">
                    <a:effectLst/>
                    <a:latin typeface="Times New Roman" panose="02020603050405020304" pitchFamily="18" charset="0"/>
                    <a:ea typeface="SimSun" panose="02010600030101010101" pitchFamily="2" charset="-122"/>
                  </a:rPr>
                  <a:t> [</a:t>
                </a:r>
                <a:r>
                  <a:rPr lang="en-US" sz="2000" dirty="0">
                    <a:solidFill>
                      <a:srgbClr val="C00000"/>
                    </a:solidFill>
                    <a:effectLst/>
                    <a:latin typeface="Times New Roman" panose="02020603050405020304" pitchFamily="18" charset="0"/>
                    <a:ea typeface="SimSun" panose="02010600030101010101" pitchFamily="2" charset="-122"/>
                  </a:rPr>
                  <a:t>note: needs n is divisible by 2. i.e., n is even.]</a:t>
                </a:r>
                <a:endParaRPr lang="en-US" sz="2000" dirty="0">
                  <a:effectLst/>
                  <a:latin typeface="Courier New" panose="02070309020205020404" pitchFamily="49" charset="0"/>
                  <a:ea typeface="SimSun" panose="02010600030101010101" pitchFamily="2" charset="-122"/>
                </a:endParaRPr>
              </a:p>
              <a:p>
                <a:pPr>
                  <a:spcAft>
                    <a:spcPts val="1200"/>
                  </a:spcAft>
                </a:pPr>
                <a:r>
                  <a:rPr lang="en-US" sz="2000" dirty="0">
                    <a:solidFill>
                      <a:srgbClr val="C00000"/>
                    </a:solidFill>
                    <a:effectLst/>
                    <a:latin typeface="Times New Roman" panose="02020603050405020304" pitchFamily="18" charset="0"/>
                    <a:ea typeface="SimSun" panose="02010600030101010101" pitchFamily="2" charset="-122"/>
                  </a:rPr>
                  <a:t>[note: n &gt; 0 for any k =0, 1, …, n-1, </a:t>
                </a:r>
                <a14:m>
                  <m:oMath xmlns:m="http://schemas.openxmlformats.org/officeDocument/2006/math">
                    <m:sSup>
                      <m:sSupPr>
                        <m:ctrlP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𝜋</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𝑖𝑘</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𝑖𝑚𝑝𝑙𝑖𝑒𝑠</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𝑐𝑎𝑛𝑛𝑜𝑡</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𝑏𝑒</m:t>
                    </m:r>
                    <m:r>
                      <a:rPr lang="en-US" sz="2000" i="1">
                        <a:solidFill>
                          <a:srgbClr val="C00000"/>
                        </a:solidFill>
                        <a:effectLst/>
                        <a:latin typeface="Cambria Math" panose="02040503050406030204" pitchFamily="18" charset="0"/>
                        <a:ea typeface="SimSun" panose="02010600030101010101" pitchFamily="2" charset="-122"/>
                        <a:cs typeface="Times New Roman" panose="02020603050405020304" pitchFamily="18" charset="0"/>
                      </a:rPr>
                      <m:t> 0.]</m:t>
                    </m:r>
                  </m:oMath>
                </a14:m>
                <a:endParaRPr lang="en-US" sz="2000" dirty="0">
                  <a:effectLst/>
                  <a:latin typeface="Courier New" panose="02070309020205020404" pitchFamily="49" charset="0"/>
                  <a:ea typeface="SimSun" panose="02010600030101010101" pitchFamily="2" charset="-122"/>
                </a:endParaRPr>
              </a:p>
              <a:p>
                <a:pPr>
                  <a:spcAft>
                    <a:spcPts val="1200"/>
                  </a:spcAft>
                </a:pPr>
                <a:r>
                  <a:rPr lang="en-US" sz="2000" dirty="0">
                    <a:effectLst/>
                    <a:latin typeface="Times New Roman" panose="02020603050405020304" pitchFamily="18" charset="0"/>
                    <a:ea typeface="SimSun" panose="02010600030101010101" pitchFamily="2" charset="-122"/>
                  </a:rPr>
                  <a:t>Proof.  By the cancellation lemma 2.1, we have </a:t>
                </a:r>
                <a:endParaRPr lang="en-US" sz="2000" dirty="0">
                  <a:effectLst/>
                  <a:latin typeface="Courier New" panose="02070309020205020404" pitchFamily="49" charset="0"/>
                  <a:ea typeface="SimSun" panose="02010600030101010101" pitchFamily="2" charset="-122"/>
                </a:endParaRPr>
              </a:p>
              <a:p>
                <a:pPr indent="457200">
                  <a:spcAft>
                    <a:spcPts val="1200"/>
                  </a:spcAft>
                </a:pPr>
                <a14:m>
                  <m:oMath xmlns:m="http://schemas.openxmlformats.org/officeDocument/2006/math">
                    <m:sSup>
                      <m:sSupPr>
                        <m:ctrlPr>
                          <a:rPr lang="en-US" sz="200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e>
                      <m:sup>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00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000" dirty="0">
                    <a:solidFill>
                      <a:srgbClr val="0000FF"/>
                    </a:solidFill>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for any nonnegative integer k. </a:t>
                </a:r>
                <a:endParaRPr lang="en-US" sz="2000" dirty="0">
                  <a:effectLst/>
                  <a:latin typeface="Courier New" panose="02070309020205020404" pitchFamily="49" charset="0"/>
                  <a:ea typeface="SimSun" panose="02010600030101010101" pitchFamily="2" charset="-122"/>
                </a:endParaRPr>
              </a:p>
              <a:p>
                <a:pPr>
                  <a:spcAft>
                    <a:spcPts val="1200"/>
                  </a:spcAft>
                </a:pPr>
                <a:r>
                  <a:rPr lang="en-US" sz="2000" dirty="0">
                    <a:effectLst/>
                    <a:latin typeface="Times New Roman" panose="02020603050405020304" pitchFamily="18" charset="0"/>
                    <a:ea typeface="SimSun" panose="02010600030101010101" pitchFamily="2" charset="-122"/>
                  </a:rPr>
                  <a:t>Note that if we square all the complex n</a:t>
                </a:r>
                <a:r>
                  <a:rPr lang="en-US" sz="2000" baseline="30000" dirty="0">
                    <a:effectLst/>
                    <a:latin typeface="Times New Roman" panose="02020603050405020304" pitchFamily="18" charset="0"/>
                    <a:ea typeface="SimSun" panose="02010600030101010101" pitchFamily="2" charset="-122"/>
                  </a:rPr>
                  <a:t>th</a:t>
                </a:r>
                <a:r>
                  <a:rPr lang="en-US" sz="2000" dirty="0">
                    <a:effectLst/>
                    <a:latin typeface="Times New Roman" panose="02020603050405020304" pitchFamily="18" charset="0"/>
                    <a:ea typeface="SimSun" panose="02010600030101010101" pitchFamily="2" charset="-122"/>
                  </a:rPr>
                  <a:t> roots of unity, then we obtain each (n/2)</a:t>
                </a:r>
                <a:r>
                  <a:rPr lang="en-US" sz="2000" baseline="30000" dirty="0" err="1">
                    <a:effectLst/>
                    <a:latin typeface="Times New Roman" panose="02020603050405020304" pitchFamily="18" charset="0"/>
                    <a:ea typeface="SimSun" panose="02010600030101010101" pitchFamily="2" charset="-122"/>
                  </a:rPr>
                  <a:t>th</a:t>
                </a:r>
                <a:r>
                  <a:rPr lang="en-US" sz="2000" dirty="0">
                    <a:effectLst/>
                    <a:latin typeface="Times New Roman" panose="02020603050405020304" pitchFamily="18" charset="0"/>
                    <a:ea typeface="SimSun" panose="02010600030101010101" pitchFamily="2" charset="-122"/>
                  </a:rPr>
                  <a:t> root of unity exactly twice, since  </a:t>
                </a:r>
                <a:endParaRPr lang="en-US" sz="2000" dirty="0">
                  <a:effectLst/>
                  <a:latin typeface="Courier New" panose="02070309020205020404" pitchFamily="49" charset="0"/>
                  <a:ea typeface="SimSun" panose="02010600030101010101" pitchFamily="2" charset="-122"/>
                </a:endParaRPr>
              </a:p>
              <a:p>
                <a:pPr>
                  <a:spcAft>
                    <a:spcPts val="1200"/>
                  </a:spcAft>
                </a:pPr>
                <a:r>
                  <a:rPr lang="en-US" sz="2000" dirty="0">
                    <a:effectLst/>
                    <a:latin typeface="Times New Roman" panose="02020603050405020304" pitchFamily="18" charset="0"/>
                    <a:ea typeface="SimSun" panose="02010600030101010101" pitchFamily="2" charset="-122"/>
                  </a:rPr>
                  <a:t>		</a:t>
                </a:r>
                <a14:m>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bSup>
                  </m:oMath>
                </a14:m>
                <a:r>
                  <a:rPr lang="en-US" sz="2000" dirty="0">
                    <a:effectLst/>
                    <a:latin typeface="Times New Roman" panose="02020603050405020304" pitchFamily="18" charset="0"/>
                    <a:ea typeface="SimSun" panose="02010600030101010101" pitchFamily="2" charset="-122"/>
                  </a:rPr>
                  <a:t>,</a:t>
                </a:r>
                <a:endParaRPr lang="en-US" sz="2000" dirty="0">
                  <a:effectLst/>
                  <a:latin typeface="Courier New" panose="02070309020205020404" pitchFamily="49" charset="0"/>
                  <a:ea typeface="SimSun" panose="02010600030101010101" pitchFamily="2" charset="-122"/>
                </a:endParaRPr>
              </a:p>
              <a:p>
                <a:pPr>
                  <a:spcAft>
                    <a:spcPts val="1200"/>
                  </a:spcAft>
                </a:pPr>
                <a:r>
                  <a:rPr lang="en-US" sz="20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000" b="0" i="0" smtClean="0">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bSup>
                  </m:oMath>
                </a14:m>
                <a:endParaRPr lang="en-US" sz="2000" dirty="0">
                  <a:effectLst/>
                  <a:latin typeface="Courier New" panose="02070309020205020404" pitchFamily="49" charset="0"/>
                  <a:ea typeface="SimSun" panose="02010600030101010101" pitchFamily="2" charset="-122"/>
                </a:endParaRPr>
              </a:p>
              <a:p>
                <a:pPr>
                  <a:spcAft>
                    <a:spcPts val="1200"/>
                  </a:spcAft>
                </a:pPr>
                <a14:m>
                  <m:oMath xmlns:m="http://schemas.openxmlformats.org/officeDocument/2006/math">
                    <m:sSubSup>
                      <m:sSubSupPr>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a:spcAft>
                    <a:spcPts val="1200"/>
                  </a:spcAft>
                </a:pP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bSup>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00" dirty="0">
                    <a:effectLst/>
                    <a:latin typeface="Times New Roman" panose="02020603050405020304" pitchFamily="18" charset="0"/>
                    <a:ea typeface="SimSun" panose="02010600030101010101" pitchFamily="2" charset="-122"/>
                  </a:rPr>
                  <a:t> .</a:t>
                </a:r>
                <a:r>
                  <a:rPr lang="en-US" sz="2000" dirty="0">
                    <a:solidFill>
                      <a:srgbClr val="0000FF"/>
                    </a:solidFill>
                    <a:ea typeface="SimSun" panose="02010600030101010101" pitchFamily="2" charset="-122"/>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237069" y="1342760"/>
                <a:ext cx="9543495" cy="5324663"/>
              </a:xfrm>
              <a:prstGeom prst="rect">
                <a:avLst/>
              </a:prstGeom>
              <a:blipFill>
                <a:blip r:embed="rId2"/>
                <a:stretch>
                  <a:fillRect l="-703" t="-801" b="-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96000" y="406801"/>
                <a:ext cx="5201617" cy="1250086"/>
              </a:xfrm>
              <a:prstGeom prst="rect">
                <a:avLst/>
              </a:prstGeom>
            </p:spPr>
            <p:txBody>
              <a:bodyPr wrap="none">
                <a:spAutoFit/>
              </a:bodyPr>
              <a:lstStyle/>
              <a:p>
                <a14:m>
                  <m:oMath xmlns:m="http://schemas.openxmlformats.org/officeDocument/2006/math">
                    <m:sSubSup>
                      <m:sSubSupPr>
                        <m:ctrlPr>
                          <a:rPr lang="en-US" sz="24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𝑖𝑘</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r>
                      <a:rPr lang="en-US" sz="2400" b="0" i="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if k = 1, </a:t>
                </a:r>
                <a:r>
                  <a:rPr lang="en-US" sz="2400" dirty="0" err="1">
                    <a:solidFill>
                      <a:srgbClr val="0000FF"/>
                    </a:solidFill>
                    <a:latin typeface="Cambria Math" panose="02040503050406030204" pitchFamily="18" charset="0"/>
                    <a:ea typeface="SimSun" panose="02010600030101010101" pitchFamily="2" charset="-122"/>
                    <a:cs typeface="Times New Roman" panose="02020603050405020304" pitchFamily="18" charset="0"/>
                  </a:rPr>
                  <a:t>ѡ</a:t>
                </a:r>
                <a:r>
                  <a:rPr lang="en-US" sz="2400" baseline="-25000" dirty="0" err="1">
                    <a:solidFill>
                      <a:srgbClr val="0000FF"/>
                    </a:solidFill>
                    <a:latin typeface="Cambria Math" panose="02040503050406030204" pitchFamily="18" charset="0"/>
                    <a:ea typeface="SimSun" panose="02010600030101010101" pitchFamily="2" charset="-122"/>
                    <a:cs typeface="Times New Roman" panose="02020603050405020304" pitchFamily="18" charset="0"/>
                  </a:rPr>
                  <a:t>n</a:t>
                </a:r>
                <a:r>
                  <a:rPr lang="en-US" sz="2400" dirty="0">
                    <a:solidFill>
                      <a:srgbClr val="0000FF"/>
                    </a:solidFill>
                    <a:latin typeface="Times New Roman" panose="02020603050405020304" pitchFamily="18" charset="0"/>
                    <a:ea typeface="SimSun" panose="02010600030101010101" pitchFamily="2" charset="-122"/>
                  </a:rPr>
                  <a:t> = </a:t>
                </a:r>
                <a14:m>
                  <m:oMath xmlns:m="http://schemas.openxmlformats.org/officeDocument/2006/math">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𝜋</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400" dirty="0"/>
                  <a:t>.</a:t>
                </a:r>
                <a:endPar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endParaRPr>
              </a:p>
              <a:p>
                <a14:m>
                  <m:oMath xmlns:m="http://schemas.openxmlformats.org/officeDocument/2006/math">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𝑖𝑢</m:t>
                        </m:r>
                      </m:sup>
                    </m:sSup>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cos(u) +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sin(u), where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rad>
                      <m:radPr>
                        <m:degHide m:val="on"/>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e>
                    </m:rad>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u = 2</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𝜋</m:t>
                    </m:r>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𝑛</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for k = 0, 1, …, n – 1. </a:t>
                </a:r>
              </a:p>
            </p:txBody>
          </p:sp>
        </mc:Choice>
        <mc:Fallback xmlns="">
          <p:sp>
            <p:nvSpPr>
              <p:cNvPr id="3" name="Rectangle 2"/>
              <p:cNvSpPr>
                <a:spLocks noRot="1" noChangeAspect="1" noMove="1" noResize="1" noEditPoints="1" noAdjustHandles="1" noChangeArrowheads="1" noChangeShapeType="1" noTextEdit="1"/>
              </p:cNvSpPr>
              <p:nvPr/>
            </p:nvSpPr>
            <p:spPr>
              <a:xfrm>
                <a:off x="6096000" y="406801"/>
                <a:ext cx="5201617" cy="1250086"/>
              </a:xfrm>
              <a:prstGeom prst="rect">
                <a:avLst/>
              </a:prstGeom>
              <a:blipFill>
                <a:blip r:embed="rId3"/>
                <a:stretch>
                  <a:fillRect l="-1758" t="-3902" b="-10244"/>
                </a:stretch>
              </a:blipFill>
            </p:spPr>
            <p:txBody>
              <a:bodyPr/>
              <a:lstStyle/>
              <a:p>
                <a:r>
                  <a:rPr lang="en-US">
                    <a:noFill/>
                  </a:rPr>
                  <a:t> </a:t>
                </a:r>
              </a:p>
            </p:txBody>
          </p:sp>
        </mc:Fallback>
      </mc:AlternateContent>
      <p:sp>
        <p:nvSpPr>
          <p:cNvPr id="4" name="Thought Bubble: Cloud 2">
            <a:extLst>
              <a:ext uri="{FF2B5EF4-FFF2-40B4-BE49-F238E27FC236}">
                <a16:creationId xmlns:a16="http://schemas.microsoft.com/office/drawing/2014/main" id="{C855D83F-F86A-4BB0-9064-BF20EE29FA2B}"/>
              </a:ext>
            </a:extLst>
          </p:cNvPr>
          <p:cNvSpPr/>
          <p:nvPr/>
        </p:nvSpPr>
        <p:spPr>
          <a:xfrm flipH="1">
            <a:off x="543760" y="1032229"/>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sp>
        <p:nvSpPr>
          <p:cNvPr id="5" name="Rectangle 4">
            <a:extLst>
              <a:ext uri="{FF2B5EF4-FFF2-40B4-BE49-F238E27FC236}">
                <a16:creationId xmlns:a16="http://schemas.microsoft.com/office/drawing/2014/main" id="{7BF3C404-AEB0-467F-A698-F5EF3A4DCBD7}"/>
              </a:ext>
            </a:extLst>
          </p:cNvPr>
          <p:cNvSpPr/>
          <p:nvPr/>
        </p:nvSpPr>
        <p:spPr>
          <a:xfrm>
            <a:off x="1237069" y="406801"/>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269847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32877" y="1200041"/>
                <a:ext cx="9126245" cy="5338128"/>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Thus,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and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effectLst/>
                    <a:latin typeface="Times New Roman" panose="02020603050405020304" pitchFamily="18" charset="0"/>
                    <a:ea typeface="SimSun" panose="02010600030101010101" pitchFamily="2" charset="-122"/>
                  </a:rPr>
                  <a:t>  have the same square.  We could also use Corollary 2.1.1</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to prove this property, since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−1 </m:t>
                    </m:r>
                  </m:oMath>
                </a14:m>
                <a:r>
                  <a:rPr lang="en-US" sz="2400" dirty="0">
                    <a:effectLst/>
                    <a:latin typeface="Times New Roman" panose="02020603050405020304" pitchFamily="18" charset="0"/>
                    <a:ea typeface="SimSun" panose="02010600030101010101" pitchFamily="2" charset="-122"/>
                  </a:rPr>
                  <a:t>  implies</a:t>
                </a:r>
                <a:endParaRPr lang="en-US" sz="2400" dirty="0">
                  <a:effectLst/>
                  <a:latin typeface="Courier New" panose="02070309020205020404" pitchFamily="49" charset="0"/>
                  <a:ea typeface="SimSun" panose="02010600030101010101" pitchFamily="2" charset="-122"/>
                </a:endParaRPr>
              </a:p>
              <a:p>
                <a:pPr indent="457200">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rPr>
                  <a:t>  and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thus</a:t>
                </a:r>
                <a:endParaRPr lang="en-US" sz="2400" dirty="0">
                  <a:effectLst/>
                  <a:latin typeface="Courier New" panose="02070309020205020404" pitchFamily="49" charset="0"/>
                  <a:ea typeface="SimSun" panose="02010600030101010101" pitchFamily="2" charset="-122"/>
                </a:endParaRPr>
              </a:p>
              <a:p>
                <a:pPr indent="457200">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          			 QED.</a:t>
                </a:r>
              </a:p>
              <a:p>
                <a:pPr>
                  <a:lnSpc>
                    <a:spcPct val="150000"/>
                  </a:lnSpc>
                </a:pPr>
                <a:r>
                  <a:rPr lang="en-US" sz="2400" dirty="0">
                    <a:latin typeface="Times New Roman" panose="02020603050405020304" pitchFamily="18" charset="0"/>
                    <a:ea typeface="SimSun" panose="02010600030101010101" pitchFamily="2" charset="-122"/>
                  </a:rPr>
                  <a:t>**********************************************************</a:t>
                </a:r>
              </a:p>
              <a:p>
                <a:pPr>
                  <a:spcAft>
                    <a:spcPts val="1000"/>
                  </a:spcAft>
                </a:pPr>
                <a:r>
                  <a:rPr lang="en-US" sz="2400" dirty="0">
                    <a:solidFill>
                      <a:srgbClr val="0000FF"/>
                    </a:solidFill>
                    <a:latin typeface="Times New Roman" panose="02020603050405020304" pitchFamily="18" charset="0"/>
                    <a:cs typeface="Times New Roman" panose="02020603050405020304" pitchFamily="18" charset="0"/>
                  </a:rPr>
                  <a:t>The halving lemma is essential to our divide-and-conquer approach for converting between coefficient and point-value representations of polynomials, since it guarantees that the recursive sub-problems are only half as large.</a:t>
                </a:r>
              </a:p>
            </p:txBody>
          </p:sp>
        </mc:Choice>
        <mc:Fallback xmlns="">
          <p:sp>
            <p:nvSpPr>
              <p:cNvPr id="2" name="Rectangle 1"/>
              <p:cNvSpPr>
                <a:spLocks noRot="1" noChangeAspect="1" noMove="1" noResize="1" noEditPoints="1" noAdjustHandles="1" noChangeArrowheads="1" noChangeShapeType="1" noTextEdit="1"/>
              </p:cNvSpPr>
              <p:nvPr/>
            </p:nvSpPr>
            <p:spPr>
              <a:xfrm>
                <a:off x="1532877" y="1200041"/>
                <a:ext cx="9126245" cy="5338128"/>
              </a:xfrm>
              <a:prstGeom prst="rect">
                <a:avLst/>
              </a:prstGeom>
              <a:blipFill>
                <a:blip r:embed="rId2"/>
                <a:stretch>
                  <a:fillRect l="-1001" r="-1135" b="-159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A8996678-C646-416E-9644-B25C922C3561}"/>
              </a:ext>
            </a:extLst>
          </p:cNvPr>
          <p:cNvSpPr/>
          <p:nvPr/>
        </p:nvSpPr>
        <p:spPr>
          <a:xfrm flipH="1">
            <a:off x="432442" y="5031735"/>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sp>
        <p:nvSpPr>
          <p:cNvPr id="4" name="Rectangle 3">
            <a:extLst>
              <a:ext uri="{FF2B5EF4-FFF2-40B4-BE49-F238E27FC236}">
                <a16:creationId xmlns:a16="http://schemas.microsoft.com/office/drawing/2014/main" id="{42D17E05-904E-40A0-89CD-C442910F8575}"/>
              </a:ext>
            </a:extLst>
          </p:cNvPr>
          <p:cNvSpPr/>
          <p:nvPr/>
        </p:nvSpPr>
        <p:spPr>
          <a:xfrm>
            <a:off x="1485530" y="319831"/>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4054796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3C3765-5EDD-40A7-874A-91C0760D6F6C}"/>
              </a:ext>
            </a:extLst>
          </p:cNvPr>
          <p:cNvSpPr txBox="1"/>
          <p:nvPr/>
        </p:nvSpPr>
        <p:spPr>
          <a:xfrm>
            <a:off x="1361958" y="2060011"/>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61958" y="918245"/>
                <a:ext cx="9756559" cy="5820183"/>
              </a:xfrm>
              <a:prstGeom prst="rect">
                <a:avLst/>
              </a:prstGeom>
            </p:spPr>
            <p:txBody>
              <a:bodyPr wrap="square">
                <a:spAutoFit/>
              </a:bodyPr>
              <a:lstStyle/>
              <a:p>
                <a:pPr>
                  <a:lnSpc>
                    <a:spcPct val="115000"/>
                  </a:lnSpc>
                </a:pPr>
                <a:r>
                  <a:rPr lang="en-US" sz="2400" b="1" dirty="0">
                    <a:latin typeface="Times New Roman" panose="02020603050405020304" pitchFamily="18" charset="0"/>
                    <a:ea typeface="SimSun" panose="02010600030101010101" pitchFamily="2" charset="-122"/>
                  </a:rPr>
                  <a:t>Lemma</a:t>
                </a:r>
                <a:r>
                  <a:rPr lang="en-US" sz="2400" dirty="0">
                    <a:effectLst/>
                    <a:latin typeface="Times New Roman" panose="02020603050405020304" pitchFamily="18" charset="0"/>
                    <a:ea typeface="SimSun" panose="02010600030101010101" pitchFamily="2" charset="-122"/>
                  </a:rPr>
                  <a:t> 2.3 (Summation lemma)</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For any integer n ≥ 1 and nonzero integer k not divisible by n,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nary>
                      <m:naryPr>
                        <m:chr m:val="∑"/>
                        <m:limLoc m:val="undOvr"/>
                        <m:ctrlPr>
                          <a:rPr lang="en-US" sz="240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𝑗</m:t>
                            </m:r>
                          </m:sup>
                        </m:sSup>
                        <m:r>
                          <a:rPr lang="en-US" sz="240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400" dirty="0">
                    <a:solidFill>
                      <a:srgbClr val="0000FF"/>
                    </a:solidFill>
                    <a:effectLst/>
                    <a:latin typeface="Times New Roman" panose="02020603050405020304" pitchFamily="18" charset="0"/>
                    <a:ea typeface="SimSun" panose="02010600030101010101" pitchFamily="2" charset="-122"/>
                  </a:rPr>
                  <a:t> </a:t>
                </a:r>
                <a:endParaRPr lang="en-US" sz="2400" dirty="0">
                  <a:solidFill>
                    <a:srgbClr val="0000FF"/>
                  </a:solidFill>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Proof:</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Equation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p>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den>
                        </m:f>
                      </m:e>
                    </m:nary>
                  </m:oMath>
                </a14:m>
                <a:r>
                  <a:rPr lang="en-US" sz="2400" dirty="0">
                    <a:effectLst/>
                    <a:latin typeface="Times New Roman" panose="02020603050405020304" pitchFamily="18" charset="0"/>
                    <a:ea typeface="SimSun" panose="02010600030101010101" pitchFamily="2" charset="-122"/>
                  </a:rPr>
                  <a:t>  (A.5) applies to complex values as well as to reals</a:t>
                </a:r>
                <a:r>
                  <a:rPr lang="en-US" sz="2400" dirty="0">
                    <a:latin typeface="Times New Roman" panose="02020603050405020304" pitchFamily="18" charset="0"/>
                    <a:ea typeface="SimSun" panose="02010600030101010101" pitchFamily="2" charset="-122"/>
                  </a:rPr>
                  <a:t>. S</a:t>
                </a:r>
                <a:r>
                  <a:rPr lang="en-US" sz="2400" dirty="0">
                    <a:effectLst/>
                    <a:latin typeface="Times New Roman" panose="02020603050405020304" pitchFamily="18" charset="0"/>
                    <a:ea typeface="SimSun" panose="02010600030101010101" pitchFamily="2" charset="-122"/>
                  </a:rPr>
                  <a:t>o we have </a:t>
                </a:r>
                <a:endParaRPr lang="en-US" sz="2400" dirty="0">
                  <a:effectLst/>
                  <a:latin typeface="Courier New" panose="02070309020205020404" pitchFamily="49" charset="0"/>
                  <a:ea typeface="SimSun" panose="02010600030101010101" pitchFamily="2" charset="-122"/>
                </a:endParaRPr>
              </a:p>
              <a:p>
                <a:pPr>
                  <a:lnSpc>
                    <a:spcPct val="115000"/>
                  </a:lnSpc>
                </a:pP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p>
                        <m:r>
                          <a:rPr lang="en-US" sz="24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den>
                    </m:f>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den>
                    </m:f>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den>
                    </m:f>
                    <m:r>
                      <a:rPr lang="en-US" sz="2400" b="0" i="0" smtClean="0">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0.</a:t>
                </a:r>
                <a:endParaRPr lang="en-US" sz="2400" dirty="0">
                  <a:effectLst/>
                  <a:latin typeface="Courier New" panose="02070309020205020404" pitchFamily="49" charset="0"/>
                  <a:ea typeface="SimSun" panose="02010600030101010101" pitchFamily="2" charset="-122"/>
                </a:endParaRPr>
              </a:p>
              <a:p>
                <a:pPr>
                  <a:lnSpc>
                    <a:spcPct val="115000"/>
                  </a:lnSpc>
                </a:pPr>
                <a:endParaRPr lang="en-US" sz="2400" dirty="0">
                  <a:effectLst/>
                  <a:latin typeface="Times New Roman" panose="02020603050405020304" pitchFamily="18"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Because we require that k is not divisible by n, and because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400" dirty="0">
                    <a:effectLst/>
                    <a:latin typeface="Times New Roman" panose="02020603050405020304" pitchFamily="18" charset="0"/>
                    <a:ea typeface="SimSun" panose="02010600030101010101" pitchFamily="2" charset="-122"/>
                  </a:rPr>
                  <a:t> only when k is divisible by n, we ensure that the denominator is not 0.</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QED</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61958" y="918245"/>
                <a:ext cx="9756559" cy="5820183"/>
              </a:xfrm>
              <a:prstGeom prst="rect">
                <a:avLst/>
              </a:prstGeom>
              <a:blipFill>
                <a:blip r:embed="rId2"/>
                <a:stretch>
                  <a:fillRect l="-937" t="-419" b="-125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DBCA043E-2637-4036-92D8-D0AAD2178696}"/>
              </a:ext>
            </a:extLst>
          </p:cNvPr>
          <p:cNvSpPr/>
          <p:nvPr/>
        </p:nvSpPr>
        <p:spPr>
          <a:xfrm flipH="1">
            <a:off x="695374" y="1655351"/>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DFT</a:t>
            </a:r>
          </a:p>
        </p:txBody>
      </p:sp>
      <p:pic>
        <p:nvPicPr>
          <p:cNvPr id="4" name="Picture 3" descr="Image result for smiley face images">
            <a:extLst>
              <a:ext uri="{FF2B5EF4-FFF2-40B4-BE49-F238E27FC236}">
                <a16:creationId xmlns:a16="http://schemas.microsoft.com/office/drawing/2014/main" id="{64EFC313-1A51-44E0-8F6C-05EF593FFDD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427" y="985003"/>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E9F9CFC-30BA-4B95-B653-5299FDD5F04A}"/>
              </a:ext>
            </a:extLst>
          </p:cNvPr>
          <p:cNvSpPr/>
          <p:nvPr/>
        </p:nvSpPr>
        <p:spPr>
          <a:xfrm>
            <a:off x="1233048" y="292817"/>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68425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B73CC4-215E-46F8-88D2-E287C3FF5B7E}"/>
              </a:ext>
            </a:extLst>
          </p:cNvPr>
          <p:cNvSpPr txBox="1"/>
          <p:nvPr/>
        </p:nvSpPr>
        <p:spPr>
          <a:xfrm>
            <a:off x="1113213" y="983684"/>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86152" y="1120124"/>
                <a:ext cx="10111666" cy="5428987"/>
              </a:xfrm>
              <a:prstGeom prst="rect">
                <a:avLst/>
              </a:prstGeom>
            </p:spPr>
            <p:txBody>
              <a:bodyPr wrap="square">
                <a:spAutoFit/>
              </a:bodyPr>
              <a:lstStyle/>
              <a:p>
                <a:pPr>
                  <a:lnSpc>
                    <a:spcPct val="115000"/>
                  </a:lnSpc>
                </a:pPr>
                <a:r>
                  <a:rPr lang="en-US" sz="2400" b="1" dirty="0">
                    <a:solidFill>
                      <a:srgbClr val="0000FF"/>
                    </a:solidFill>
                    <a:latin typeface="Times New Roman" panose="02020603050405020304" pitchFamily="18" charset="0"/>
                    <a:ea typeface="SimSun" panose="02010600030101010101" pitchFamily="2" charset="-122"/>
                  </a:rPr>
                  <a:t>Example </a:t>
                </a:r>
                <a:r>
                  <a:rPr lang="en-US" sz="2400" dirty="0">
                    <a:solidFill>
                      <a:srgbClr val="0000FF"/>
                    </a:solidFill>
                    <a:effectLst/>
                    <a:latin typeface="Times New Roman" panose="02020603050405020304" pitchFamily="18" charset="0"/>
                    <a:ea typeface="SimSun" panose="02010600030101010101" pitchFamily="2" charset="-122"/>
                  </a:rPr>
                  <a:t>2.27:</a:t>
                </a:r>
                <a:r>
                  <a:rPr lang="en-US" sz="2400" b="1" dirty="0">
                    <a:solidFill>
                      <a:srgbClr val="0000FF"/>
                    </a:solidFill>
                    <a:effectLst/>
                    <a:latin typeface="Times New Roman" panose="02020603050405020304" pitchFamily="18" charset="0"/>
                    <a:ea typeface="SimSun" panose="02010600030101010101" pitchFamily="2" charset="-122"/>
                  </a:rPr>
                  <a:t>  </a:t>
                </a:r>
                <a:r>
                  <a:rPr lang="en-US" sz="2400" b="1" i="1" dirty="0">
                    <a:solidFill>
                      <a:srgbClr val="0000FF"/>
                    </a:solidFill>
                    <a:effectLst/>
                    <a:latin typeface="Times New Roman" panose="02020603050405020304" pitchFamily="18" charset="0"/>
                    <a:ea typeface="SimSun" panose="02010600030101010101" pitchFamily="2" charset="-122"/>
                  </a:rPr>
                  <a:t>Example of Lemma 2.2 (Halving lemma)</a:t>
                </a:r>
                <a:endParaRPr lang="en-US" sz="2400" dirty="0">
                  <a:effectLst/>
                  <a:latin typeface="Courier New" panose="02070309020205020404" pitchFamily="49" charset="0"/>
                  <a:ea typeface="SimSun" panose="02010600030101010101" pitchFamily="2" charset="-122"/>
                </a:endParaRPr>
              </a:p>
              <a:p>
                <a:pPr>
                  <a:lnSpc>
                    <a:spcPct val="150000"/>
                  </a:lnSpc>
                </a:pP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oMath>
                </a14:m>
                <a:r>
                  <a:rPr lang="en-US" sz="2400" dirty="0">
                    <a:effectLst/>
                    <a:latin typeface="Times New Roman" panose="02020603050405020304" pitchFamily="18" charset="0"/>
                    <a:ea typeface="SimSun" panose="02010600030101010101" pitchFamily="2" charset="-122"/>
                  </a:rPr>
                  <a:t> = 1;              </a:t>
                </a:r>
                <a:endParaRPr lang="en-US" sz="2400" dirty="0">
                  <a:effectLst/>
                  <a:latin typeface="Courier New" panose="02070309020205020404" pitchFamily="49" charset="0"/>
                  <a:ea typeface="SimSun" panose="02010600030101010101" pitchFamily="2" charset="-122"/>
                </a:endParaRPr>
              </a:p>
              <a:p>
                <a:pPr>
                  <a:lnSpc>
                    <a:spcPct val="150000"/>
                  </a:lnSpc>
                </a:pP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8 </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2 </m:t>
                        </m:r>
                      </m:sup>
                    </m:s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oMath>
                </a14:m>
                <a:r>
                  <a:rPr lang="en-US" sz="2400" dirty="0">
                    <a:effectLst/>
                    <a:latin typeface="Times New Roman" panose="02020603050405020304" pitchFamily="18" charset="0"/>
                    <a:ea typeface="SimSun" panose="02010600030101010101" pitchFamily="2" charset="-122"/>
                  </a:rPr>
                  <a:t> ,  for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8 </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2 </m:t>
                        </m:r>
                      </m:sup>
                    </m:sSup>
                  </m:oMath>
                </a14:m>
                <a:r>
                  <a:rPr lang="en-US" sz="2400" dirty="0">
                    <a:effectLst/>
                    <a:latin typeface="Times New Roman" panose="02020603050405020304" pitchFamily="18" charset="0"/>
                    <a:ea typeface="SimSun" panose="02010600030101010101" pitchFamily="2" charset="-122"/>
                  </a:rPr>
                  <a:t> = ( </a:t>
                </a:r>
                <a14:m>
                  <m:oMath xmlns:m="http://schemas.openxmlformats.org/officeDocument/2006/math">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a:t>
                </a:r>
                <a:r>
                  <a:rPr lang="en-US" sz="2400" baseline="30000" dirty="0">
                    <a:effectLst/>
                    <a:latin typeface="Times New Roman" panose="02020603050405020304" pitchFamily="18" charset="0"/>
                    <a:ea typeface="SimSun" panose="02010600030101010101" pitchFamily="2" charset="-122"/>
                  </a:rPr>
                  <a:t>2 </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 and</a:t>
                </a:r>
                <a:endParaRPr lang="en-US" sz="2400" dirty="0">
                  <a:effectLst/>
                  <a:latin typeface="Courier New" panose="02070309020205020404" pitchFamily="49" charset="0"/>
                  <a:ea typeface="SimSun" panose="02010600030101010101" pitchFamily="2" charset="-122"/>
                </a:endParaRPr>
              </a:p>
              <a:p>
                <a:pPr marL="1371600" marR="0" indent="45720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∗1/4</m:t>
                        </m:r>
                      </m:sup>
                    </m:sSup>
                  </m:oMath>
                </a14:m>
                <a:r>
                  <a:rPr lang="en-US" sz="2400" dirty="0">
                    <a:effectLst/>
                    <a:latin typeface="Times New Roman" panose="02020603050405020304" pitchFamily="18" charset="0"/>
                    <a:ea typeface="SimSun" panose="02010600030101010101" pitchFamily="2" charset="-122"/>
                  </a:rPr>
                  <a:t> = cos(</a:t>
                </a:r>
                <a14:m>
                  <m:oMath xmlns:m="http://schemas.openxmlformats.org/officeDocument/2006/math">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sin(</a:t>
                </a:r>
                <a14:m>
                  <m:oMath xmlns:m="http://schemas.openxmlformats.org/officeDocument/2006/math">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rPr>
                  <a:t> ) = 0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 ѡ</m:t>
                        </m:r>
                      </m:e>
                      <m:sub>
                        <m:r>
                          <a:rPr lang="en-US" sz="2400" i="1">
                            <a:latin typeface="Cambria Math" panose="02040503050406030204" pitchFamily="18" charset="0"/>
                            <a:ea typeface="SimSun" panose="02010600030101010101" pitchFamily="2" charset="-122"/>
                            <a:cs typeface="Times New Roman" panose="02020603050405020304" pitchFamily="18" charset="0"/>
                          </a:rPr>
                          <m:t>8 </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m:t>
                        </m:r>
                      </m:e>
                      <m:sup>
                        <m:r>
                          <a:rPr lang="en-US" sz="2400" i="1">
                            <a:latin typeface="Cambria Math" panose="02040503050406030204" pitchFamily="18" charset="0"/>
                            <a:ea typeface="SimSun" panose="02010600030101010101" pitchFamily="2" charset="-122"/>
                            <a:cs typeface="Times New Roman" panose="02020603050405020304" pitchFamily="18" charset="0"/>
                          </a:rPr>
                          <m:t>2 </m:t>
                        </m:r>
                      </m:sup>
                    </m:sSup>
                  </m:oMath>
                </a14:m>
                <a:r>
                  <a:rPr lang="en-US" sz="2400" dirty="0">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ѡ</m:t>
                        </m:r>
                      </m:e>
                      <m:sub>
                        <m:r>
                          <a:rPr lang="en-US" sz="2400" i="1">
                            <a:latin typeface="Cambria Math" panose="02040503050406030204" pitchFamily="18" charset="0"/>
                            <a:ea typeface="SimSun" panose="02010600030101010101" pitchFamily="2" charset="-122"/>
                            <a:cs typeface="Times New Roman" panose="02020603050405020304" pitchFamily="18" charset="0"/>
                          </a:rPr>
                          <m:t>4</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latin typeface="Times New Roman" panose="02020603050405020304" pitchFamily="18" charset="0"/>
                    <a:ea typeface="SimSun" panose="02010600030101010101" pitchFamily="2" charset="-122"/>
                  </a:rPr>
                  <a:t>   = -1 </a:t>
                </a:r>
              </a:p>
              <a:p>
                <a:pPr>
                  <a:lnSpc>
                    <a:spcPct val="150000"/>
                  </a:lnSpc>
                </a:pP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 ѡ</m:t>
                        </m:r>
                      </m:e>
                      <m:sub>
                        <m:r>
                          <a:rPr lang="en-US" sz="2400" i="1">
                            <a:latin typeface="Cambria Math" panose="02040503050406030204" pitchFamily="18" charset="0"/>
                            <a:ea typeface="SimSun" panose="02010600030101010101" pitchFamily="2" charset="-122"/>
                            <a:cs typeface="Times New Roman" panose="02020603050405020304" pitchFamily="18" charset="0"/>
                          </a:rPr>
                          <m:t>8 </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m:t>
                        </m:r>
                      </m:e>
                      <m:sup>
                        <m:r>
                          <a:rPr lang="en-US" sz="2400" i="1">
                            <a:latin typeface="Cambria Math" panose="02040503050406030204" pitchFamily="18" charset="0"/>
                            <a:ea typeface="SimSun" panose="02010600030101010101" pitchFamily="2" charset="-122"/>
                            <a:cs typeface="Times New Roman" panose="02020603050405020304" pitchFamily="18" charset="0"/>
                          </a:rPr>
                          <m:t>2 </m:t>
                        </m:r>
                      </m:sup>
                    </m:sSup>
                  </m:oMath>
                </a14:m>
                <a:r>
                  <a:rPr lang="en-US" sz="2400" dirty="0">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ѡ</m:t>
                        </m:r>
                      </m:e>
                      <m:sub>
                        <m:r>
                          <a:rPr lang="en-US" sz="2400" i="1">
                            <a:latin typeface="Cambria Math" panose="02040503050406030204" pitchFamily="18" charset="0"/>
                            <a:ea typeface="SimSun" panose="02010600030101010101" pitchFamily="2" charset="-122"/>
                            <a:cs typeface="Times New Roman" panose="02020603050405020304" pitchFamily="18" charset="0"/>
                          </a:rPr>
                          <m:t>4</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latin typeface="Times New Roman" panose="02020603050405020304" pitchFamily="18" charset="0"/>
                    <a:ea typeface="SimSun" panose="02010600030101010101" pitchFamily="2" charset="-122"/>
                  </a:rPr>
                  <a:t>   =  </a:t>
                </a:r>
                <a14:m>
                  <m:oMath xmlns:m="http://schemas.openxmlformats.org/officeDocument/2006/math">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latin typeface="Cambria Math" panose="02040503050406030204" pitchFamily="18" charset="0"/>
                        <a:ea typeface="SimSun" panose="02010600030101010101" pitchFamily="2" charset="-122"/>
                        <a:cs typeface="Times New Roman" panose="02020603050405020304" pitchFamily="18" charset="0"/>
                      </a:rPr>
                      <m:t>𝑖</m:t>
                    </m:r>
                  </m:oMath>
                </a14:m>
                <a:r>
                  <a:rPr lang="en-US" sz="2400" dirty="0">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𝑚𝑜𝑑</m:t>
                        </m:r>
                        <m:r>
                          <a:rPr lang="en-US" sz="2400" i="1">
                            <a:effectLst/>
                            <a:latin typeface="Cambria Math" panose="02040503050406030204" pitchFamily="18" charset="0"/>
                            <a:ea typeface="SimSun" panose="02010600030101010101" pitchFamily="2" charset="-122"/>
                            <a:cs typeface="Times New Roman" panose="02020603050405020304" pitchFamily="18" charset="0"/>
                          </a:rPr>
                          <m:t> 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oMath>
                </a14:m>
                <a:r>
                  <a:rPr lang="en-US" sz="2400" dirty="0">
                    <a:effectLst/>
                    <a:latin typeface="Times New Roman" panose="02020603050405020304" pitchFamily="18" charset="0"/>
                    <a:ea typeface="SimSun" panose="02010600030101010101" pitchFamily="2" charset="-122"/>
                  </a:rPr>
                  <a:t>, 	for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(-1)</a:t>
                </a:r>
                <a:r>
                  <a:rPr lang="en-US" sz="2400" baseline="30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1; and</a:t>
                </a:r>
                <a:endParaRPr lang="en-US" sz="2400" dirty="0">
                  <a:effectLst/>
                  <a:latin typeface="Courier New" panose="02070309020205020404" pitchFamily="49" charset="0"/>
                  <a:ea typeface="SimSun" panose="02010600030101010101" pitchFamily="2" charset="-122"/>
                </a:endParaRPr>
              </a:p>
              <a:p>
                <a:pPr marL="1828800" marR="0" indent="45720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∗0/4</m:t>
                        </m:r>
                      </m:sup>
                    </m:sSup>
                  </m:oMath>
                </a14:m>
                <a:r>
                  <a:rPr lang="en-US" sz="2400" dirty="0">
                    <a:effectLst/>
                    <a:latin typeface="Times New Roman" panose="02020603050405020304" pitchFamily="18" charset="0"/>
                    <a:ea typeface="SimSun" panose="02010600030101010101" pitchFamily="2" charset="-122"/>
                  </a:rPr>
                  <a:t> = cos(0)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sin(0)  </a:t>
                </a:r>
                <a:endParaRPr lang="en-US" sz="2400" dirty="0">
                  <a:effectLst/>
                  <a:latin typeface="Courier New" panose="02070309020205020404" pitchFamily="49" charset="0"/>
                  <a:ea typeface="SimSun" panose="02010600030101010101" pitchFamily="2" charset="-122"/>
                </a:endParaRPr>
              </a:p>
              <a:p>
                <a:pPr marL="1828800" marR="0" indent="45720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rPr>
                  <a:t>                                             = 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*0 = 1</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86152" y="1120124"/>
                <a:ext cx="10111666" cy="5428987"/>
              </a:xfrm>
              <a:prstGeom prst="rect">
                <a:avLst/>
              </a:prstGeom>
              <a:blipFill>
                <a:blip r:embed="rId2"/>
                <a:stretch>
                  <a:fillRect l="-964" t="-449" b="-134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185C274F-4B04-4B3B-9536-93F47A0710AF}"/>
              </a:ext>
            </a:extLst>
          </p:cNvPr>
          <p:cNvSpPr/>
          <p:nvPr/>
        </p:nvSpPr>
        <p:spPr>
          <a:xfrm flipH="1">
            <a:off x="519906" y="809593"/>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sp>
        <p:nvSpPr>
          <p:cNvPr id="4" name="Rectangle 3">
            <a:extLst>
              <a:ext uri="{FF2B5EF4-FFF2-40B4-BE49-F238E27FC236}">
                <a16:creationId xmlns:a16="http://schemas.microsoft.com/office/drawing/2014/main" id="{A0BCABE1-F84A-4C8E-A34A-94C416AE378A}"/>
              </a:ext>
            </a:extLst>
          </p:cNvPr>
          <p:cNvSpPr/>
          <p:nvPr/>
        </p:nvSpPr>
        <p:spPr>
          <a:xfrm>
            <a:off x="1286152" y="494696"/>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105083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91449" y="1367484"/>
                <a:ext cx="9206144" cy="4354012"/>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𝑚𝑜𝑑</m:t>
                        </m:r>
                        <m:r>
                          <a:rPr lang="en-US" sz="2400" i="1">
                            <a:effectLst/>
                            <a:latin typeface="Cambria Math" panose="02040503050406030204" pitchFamily="18" charset="0"/>
                            <a:ea typeface="SimSun" panose="02010600030101010101" pitchFamily="2" charset="-122"/>
                            <a:cs typeface="Times New Roman" panose="02020603050405020304" pitchFamily="18" charset="0"/>
                          </a:rPr>
                          <m:t> 4</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effectLst/>
                    <a:latin typeface="Times New Roman" panose="02020603050405020304" pitchFamily="18" charset="0"/>
                    <a:ea typeface="SimSun" panose="02010600030101010101" pitchFamily="2" charset="-122"/>
                  </a:rPr>
                  <a:t> ,  	for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  ( </a:t>
                </a:r>
                <a14:m>
                  <m:oMath xmlns:m="http://schemas.openxmlformats.org/officeDocument/2006/math">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a:t>
                </a:r>
                <a:r>
                  <a:rPr lang="en-US" sz="2400" baseline="30000" dirty="0">
                    <a:effectLst/>
                    <a:latin typeface="Times New Roman" panose="02020603050405020304" pitchFamily="18" charset="0"/>
                    <a:ea typeface="SimSun" panose="02010600030101010101" pitchFamily="2" charset="-122"/>
                  </a:rPr>
                  <a:t>2 </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and</a:t>
                </a:r>
                <a:endParaRPr lang="en-US" sz="2400" dirty="0">
                  <a:effectLst/>
                  <a:latin typeface="Courier New" panose="02070309020205020404" pitchFamily="49" charset="0"/>
                  <a:ea typeface="SimSun" panose="02010600030101010101" pitchFamily="2" charset="-122"/>
                </a:endParaRPr>
              </a:p>
              <a:p>
                <a:pPr marL="2743200" marR="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∗3/4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marL="2743200" marR="0" indent="45720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rPr>
                  <a:t>                                 = cos(</a:t>
                </a:r>
                <a14:m>
                  <m:oMath xmlns:m="http://schemas.openxmlformats.org/officeDocument/2006/math">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sin(</a:t>
                </a:r>
                <a14:m>
                  <m:oMath xmlns:m="http://schemas.openxmlformats.org/officeDocument/2006/math">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marL="2743200" marR="0" indent="45720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rPr>
                  <a:t>                                 = 0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*-1 = -</a:t>
                </a:r>
                <a:r>
                  <a:rPr lang="en-US" sz="2400" dirty="0" err="1">
                    <a:effectLst/>
                    <a:latin typeface="Times New Roman" panose="02020603050405020304" pitchFamily="18" charset="0"/>
                    <a:ea typeface="SimSun" panose="02010600030101010101" pitchFamily="2" charset="-122"/>
                  </a:rPr>
                  <a:t>i</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491449" y="1367484"/>
                <a:ext cx="9206144" cy="4354012"/>
              </a:xfrm>
              <a:prstGeom prst="rect">
                <a:avLst/>
              </a:prstGeom>
              <a:blipFill rotWithShape="0">
                <a:blip r:embed="rId2"/>
                <a:stretch>
                  <a:fillRect l="-1060" b="-699"/>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358203AA-5543-4C17-91D8-DB5C0037D2E1}"/>
              </a:ext>
            </a:extLst>
          </p:cNvPr>
          <p:cNvSpPr/>
          <p:nvPr/>
        </p:nvSpPr>
        <p:spPr>
          <a:xfrm flipH="1">
            <a:off x="663030" y="2129509"/>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sp>
        <p:nvSpPr>
          <p:cNvPr id="4" name="Rectangle 3">
            <a:extLst>
              <a:ext uri="{FF2B5EF4-FFF2-40B4-BE49-F238E27FC236}">
                <a16:creationId xmlns:a16="http://schemas.microsoft.com/office/drawing/2014/main" id="{DEF528E7-F5DF-4024-8087-E6A0286A2408}"/>
              </a:ext>
            </a:extLst>
          </p:cNvPr>
          <p:cNvSpPr/>
          <p:nvPr/>
        </p:nvSpPr>
        <p:spPr>
          <a:xfrm>
            <a:off x="1491449" y="823790"/>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76627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30784" y="1079937"/>
                <a:ext cx="9330431" cy="5213735"/>
              </a:xfrm>
              <a:prstGeom prst="rect">
                <a:avLst/>
              </a:prstGeom>
            </p:spPr>
            <p:txBody>
              <a:bodyPr wrap="square">
                <a:spAutoFit/>
              </a:bodyPr>
              <a:lstStyle/>
              <a:p>
                <a:pPr>
                  <a:lnSpc>
                    <a:spcPct val="115000"/>
                  </a:lnSpc>
                </a:pPr>
                <a:r>
                  <a:rPr lang="en-US" sz="2400" b="1" dirty="0">
                    <a:latin typeface="Times New Roman" panose="02020603050405020304" pitchFamily="18" charset="0"/>
                    <a:ea typeface="SimSun" panose="02010600030101010101" pitchFamily="2" charset="-122"/>
                  </a:rPr>
                  <a:t>Example </a:t>
                </a:r>
                <a:r>
                  <a:rPr lang="en-US" sz="2400" dirty="0">
                    <a:effectLst/>
                    <a:latin typeface="Times New Roman" panose="02020603050405020304" pitchFamily="18" charset="0"/>
                    <a:ea typeface="SimSun" panose="02010600030101010101" pitchFamily="2" charset="-122"/>
                  </a:rPr>
                  <a:t>2.28:   </a:t>
                </a:r>
                <a:r>
                  <a:rPr lang="en-US" sz="2400" b="1" i="1" dirty="0">
                    <a:effectLst/>
                    <a:latin typeface="Times New Roman" panose="02020603050405020304" pitchFamily="18" charset="0"/>
                    <a:ea typeface="SimSun" panose="02010600030101010101" pitchFamily="2" charset="-122"/>
                  </a:rPr>
                  <a:t>Example of Lemma 2.3 (Summation lemma)</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b="1"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Aft>
                    <a:spcPts val="1000"/>
                  </a:spcAft>
                </a:pPr>
                <a14:m>
                  <m:oMath xmlns:m="http://schemas.openxmlformats.org/officeDocument/2006/math">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p>
                        <m:r>
                          <a:rPr lang="en-US" sz="24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Aft>
                    <a:spcPts val="10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Aft>
                    <a:spcPts val="10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1200" b="1" dirty="0">
                    <a:effectLst/>
                    <a:latin typeface="Times New Roman" panose="02020603050405020304" pitchFamily="18" charset="0"/>
                    <a:ea typeface="SimSun" panose="02010600030101010101" pitchFamily="2" charset="-122"/>
                  </a:rPr>
                  <a:t> </a:t>
                </a:r>
                <a:endParaRPr lang="en-US" sz="12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Let k = 3 and n = 8.  3 is indivisible by 8</a:t>
                </a:r>
                <a:endParaRPr lang="en-US" sz="2400" dirty="0">
                  <a:effectLst/>
                  <a:latin typeface="Courier New" panose="02070309020205020404" pitchFamily="49" charset="0"/>
                  <a:ea typeface="SimSun" panose="02010600030101010101" pitchFamily="2" charset="-122"/>
                </a:endParaRPr>
              </a:p>
              <a:p>
                <a:pPr>
                  <a:lnSpc>
                    <a:spcPct val="115000"/>
                  </a:lnSpc>
                </a:pPr>
                <a:r>
                  <a:rPr lang="en-US" sz="1400" dirty="0">
                    <a:effectLst/>
                    <a:latin typeface="Times New Roman" panose="02020603050405020304" pitchFamily="18" charset="0"/>
                    <a:ea typeface="SimSun" panose="02010600030101010101" pitchFamily="2" charset="-122"/>
                  </a:rPr>
                  <a:t> </a:t>
                </a:r>
                <a:endParaRPr lang="en-US" sz="1400" dirty="0">
                  <a:effectLst/>
                  <a:latin typeface="Courier New" panose="02070309020205020404" pitchFamily="49" charset="0"/>
                  <a:ea typeface="SimSun" panose="02010600030101010101" pitchFamily="2" charset="-122"/>
                </a:endParaRPr>
              </a:p>
              <a:p>
                <a:pPr>
                  <a:lnSpc>
                    <a:spcPct val="150000"/>
                  </a:lnSpc>
                </a:pPr>
                <a14:m>
                  <m:oMath xmlns:m="http://schemas.openxmlformats.org/officeDocument/2006/math">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p>
                        <m:r>
                          <a:rPr lang="en-US" sz="2400">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30784" y="1079937"/>
                <a:ext cx="9330431" cy="5213735"/>
              </a:xfrm>
              <a:prstGeom prst="rect">
                <a:avLst/>
              </a:prstGeom>
              <a:blipFill>
                <a:blip r:embed="rId2"/>
                <a:stretch>
                  <a:fillRect l="-1046" t="-46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EC93101E-BB25-4ED3-8F30-1C45C325F71E}"/>
              </a:ext>
            </a:extLst>
          </p:cNvPr>
          <p:cNvSpPr/>
          <p:nvPr/>
        </p:nvSpPr>
        <p:spPr>
          <a:xfrm flipH="1">
            <a:off x="543760" y="1079937"/>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DFT</a:t>
            </a:r>
          </a:p>
        </p:txBody>
      </p:sp>
      <p:pic>
        <p:nvPicPr>
          <p:cNvPr id="4" name="Picture 3" descr="Image result for smiley face images">
            <a:extLst>
              <a:ext uri="{FF2B5EF4-FFF2-40B4-BE49-F238E27FC236}">
                <a16:creationId xmlns:a16="http://schemas.microsoft.com/office/drawing/2014/main" id="{C88FEB57-A287-4539-8CB8-F192381CFC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49" y="1599269"/>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EABFFD-2DF0-4A78-8886-6DFA2658F790}"/>
              </a:ext>
            </a:extLst>
          </p:cNvPr>
          <p:cNvSpPr/>
          <p:nvPr/>
        </p:nvSpPr>
        <p:spPr>
          <a:xfrm>
            <a:off x="1322018" y="280773"/>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3644021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63181" y="1191771"/>
                <a:ext cx="10235953" cy="5359416"/>
              </a:xfrm>
              <a:prstGeom prst="rect">
                <a:avLst/>
              </a:prstGeom>
            </p:spPr>
            <p:txBody>
              <a:bodyPr wrap="square">
                <a:spAutoFit/>
              </a:bodyPr>
              <a:lstStyle/>
              <a:p>
                <a:pPr>
                  <a:lnSpc>
                    <a:spcPct val="115000"/>
                  </a:lnSpc>
                </a:pPr>
                <a:r>
                  <a:rPr lang="en-US" sz="2400" b="1" dirty="0">
                    <a:latin typeface="Times New Roman" panose="02020603050405020304" pitchFamily="18" charset="0"/>
                    <a:ea typeface="SimSun" panose="02010600030101010101" pitchFamily="2" charset="-122"/>
                  </a:rPr>
                  <a:t>Example </a:t>
                </a:r>
                <a:r>
                  <a:rPr lang="en-US" sz="2400" dirty="0">
                    <a:effectLst/>
                    <a:latin typeface="Times New Roman" panose="02020603050405020304" pitchFamily="18" charset="0"/>
                    <a:ea typeface="SimSun" panose="02010600030101010101" pitchFamily="2" charset="-122"/>
                  </a:rPr>
                  <a:t>2.28:   </a:t>
                </a:r>
                <a:r>
                  <a:rPr lang="en-US" sz="2400" b="1" i="1" dirty="0">
                    <a:effectLst/>
                    <a:latin typeface="Times New Roman" panose="02020603050405020304" pitchFamily="18" charset="0"/>
                    <a:ea typeface="SimSun" panose="02010600030101010101" pitchFamily="2" charset="-122"/>
                  </a:rPr>
                  <a:t>Example of Lemma 2.3 (Summation lemma)</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b="1" dirty="0">
                    <a:effectLst/>
                    <a:latin typeface="Times New Roman" panose="02020603050405020304" pitchFamily="18" charset="0"/>
                    <a:ea typeface="SimSun" panose="02010600030101010101" pitchFamily="2" charset="-122"/>
                  </a:rPr>
                  <a:t> =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 0</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In fact, if k = 1, 2, 3, 4, 5, 6, 7, … k is indivisible by 8, and </a:t>
                </a:r>
                <a14:m>
                  <m:oMath xmlns:m="http://schemas.openxmlformats.org/officeDocument/2006/math">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p>
                        <m:r>
                          <a:rPr lang="en-US" sz="2400">
                            <a:effectLst/>
                            <a:latin typeface="Cambria Math" panose="02040503050406030204" pitchFamily="18" charset="0"/>
                            <a:ea typeface="SimSun" panose="02010600030101010101" pitchFamily="2" charset="-122"/>
                            <a:cs typeface="Times New Roman" panose="02020603050405020304" pitchFamily="18" charset="0"/>
                          </a:rPr>
                          <m:t> </m:t>
                        </m:r>
                      </m:e>
                    </m:nary>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63181" y="1191771"/>
                <a:ext cx="10235953" cy="5359416"/>
              </a:xfrm>
              <a:prstGeom prst="rect">
                <a:avLst/>
              </a:prstGeom>
              <a:blipFill>
                <a:blip r:embed="rId2"/>
                <a:stretch>
                  <a:fillRect l="-893" t="-455" b="-45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9DB4AE57-B7AA-4067-ABA1-8886BAD8DCF8}"/>
              </a:ext>
            </a:extLst>
          </p:cNvPr>
          <p:cNvSpPr/>
          <p:nvPr/>
        </p:nvSpPr>
        <p:spPr>
          <a:xfrm>
            <a:off x="1263181" y="406503"/>
            <a:ext cx="3974165" cy="625428"/>
          </a:xfrm>
          <a:prstGeom prst="rect">
            <a:avLst/>
          </a:prstGeom>
        </p:spPr>
        <p:txBody>
          <a:bodyPr wrap="none">
            <a:spAutoFit/>
          </a:bodyPr>
          <a:lstStyle/>
          <a:p>
            <a:pPr>
              <a:lnSpc>
                <a:spcPct val="115000"/>
              </a:lnSpc>
            </a:pPr>
            <a:r>
              <a:rPr lang="en-US" sz="3200" dirty="0">
                <a:ea typeface="SimSun" panose="02010600030101010101" pitchFamily="2" charset="-122"/>
              </a:rPr>
              <a:t>Complex roots of unity</a:t>
            </a:r>
          </a:p>
        </p:txBody>
      </p:sp>
    </p:spTree>
    <p:extLst>
      <p:ext uri="{BB962C8B-B14F-4D97-AF65-F5344CB8AC3E}">
        <p14:creationId xmlns:p14="http://schemas.microsoft.com/office/powerpoint/2010/main" val="181163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644"/>
          <p:cNvSpPr txBox="1">
            <a:spLocks noChangeArrowheads="1"/>
          </p:cNvSpPr>
          <p:nvPr/>
        </p:nvSpPr>
        <p:spPr bwMode="auto">
          <a:xfrm>
            <a:off x="1695636" y="1214228"/>
            <a:ext cx="2534619" cy="148587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a</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 </a:t>
            </a: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  a</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n-1</a:t>
            </a:r>
            <a:endParaRPr kumimoji="0" lang="en-US" altLang="zh-CN" sz="2400" b="0" i="0" u="none" strike="noStrike" cap="none" normalizeH="0" baseline="-2500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b</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 </a:t>
            </a: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b</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  </a:t>
            </a:r>
            <a:r>
              <a:rPr kumimoji="0" lang="en-US" altLang="zh-CN" sz="2400" b="0" i="1" u="none" strike="noStrike" cap="none" normalizeH="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b</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n-1</a:t>
            </a:r>
            <a:endParaRPr kumimoji="0" lang="en-US" altLang="zh-CN" sz="2400" b="0" i="0" u="none" strike="noStrike" cap="none" normalizeH="0" baseline="-25000" dirty="0">
              <a:ln>
                <a:noFill/>
              </a:ln>
              <a:solidFill>
                <a:schemeClr val="tx1"/>
              </a:solidFill>
              <a:effectLst/>
              <a:latin typeface="Arial" panose="020B0604020202020204" pitchFamily="34" charset="0"/>
            </a:endParaRPr>
          </a:p>
        </p:txBody>
      </p:sp>
      <p:sp>
        <p:nvSpPr>
          <p:cNvPr id="52" name="Text Box 663"/>
          <p:cNvSpPr txBox="1">
            <a:spLocks noChangeArrowheads="1"/>
          </p:cNvSpPr>
          <p:nvPr/>
        </p:nvSpPr>
        <p:spPr bwMode="auto">
          <a:xfrm>
            <a:off x="6584049" y="1567548"/>
            <a:ext cx="2160456" cy="72596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c</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 </a:t>
            </a: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c</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4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  </a:t>
            </a:r>
            <a:r>
              <a:rPr kumimoji="0" lang="en-US" altLang="zh-CN" sz="2400" b="0" i="1" u="none" strike="noStrike" cap="none" normalizeH="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c</a:t>
            </a:r>
            <a:r>
              <a:rPr kumimoji="0" lang="en-US" altLang="zh-CN" sz="2400" b="0" i="1" u="none" strike="noStrike" cap="none" normalizeH="0" baseline="-2500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2n-</a:t>
            </a:r>
            <a:r>
              <a:rPr kumimoji="0" lang="en-US" altLang="zh-CN" sz="2400" b="0" i="1" u="none" strike="noStrike" cap="none" normalizeH="0" baseline="-25000" dirty="0">
                <a:ln>
                  <a:noFill/>
                </a:ln>
                <a:solidFill>
                  <a:srgbClr val="FF0000"/>
                </a:solidFill>
                <a:effectLst/>
                <a:latin typeface="Cambria Math" panose="02040503050406030204" pitchFamily="18" charset="0"/>
                <a:ea typeface="SimSun" panose="02010600030101010101" pitchFamily="2" charset="-122"/>
                <a:cs typeface="Times New Roman" panose="02020603050405020304" pitchFamily="18" charset="0"/>
              </a:rPr>
              <a:t>2</a:t>
            </a:r>
            <a:endParaRPr kumimoji="0" lang="en-US" altLang="zh-CN" sz="2400" b="0" i="0" u="none" strike="noStrike" cap="none" normalizeH="0" baseline="-2500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3" name="Text Box 669"/>
              <p:cNvSpPr txBox="1">
                <a:spLocks noChangeArrowheads="1"/>
              </p:cNvSpPr>
              <p:nvPr/>
            </p:nvSpPr>
            <p:spPr bwMode="auto">
              <a:xfrm>
                <a:off x="1695636" y="3837292"/>
                <a:ext cx="2513552" cy="1720129"/>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spcAft>
                    <a:spcPts val="600"/>
                  </a:spcAft>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𝐴</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0</m:t>
                              </m:r>
                            </m:sup>
                          </m:sSubSup>
                        </m:e>
                      </m:d>
                      <m:r>
                        <a:rPr lang="en-US" sz="2000" i="1">
                          <a:latin typeface="Cambria Math" panose="02040503050406030204" pitchFamily="18" charset="0"/>
                        </a:rPr>
                        <m:t>, </m:t>
                      </m:r>
                      <m:r>
                        <a:rPr lang="en-US" sz="2000" i="1">
                          <a:latin typeface="Cambria Math" panose="02040503050406030204" pitchFamily="18" charset="0"/>
                        </a:rPr>
                        <m:t>𝐵</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0</m:t>
                              </m:r>
                            </m:sup>
                          </m:sSubSup>
                        </m:e>
                      </m:d>
                    </m:oMath>
                  </m:oMathPara>
                </a14:m>
                <a:endParaRPr lang="en-US" sz="2000" dirty="0"/>
              </a:p>
              <a:p>
                <a:pPr>
                  <a:spcAft>
                    <a:spcPts val="6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1</m:t>
                              </m:r>
                            </m:sup>
                          </m:sSubSup>
                        </m:e>
                      </m:d>
                      <m:r>
                        <a:rPr lang="en-US" sz="2000" i="1">
                          <a:latin typeface="Cambria Math" panose="02040503050406030204" pitchFamily="18" charset="0"/>
                        </a:rPr>
                        <m:t>,</m:t>
                      </m:r>
                      <m:r>
                        <a:rPr lang="en-US" sz="2000" b="0" i="1" smtClean="0">
                          <a:latin typeface="Cambria Math" panose="02040503050406030204" pitchFamily="18" charset="0"/>
                        </a:rPr>
                        <m:t> </m:t>
                      </m:r>
                      <m:r>
                        <a:rPr lang="en-US" sz="2000" i="1">
                          <a:latin typeface="Cambria Math" panose="02040503050406030204" pitchFamily="18" charset="0"/>
                        </a:rPr>
                        <m:t>𝐵</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1</m:t>
                              </m:r>
                            </m:sup>
                          </m:sSubSup>
                        </m:e>
                      </m:d>
                    </m:oMath>
                  </m:oMathPara>
                </a14:m>
                <a:endParaRPr lang="en-US" sz="2000" dirty="0"/>
              </a:p>
              <a:p>
                <a:pPr>
                  <a:spcAft>
                    <a:spcPts val="600"/>
                  </a:spcAft>
                </a:pPr>
                <a:r>
                  <a:rPr lang="en-US" sz="2000" dirty="0"/>
                  <a:t>	…</a:t>
                </a:r>
              </a:p>
              <a:p>
                <a:pPr>
                  <a:spcAft>
                    <a:spcPts val="6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2</m:t>
                              </m:r>
                              <m:r>
                                <a:rPr lang="en-US" sz="2000" i="1">
                                  <a:latin typeface="Cambria Math" panose="02040503050406030204" pitchFamily="18" charset="0"/>
                                </a:rPr>
                                <m:t>𝑛</m:t>
                              </m:r>
                              <m:r>
                                <a:rPr lang="en-US" sz="2000" i="1">
                                  <a:latin typeface="Cambria Math" panose="02040503050406030204" pitchFamily="18" charset="0"/>
                                </a:rPr>
                                <m:t>−2</m:t>
                              </m:r>
                            </m:sup>
                          </m:sSubSup>
                        </m:e>
                      </m:d>
                      <m:r>
                        <a:rPr lang="en-US" sz="2000" i="1">
                          <a:latin typeface="Cambria Math" panose="02040503050406030204" pitchFamily="18" charset="0"/>
                        </a:rPr>
                        <m:t>, </m:t>
                      </m:r>
                      <m:r>
                        <a:rPr lang="en-US" sz="2000" i="1">
                          <a:latin typeface="Cambria Math" panose="02040503050406030204" pitchFamily="18" charset="0"/>
                        </a:rPr>
                        <m:t>𝐵</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2</m:t>
                              </m:r>
                              <m:r>
                                <a:rPr lang="en-US" sz="2000" i="1">
                                  <a:latin typeface="Cambria Math" panose="02040503050406030204" pitchFamily="18" charset="0"/>
                                </a:rPr>
                                <m:t>𝑛</m:t>
                              </m:r>
                              <m:r>
                                <a:rPr lang="en-US" sz="2000" i="1">
                                  <a:latin typeface="Cambria Math" panose="02040503050406030204" pitchFamily="18" charset="0"/>
                                </a:rPr>
                                <m:t>−2</m:t>
                              </m:r>
                            </m:sup>
                          </m:sSubSup>
                        </m:e>
                      </m:d>
                    </m:oMath>
                  </m:oMathPara>
                </a14:m>
                <a:endParaRPr lang="en-US" sz="2000" dirty="0"/>
              </a:p>
            </p:txBody>
          </p:sp>
        </mc:Choice>
        <mc:Fallback xmlns="">
          <p:sp>
            <p:nvSpPr>
              <p:cNvPr id="53" name="Text Box 669"/>
              <p:cNvSpPr txBox="1">
                <a:spLocks noRot="1" noChangeAspect="1" noMove="1" noResize="1" noEditPoints="1" noAdjustHandles="1" noChangeArrowheads="1" noChangeShapeType="1" noTextEdit="1"/>
              </p:cNvSpPr>
              <p:nvPr/>
            </p:nvSpPr>
            <p:spPr bwMode="auto">
              <a:xfrm>
                <a:off x="1695636" y="3837292"/>
                <a:ext cx="2513552" cy="1720129"/>
              </a:xfrm>
              <a:prstGeom prst="rect">
                <a:avLst/>
              </a:prstGeom>
              <a:blipFill>
                <a:blip r:embed="rId2"/>
                <a:stretch>
                  <a:fillRect/>
                </a:stretch>
              </a:blipFill>
              <a:ln w="6350">
                <a:solidFill>
                  <a:srgbClr val="000000"/>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 Box 668"/>
              <p:cNvSpPr txBox="1">
                <a:spLocks noChangeArrowheads="1"/>
              </p:cNvSpPr>
              <p:nvPr/>
            </p:nvSpPr>
            <p:spPr bwMode="auto">
              <a:xfrm>
                <a:off x="7133070" y="3931516"/>
                <a:ext cx="1140918" cy="1537739"/>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spcAft>
                    <a:spcPts val="600"/>
                  </a:spcAft>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𝐶</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0</m:t>
                              </m:r>
                            </m:sup>
                          </m:sSubSup>
                        </m:e>
                      </m:d>
                    </m:oMath>
                  </m:oMathPara>
                </a14:m>
                <a:endParaRPr lang="en-US" sz="2000" dirty="0"/>
              </a:p>
              <a:p>
                <a:pPr>
                  <a:spcAft>
                    <a:spcPts val="6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1</m:t>
                              </m:r>
                            </m:sup>
                          </m:sSubSup>
                        </m:e>
                      </m:d>
                    </m:oMath>
                  </m:oMathPara>
                </a14:m>
                <a:endParaRPr lang="en-US" sz="2000" dirty="0"/>
              </a:p>
              <a:p>
                <a:pPr>
                  <a:spcAft>
                    <a:spcPts val="600"/>
                  </a:spcAft>
                </a:pPr>
                <a:r>
                  <a:rPr lang="en-US" sz="2000" dirty="0"/>
                  <a:t>  …</a:t>
                </a:r>
              </a:p>
              <a:p>
                <a:pPr>
                  <a:spcAft>
                    <a:spcPts val="6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ѡ</m:t>
                              </m:r>
                            </m:e>
                            <m:sub>
                              <m:r>
                                <a:rPr lang="en-US" sz="2000" i="1">
                                  <a:latin typeface="Cambria Math" panose="02040503050406030204" pitchFamily="18" charset="0"/>
                                </a:rPr>
                                <m:t>2</m:t>
                              </m:r>
                              <m:r>
                                <a:rPr lang="en-US" sz="2000" i="1">
                                  <a:latin typeface="Cambria Math" panose="02040503050406030204" pitchFamily="18" charset="0"/>
                                </a:rPr>
                                <m:t>𝑛</m:t>
                              </m:r>
                            </m:sub>
                            <m:sup>
                              <m:r>
                                <a:rPr lang="en-US" sz="2000" i="1">
                                  <a:latin typeface="Cambria Math" panose="02040503050406030204" pitchFamily="18" charset="0"/>
                                </a:rPr>
                                <m:t>2</m:t>
                              </m:r>
                              <m:r>
                                <a:rPr lang="en-US" sz="2000" i="1">
                                  <a:latin typeface="Cambria Math" panose="02040503050406030204" pitchFamily="18" charset="0"/>
                                </a:rPr>
                                <m:t>𝑛</m:t>
                              </m:r>
                              <m:r>
                                <a:rPr lang="en-US" sz="2000" i="1">
                                  <a:latin typeface="Cambria Math" panose="02040503050406030204" pitchFamily="18" charset="0"/>
                                </a:rPr>
                                <m:t>−2</m:t>
                              </m:r>
                            </m:sup>
                          </m:sSubSup>
                        </m:e>
                      </m:d>
                    </m:oMath>
                  </m:oMathPara>
                </a14:m>
                <a:endParaRPr lang="en-US" sz="2000" dirty="0"/>
              </a:p>
              <a:p>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mc:Choice>
        <mc:Fallback xmlns="">
          <p:sp>
            <p:nvSpPr>
              <p:cNvPr id="54" name="Text Box 668"/>
              <p:cNvSpPr txBox="1">
                <a:spLocks noRot="1" noChangeAspect="1" noMove="1" noResize="1" noEditPoints="1" noAdjustHandles="1" noChangeArrowheads="1" noChangeShapeType="1" noTextEdit="1"/>
              </p:cNvSpPr>
              <p:nvPr/>
            </p:nvSpPr>
            <p:spPr bwMode="auto">
              <a:xfrm>
                <a:off x="7133070" y="3931516"/>
                <a:ext cx="1140918" cy="1537739"/>
              </a:xfrm>
              <a:prstGeom prst="rect">
                <a:avLst/>
              </a:prstGeom>
              <a:blipFill>
                <a:blip r:embed="rId3"/>
                <a:stretch>
                  <a:fillRect/>
                </a:stretch>
              </a:blipFill>
              <a:ln w="6350">
                <a:solidFill>
                  <a:srgbClr val="000000"/>
                </a:solidFill>
                <a:miter lim="800000"/>
                <a:headEnd/>
                <a:tailEnd/>
              </a:ln>
            </p:spPr>
            <p:txBody>
              <a:bodyPr/>
              <a:lstStyle/>
              <a:p>
                <a:r>
                  <a:rPr lang="en-US">
                    <a:noFill/>
                  </a:rPr>
                  <a:t> </a:t>
                </a:r>
              </a:p>
            </p:txBody>
          </p:sp>
        </mc:Fallback>
      </mc:AlternateContent>
      <p:cxnSp>
        <p:nvCxnSpPr>
          <p:cNvPr id="55" name="Straight Arrow Connector 54"/>
          <p:cNvCxnSpPr>
            <a:stCxn id="51" idx="2"/>
            <a:endCxn id="53" idx="0"/>
          </p:cNvCxnSpPr>
          <p:nvPr/>
        </p:nvCxnSpPr>
        <p:spPr>
          <a:xfrm flipH="1">
            <a:off x="2952412" y="2700105"/>
            <a:ext cx="10534" cy="1137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3" idx="3"/>
            <a:endCxn id="54" idx="1"/>
          </p:cNvCxnSpPr>
          <p:nvPr/>
        </p:nvCxnSpPr>
        <p:spPr>
          <a:xfrm>
            <a:off x="4209188" y="4697357"/>
            <a:ext cx="2923882" cy="30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1" idx="3"/>
            <a:endCxn id="52" idx="1"/>
          </p:cNvCxnSpPr>
          <p:nvPr/>
        </p:nvCxnSpPr>
        <p:spPr>
          <a:xfrm flipV="1">
            <a:off x="4230255" y="1930529"/>
            <a:ext cx="2353794" cy="266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ight Brace 57"/>
          <p:cNvSpPr/>
          <p:nvPr/>
        </p:nvSpPr>
        <p:spPr>
          <a:xfrm>
            <a:off x="8887850" y="1567548"/>
            <a:ext cx="46990" cy="719455"/>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Right Brace 58"/>
          <p:cNvSpPr/>
          <p:nvPr/>
        </p:nvSpPr>
        <p:spPr>
          <a:xfrm>
            <a:off x="8637386" y="3959225"/>
            <a:ext cx="82550" cy="1510030"/>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0" name="Straight Arrow Connector 59"/>
          <p:cNvCxnSpPr>
            <a:stCxn id="54" idx="0"/>
            <a:endCxn id="52" idx="2"/>
          </p:cNvCxnSpPr>
          <p:nvPr/>
        </p:nvCxnSpPr>
        <p:spPr>
          <a:xfrm flipH="1" flipV="1">
            <a:off x="7664277" y="2293510"/>
            <a:ext cx="39252" cy="163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a:spLocks noChangeArrowheads="1"/>
          </p:cNvSpPr>
          <p:nvPr/>
        </p:nvSpPr>
        <p:spPr bwMode="auto">
          <a:xfrm>
            <a:off x="1100831" y="621205"/>
            <a:ext cx="104401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b="0" i="1" u="none" strike="noStrike" cap="none" normalizeH="0" baseline="0" dirty="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Comment: for x</a:t>
            </a:r>
            <a:r>
              <a:rPr kumimoji="0" lang="en-US" altLang="zh-CN" b="0" i="1" u="none" strike="noStrike" cap="none" normalizeH="0" baseline="30000" dirty="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3</a:t>
            </a:r>
            <a:r>
              <a:rPr kumimoji="0" lang="en-US" altLang="zh-CN" b="0" i="1" u="none" strike="noStrike" cap="none" normalizeH="0" baseline="0" dirty="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If n-1=3, then n=4 terms              for x</a:t>
            </a:r>
            <a:r>
              <a:rPr kumimoji="0" lang="en-US" altLang="zh-CN" b="0" i="1" u="none" strike="noStrike" cap="none" normalizeH="0" baseline="30000" dirty="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6</a:t>
            </a:r>
            <a:r>
              <a:rPr kumimoji="0" lang="en-US" altLang="zh-CN" b="0" i="1" u="none" strike="noStrike" cap="none" normalizeH="0" baseline="0" dirty="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 if 2n-2=6, then 2n-1=7 </a:t>
            </a:r>
            <a:r>
              <a:rPr lang="en-US" altLang="zh-CN" i="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terms.  </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i="1" baseline="-25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x</a:t>
            </a:r>
            <a:r>
              <a:rPr lang="en-US" altLang="zh-CN" i="1"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 </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b</a:t>
            </a:r>
            <a:r>
              <a:rPr lang="en-US" altLang="zh-CN" i="1" baseline="-25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x</a:t>
            </a:r>
            <a:r>
              <a:rPr lang="en-US" altLang="zh-CN" i="1"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a</a:t>
            </a:r>
            <a:r>
              <a:rPr lang="en-US" altLang="zh-CN" i="1" baseline="-25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 </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a:t>
            </a:r>
            <a:r>
              <a:rPr lang="en-US" altLang="zh-CN" i="1" baseline="-25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x</a:t>
            </a:r>
            <a:r>
              <a:rPr lang="en-US" altLang="zh-CN" i="1"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6</a:t>
            </a:r>
            <a:r>
              <a:rPr lang="en-US" altLang="zh-CN"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b="0" i="0" u="none" strike="noStrike" cap="none" normalizeH="0" baseline="0" dirty="0">
              <a:ln>
                <a:noFill/>
              </a:ln>
              <a:solidFill>
                <a:srgbClr val="0000FF"/>
              </a:solidFill>
              <a:effectLst/>
            </a:endParaRPr>
          </a:p>
        </p:txBody>
      </p:sp>
      <p:sp>
        <p:nvSpPr>
          <p:cNvPr id="69" name="Rectangle 68"/>
          <p:cNvSpPr/>
          <p:nvPr/>
        </p:nvSpPr>
        <p:spPr>
          <a:xfrm>
            <a:off x="4272424" y="4060692"/>
            <a:ext cx="2448106" cy="369332"/>
          </a:xfrm>
          <a:prstGeom prst="rect">
            <a:avLst/>
          </a:prstGeom>
        </p:spPr>
        <p:txBody>
          <a:bodyPr wrap="none">
            <a:spAutoFit/>
          </a:bodyPr>
          <a:lstStyle/>
          <a:p>
            <a:pPr eaLnBrk="0" fontAlgn="base" hangingPunct="0">
              <a:spcBef>
                <a:spcPct val="0"/>
              </a:spcBef>
              <a:spcAft>
                <a:spcPct val="0"/>
              </a:spcAft>
            </a:pPr>
            <a:r>
              <a:rPr lang="en-US" altLang="zh-CN" dirty="0">
                <a:latin typeface="Times New Roman" panose="02020603050405020304" pitchFamily="18" charset="0"/>
                <a:ea typeface="SimSun" panose="02010600030101010101" pitchFamily="2" charset="-122"/>
                <a:cs typeface="Times New Roman" panose="02020603050405020304" pitchFamily="18" charset="0"/>
              </a:rPr>
              <a:t>Pointwise multiplication</a:t>
            </a:r>
            <a:endParaRPr lang="en-US" altLang="zh-CN" dirty="0">
              <a:latin typeface="Arial" panose="020B0604020202020204" pitchFamily="34" charset="0"/>
            </a:endParaRPr>
          </a:p>
        </p:txBody>
      </p:sp>
      <p:sp>
        <p:nvSpPr>
          <p:cNvPr id="70" name="Rectangle 69"/>
          <p:cNvSpPr/>
          <p:nvPr/>
        </p:nvSpPr>
        <p:spPr>
          <a:xfrm>
            <a:off x="8719936" y="4424762"/>
            <a:ext cx="1479892" cy="800219"/>
          </a:xfrm>
          <a:prstGeom prst="rect">
            <a:avLst/>
          </a:prstGeom>
        </p:spPr>
        <p:txBody>
          <a:bodyPr wrap="none">
            <a:spAutoFit/>
          </a:bodyPr>
          <a:lstStyle/>
          <a:p>
            <a:pPr eaLnBrk="0" fontAlgn="base" hangingPunct="0">
              <a:spcBef>
                <a:spcPct val="0"/>
              </a:spcBef>
              <a:spcAft>
                <a:spcPct val="0"/>
              </a:spcAft>
            </a:pPr>
            <a:r>
              <a:rPr lang="en-US" altLang="zh-CN" dirty="0">
                <a:latin typeface="Times New Roman" panose="02020603050405020304" pitchFamily="18" charset="0"/>
                <a:ea typeface="SimSun" panose="02010600030101010101" pitchFamily="2" charset="-122"/>
                <a:cs typeface="Times New Roman" panose="02020603050405020304" pitchFamily="18" charset="0"/>
              </a:rPr>
              <a:t>Point-value </a:t>
            </a:r>
          </a:p>
          <a:p>
            <a:pPr eaLnBrk="0" fontAlgn="base" hangingPunct="0">
              <a:spcBef>
                <a:spcPct val="0"/>
              </a:spcBef>
              <a:spcAft>
                <a:spcPct val="0"/>
              </a:spcAft>
            </a:pPr>
            <a:r>
              <a:rPr lang="en-US" altLang="zh-CN" dirty="0">
                <a:latin typeface="Times New Roman" panose="02020603050405020304" pitchFamily="18" charset="0"/>
                <a:ea typeface="SimSun" panose="02010600030101010101" pitchFamily="2" charset="-122"/>
                <a:cs typeface="Times New Roman" panose="02020603050405020304" pitchFamily="18" charset="0"/>
              </a:rPr>
              <a:t>multiplication</a:t>
            </a:r>
            <a:endParaRPr lang="en-US" altLang="zh-CN" dirty="0">
              <a:latin typeface="Arial" panose="020B0604020202020204" pitchFamily="34" charset="0"/>
            </a:endParaRPr>
          </a:p>
          <a:p>
            <a:pPr eaLnBrk="0" fontAlgn="base" hangingPunct="0">
              <a:spcBef>
                <a:spcPct val="0"/>
              </a:spcBef>
              <a:spcAft>
                <a:spcPct val="0"/>
              </a:spcAft>
            </a:pPr>
            <a:endParaRPr lang="en-US" altLang="zh-CN" sz="1000" dirty="0"/>
          </a:p>
        </p:txBody>
      </p:sp>
      <p:sp>
        <p:nvSpPr>
          <p:cNvPr id="72" name="Rectangle 71"/>
          <p:cNvSpPr/>
          <p:nvPr/>
        </p:nvSpPr>
        <p:spPr>
          <a:xfrm>
            <a:off x="5092348" y="4869934"/>
            <a:ext cx="1157561" cy="369332"/>
          </a:xfrm>
          <a:prstGeom prst="rect">
            <a:avLst/>
          </a:prstGeom>
        </p:spPr>
        <p:txBody>
          <a:bodyPr wrap="none">
            <a:spAutoFit/>
          </a:bodyPr>
          <a:lstStyle/>
          <a:p>
            <a:r>
              <a:rPr lang="en-US" dirty="0">
                <a:solidFill>
                  <a:srgbClr val="0000CC"/>
                </a:solidFill>
                <a:latin typeface="Times New Roman" panose="02020603050405020304" pitchFamily="18" charset="0"/>
                <a:ea typeface="SimSun" panose="02010600030101010101" pitchFamily="2" charset="-122"/>
              </a:rPr>
              <a:t>Time Θ(n)</a:t>
            </a:r>
            <a:endParaRPr lang="en-US" dirty="0"/>
          </a:p>
        </p:txBody>
      </p:sp>
      <p:sp>
        <p:nvSpPr>
          <p:cNvPr id="83" name="Rectangle 82"/>
          <p:cNvSpPr/>
          <p:nvPr/>
        </p:nvSpPr>
        <p:spPr>
          <a:xfrm>
            <a:off x="8995947" y="1516809"/>
            <a:ext cx="1633781" cy="677108"/>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Coefficient</a:t>
            </a:r>
          </a:p>
          <a:p>
            <a:r>
              <a:rPr lang="en-US" sz="2000" dirty="0">
                <a:latin typeface="Times New Roman" panose="02020603050405020304" pitchFamily="18" charset="0"/>
                <a:cs typeface="Times New Roman" panose="02020603050405020304" pitchFamily="18" charset="0"/>
              </a:rPr>
              <a:t>representation</a:t>
            </a:r>
          </a:p>
        </p:txBody>
      </p:sp>
      <p:sp>
        <p:nvSpPr>
          <p:cNvPr id="84" name="Rectangle 83"/>
          <p:cNvSpPr/>
          <p:nvPr/>
        </p:nvSpPr>
        <p:spPr>
          <a:xfrm>
            <a:off x="3103415" y="2915901"/>
            <a:ext cx="6395692" cy="729430"/>
          </a:xfrm>
          <a:prstGeom prst="rect">
            <a:avLst/>
          </a:prstGeom>
        </p:spPr>
        <p:txBody>
          <a:bodyPr wrap="square">
            <a:spAutoFit/>
          </a:bodyPr>
          <a:lstStyle/>
          <a:p>
            <a:pPr>
              <a:lnSpc>
                <a:spcPct val="115000"/>
              </a:lnSpc>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Evaluation</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Interpolation</a:t>
            </a:r>
          </a:p>
          <a:p>
            <a:pPr>
              <a:lnSpc>
                <a:spcPct val="115000"/>
              </a:lnSpc>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Time Θ(n log n) </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Time Θ(n log n)</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6" name="Rectangle 85"/>
          <p:cNvSpPr/>
          <p:nvPr/>
        </p:nvSpPr>
        <p:spPr>
          <a:xfrm>
            <a:off x="4479976" y="1203102"/>
            <a:ext cx="2031325" cy="1477328"/>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 Ordinary </a:t>
            </a:r>
          </a:p>
          <a:p>
            <a:r>
              <a:rPr lang="en-US" dirty="0">
                <a:latin typeface="Times New Roman" panose="02020603050405020304" pitchFamily="18" charset="0"/>
                <a:cs typeface="Times New Roman" panose="02020603050405020304" pitchFamily="18" charset="0"/>
              </a:rPr>
              <a:t>Multiplication</a:t>
            </a:r>
          </a:p>
          <a:p>
            <a:endParaRPr lang="en-US" dirty="0"/>
          </a:p>
          <a:p>
            <a:r>
              <a:rPr lang="en-US" dirty="0">
                <a:latin typeface="Times New Roman" panose="02020603050405020304" pitchFamily="18" charset="0"/>
                <a:cs typeface="Times New Roman" panose="02020603050405020304" pitchFamily="18" charset="0"/>
              </a:rPr>
              <a:t>Time Θ(n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a:p>
            <a:r>
              <a:rPr lang="en-US"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convolution</a:t>
            </a:r>
            <a:r>
              <a:rPr lang="en-US" dirty="0">
                <a:latin typeface="Times New Roman" panose="02020603050405020304" pitchFamily="18" charset="0"/>
                <a:ea typeface="SimSun" panose="02010600030101010101" pitchFamily="2" charset="-122"/>
              </a:rPr>
              <a:t>	</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1660155" y="5972782"/>
                <a:ext cx="9037437" cy="461665"/>
              </a:xfrm>
              <a:prstGeom prst="rect">
                <a:avLst/>
              </a:prstGeom>
            </p:spPr>
            <p:txBody>
              <a:bodyPr wrap="square">
                <a:spAutoFit/>
              </a:bodyPr>
              <a:lstStyle/>
              <a:p>
                <a:r>
                  <a:rPr lang="en-US" sz="2400" i="1" dirty="0">
                    <a:solidFill>
                      <a:srgbClr val="0000FF"/>
                    </a:solidFill>
                    <a:latin typeface="Times New Roman" panose="02020603050405020304" pitchFamily="18" charset="0"/>
                    <a:cs typeface="Times New Roman" panose="02020603050405020304" pitchFamily="18" charset="0"/>
                  </a:rPr>
                  <a:t>The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b="0" i="1">
                            <a:solidFill>
                              <a:srgbClr val="0000FF"/>
                            </a:solidFill>
                            <a:latin typeface="Cambria Math" panose="02040503050406030204" pitchFamily="18" charset="0"/>
                          </a:rPr>
                          <m:t>ѡ</m:t>
                        </m:r>
                      </m:e>
                      <m:sub>
                        <m:r>
                          <a:rPr lang="en-US" sz="2400" b="0" i="1">
                            <a:solidFill>
                              <a:srgbClr val="0000FF"/>
                            </a:solidFill>
                            <a:latin typeface="Cambria Math" panose="02040503050406030204" pitchFamily="18" charset="0"/>
                          </a:rPr>
                          <m:t>2</m:t>
                        </m:r>
                        <m:r>
                          <a:rPr lang="en-US" sz="2400" b="0" i="1">
                            <a:solidFill>
                              <a:srgbClr val="0000FF"/>
                            </a:solidFill>
                            <a:latin typeface="Cambria Math" panose="02040503050406030204" pitchFamily="18" charset="0"/>
                          </a:rPr>
                          <m:t>𝑛</m:t>
                        </m:r>
                      </m:sub>
                    </m:sSub>
                    <m:r>
                      <a:rPr lang="en-US" sz="2400" b="0" i="1">
                        <a:solidFill>
                          <a:srgbClr val="0000FF"/>
                        </a:solidFill>
                        <a:latin typeface="Cambria Math" panose="02040503050406030204" pitchFamily="18" charset="0"/>
                      </a:rPr>
                      <m:t> </m:t>
                    </m:r>
                  </m:oMath>
                </a14:m>
                <a:r>
                  <a:rPr lang="en-US" sz="2400" i="1" dirty="0">
                    <a:solidFill>
                      <a:srgbClr val="0000FF"/>
                    </a:solidFill>
                    <a:latin typeface="Times New Roman" panose="02020603050405020304" pitchFamily="18" charset="0"/>
                    <a:cs typeface="Times New Roman" panose="02020603050405020304" pitchFamily="18" charset="0"/>
                  </a:rPr>
                  <a:t>terms are complex (2n)</a:t>
                </a:r>
                <a:r>
                  <a:rPr lang="en-US" sz="2400" i="1" baseline="30000" dirty="0" err="1">
                    <a:solidFill>
                      <a:srgbClr val="0000FF"/>
                    </a:solidFill>
                    <a:latin typeface="Times New Roman" panose="02020603050405020304" pitchFamily="18" charset="0"/>
                    <a:cs typeface="Times New Roman" panose="02020603050405020304" pitchFamily="18" charset="0"/>
                  </a:rPr>
                  <a:t>th</a:t>
                </a:r>
                <a:r>
                  <a:rPr lang="en-US" sz="2400" i="1" dirty="0">
                    <a:solidFill>
                      <a:srgbClr val="0000FF"/>
                    </a:solidFill>
                    <a:latin typeface="Times New Roman" panose="02020603050405020304" pitchFamily="18" charset="0"/>
                    <a:cs typeface="Times New Roman" panose="02020603050405020304" pitchFamily="18" charset="0"/>
                  </a:rPr>
                  <a:t> roots of unity</a:t>
                </a:r>
                <a:r>
                  <a:rPr lang="en-US" sz="2400" dirty="0">
                    <a:solidFill>
                      <a:srgbClr val="0000FF"/>
                    </a:solidFill>
                    <a:latin typeface="Times New Roman" panose="02020603050405020304" pitchFamily="18" charset="0"/>
                    <a:cs typeface="Times New Roman" panose="02020603050405020304" pitchFamily="18" charset="0"/>
                  </a:rPr>
                  <a:t>.</a:t>
                </a:r>
                <a:endParaRPr lang="en-US" sz="2400" dirty="0">
                  <a:solidFill>
                    <a:srgbClr val="0000FF"/>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660155" y="5972782"/>
                <a:ext cx="9037437" cy="461665"/>
              </a:xfrm>
              <a:prstGeom prst="rect">
                <a:avLst/>
              </a:prstGeom>
              <a:blipFill>
                <a:blip r:embed="rId4"/>
                <a:stretch>
                  <a:fillRect l="-1011" t="-11842" b="-27632"/>
                </a:stretch>
              </a:blipFill>
            </p:spPr>
            <p:txBody>
              <a:bodyPr/>
              <a:lstStyle/>
              <a:p>
                <a:r>
                  <a:rPr lang="en-US">
                    <a:noFill/>
                  </a:rPr>
                  <a:t> </a:t>
                </a:r>
              </a:p>
            </p:txBody>
          </p:sp>
        </mc:Fallback>
      </mc:AlternateContent>
      <p:sp>
        <p:nvSpPr>
          <p:cNvPr id="22" name="Thought Bubble: Cloud 21">
            <a:extLst>
              <a:ext uri="{FF2B5EF4-FFF2-40B4-BE49-F238E27FC236}">
                <a16:creationId xmlns:a16="http://schemas.microsoft.com/office/drawing/2014/main" id="{033F6FC2-71BA-457D-A7F5-110F39B6EF6F}"/>
              </a:ext>
            </a:extLst>
          </p:cNvPr>
          <p:cNvSpPr/>
          <p:nvPr/>
        </p:nvSpPr>
        <p:spPr>
          <a:xfrm flipH="1">
            <a:off x="497711" y="2915901"/>
            <a:ext cx="575263" cy="336585"/>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sp>
        <p:nvSpPr>
          <p:cNvPr id="3" name="Rectangle 2">
            <a:extLst>
              <a:ext uri="{FF2B5EF4-FFF2-40B4-BE49-F238E27FC236}">
                <a16:creationId xmlns:a16="http://schemas.microsoft.com/office/drawing/2014/main" id="{CD6E6A6B-6B57-4270-AE77-5E43964F35B0}"/>
              </a:ext>
            </a:extLst>
          </p:cNvPr>
          <p:cNvSpPr/>
          <p:nvPr/>
        </p:nvSpPr>
        <p:spPr>
          <a:xfrm>
            <a:off x="9944284" y="5958497"/>
            <a:ext cx="13708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Figure 2.10: </a:t>
            </a:r>
            <a:endParaRPr lang="en-US" dirty="0"/>
          </a:p>
        </p:txBody>
      </p:sp>
      <p:pic>
        <p:nvPicPr>
          <p:cNvPr id="23" name="Picture 22" descr="Image result for smiley face images">
            <a:extLst>
              <a:ext uri="{FF2B5EF4-FFF2-40B4-BE49-F238E27FC236}">
                <a16:creationId xmlns:a16="http://schemas.microsoft.com/office/drawing/2014/main" id="{77A60CED-DD93-44D5-A715-AD816BF8512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560" y="2806200"/>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144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eft Bracket 2"/>
          <p:cNvSpPr/>
          <p:nvPr/>
        </p:nvSpPr>
        <p:spPr>
          <a:xfrm>
            <a:off x="6264545" y="1615725"/>
            <a:ext cx="88285" cy="2070267"/>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8155238" y="1609376"/>
            <a:ext cx="45719" cy="2212006"/>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ight Bracket 4"/>
          <p:cNvSpPr/>
          <p:nvPr/>
        </p:nvSpPr>
        <p:spPr>
          <a:xfrm>
            <a:off x="9174697" y="1627130"/>
            <a:ext cx="45719" cy="2212006"/>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ight Bracket 5"/>
          <p:cNvSpPr/>
          <p:nvPr/>
        </p:nvSpPr>
        <p:spPr>
          <a:xfrm>
            <a:off x="5669885" y="1615725"/>
            <a:ext cx="138243" cy="2063283"/>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1154097" y="1615725"/>
            <a:ext cx="117260" cy="199258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ight Bracket 7"/>
          <p:cNvSpPr/>
          <p:nvPr/>
        </p:nvSpPr>
        <p:spPr>
          <a:xfrm>
            <a:off x="7349430" y="1609376"/>
            <a:ext cx="45719" cy="2069632"/>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0" name="Rectangle 8"/>
              <p:cNvSpPr>
                <a:spLocks noChangeArrowheads="1"/>
              </p:cNvSpPr>
              <p:nvPr/>
            </p:nvSpPr>
            <p:spPr bwMode="auto">
              <a:xfrm>
                <a:off x="372863" y="1417746"/>
                <a:ext cx="11093976" cy="23885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0</m:t>
                        </m:r>
                      </m:sub>
                      <m:sup>
                        <m:r>
                          <a:rPr lang="en-US" sz="2400" i="1">
                            <a:latin typeface="Cambria Math"/>
                          </a:rPr>
                          <m:t>2</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0</m:t>
                        </m:r>
                      </m:sub>
                      <m:sup>
                        <m:r>
                          <a:rPr lang="en-US" sz="2400" i="1">
                            <a:latin typeface="Cambria Math"/>
                          </a:rPr>
                          <m:t>𝑛</m:t>
                        </m:r>
                        <m:r>
                          <a:rPr lang="en-US" sz="2400" i="1">
                            <a:latin typeface="Cambria Math"/>
                          </a:rPr>
                          <m:t>−1</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endParaRPr kumimoji="0" lang="en-US" altLang="zh-CN" sz="24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1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1</m:t>
                        </m:r>
                      </m:sub>
                      <m:sup>
                        <m:r>
                          <a:rPr lang="en-US" sz="2400" i="1">
                            <a:latin typeface="Cambria Math"/>
                          </a:rPr>
                          <m:t>2</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1</m:t>
                        </m:r>
                      </m:sub>
                      <m:sup>
                        <m:r>
                          <a:rPr lang="en-US" sz="2400" i="1">
                            <a:latin typeface="Cambria Math"/>
                          </a:rPr>
                          <m:t>𝑛</m:t>
                        </m:r>
                        <m:r>
                          <a:rPr lang="en-US" sz="2400" i="1">
                            <a:latin typeface="Cambria Math"/>
                          </a:rPr>
                          <m:t>−1</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	.	.		.		.</a:t>
                </a:r>
                <a:endParaRPr kumimoji="0" lang="en-US" altLang="zh-CN" sz="24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1	</a:t>
                </a:r>
                <a:r>
                  <a:rPr lang="en-US" altLang="zh-CN" sz="2400" dirty="0" err="1">
                    <a:latin typeface="Times New Roman" panose="02020603050405020304" pitchFamily="18" charset="0"/>
                    <a:ea typeface="SimSun" panose="02010600030101010101" pitchFamily="2" charset="-122"/>
                    <a:cs typeface="Times New Roman" panose="02020603050405020304" pitchFamily="18" charset="0"/>
                  </a:rPr>
                  <a:t>x</a:t>
                </a:r>
                <a:r>
                  <a:rPr lang="en-US" altLang="zh-CN" sz="2400" baseline="-30000" dirty="0" err="1">
                    <a:latin typeface="Times New Roman" panose="02020603050405020304" pitchFamily="18" charset="0"/>
                    <a:ea typeface="SimSun" panose="02010600030101010101" pitchFamily="2" charset="-122"/>
                    <a:cs typeface="Times New Roman" panose="02020603050405020304" pitchFamily="18" charset="0"/>
                  </a:rPr>
                  <a:t>k</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b="0" i="1" smtClean="0">
                            <a:latin typeface="Cambria Math" panose="02040503050406030204" pitchFamily="18" charset="0"/>
                          </a:rPr>
                          <m:t>𝑘</m:t>
                        </m:r>
                      </m:sub>
                      <m:sup>
                        <m:r>
                          <a:rPr lang="en-US" sz="2400" i="1">
                            <a:latin typeface="Cambria Math"/>
                          </a:rPr>
                          <m:t>2</m:t>
                        </m:r>
                      </m:sup>
                    </m:sSubSup>
                  </m:oMath>
                </a14:m>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b="0" i="1" smtClean="0">
                            <a:latin typeface="Cambria Math" panose="02040503050406030204" pitchFamily="18" charset="0"/>
                          </a:rPr>
                          <m:t>𝑘</m:t>
                        </m:r>
                      </m:sub>
                      <m:sup>
                        <m:r>
                          <a:rPr lang="en-US" sz="2400" i="1">
                            <a:latin typeface="Cambria Math"/>
                          </a:rPr>
                          <m:t>𝑛</m:t>
                        </m:r>
                        <m:r>
                          <a:rPr lang="en-US" sz="2400" i="1">
                            <a:latin typeface="Cambria Math"/>
                          </a:rPr>
                          <m:t>−1</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SimSun" panose="02010600030101010101" pitchFamily="2" charset="-122"/>
                    <a:cs typeface="Times New Roman" panose="02020603050405020304" pitchFamily="18" charset="0"/>
                  </a:rPr>
                  <a:t>a</a:t>
                </a:r>
                <a:r>
                  <a:rPr lang="en-US" altLang="zh-CN" sz="2400" baseline="-30000" dirty="0" err="1">
                    <a:latin typeface="Times New Roman" panose="02020603050405020304" pitchFamily="18" charset="0"/>
                    <a:ea typeface="SimSun" panose="02010600030101010101" pitchFamily="2" charset="-122"/>
                    <a:cs typeface="Times New Roman" panose="02020603050405020304" pitchFamily="18" charset="0"/>
                  </a:rPr>
                  <a:t>k</a:t>
                </a:r>
                <a:r>
                  <a:rPr lang="en-US" altLang="zh-CN" sz="2400" baseline="-300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altLang="zh-CN" sz="2400" dirty="0" err="1">
                    <a:latin typeface="Times New Roman" panose="02020603050405020304" pitchFamily="18" charset="0"/>
                    <a:ea typeface="SimSun" panose="02010600030101010101" pitchFamily="2" charset="-122"/>
                    <a:cs typeface="Times New Roman" panose="02020603050405020304" pitchFamily="18" charset="0"/>
                  </a:rPr>
                  <a:t>y</a:t>
                </a:r>
                <a:r>
                  <a:rPr lang="en-US" altLang="zh-CN" sz="2400" baseline="-30000" dirty="0" err="1">
                    <a:latin typeface="Times New Roman" panose="02020603050405020304" pitchFamily="18" charset="0"/>
                    <a:ea typeface="SimSun" panose="02010600030101010101" pitchFamily="2" charset="-122"/>
                    <a:cs typeface="Times New Roman" panose="02020603050405020304" pitchFamily="18" charset="0"/>
                  </a:rPr>
                  <a:t>k</a:t>
                </a:r>
                <a:r>
                  <a:rPr lang="en-US" altLang="zh-CN" sz="2400" baseline="-300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(2.16)</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	.	.		.		.</a:t>
                </a:r>
                <a:endParaRPr kumimoji="0" lang="en-US" altLang="zh-CN" sz="24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1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𝑛</m:t>
                        </m:r>
                        <m:r>
                          <a:rPr lang="en-US" sz="2400" i="1">
                            <a:latin typeface="Cambria Math"/>
                          </a:rPr>
                          <m:t>−1</m:t>
                        </m:r>
                      </m:sub>
                      <m:sup>
                        <m:r>
                          <a:rPr lang="en-US" sz="2400" i="1">
                            <a:latin typeface="Cambria Math"/>
                          </a:rPr>
                          <m:t>2</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𝑛</m:t>
                        </m:r>
                        <m:r>
                          <a:rPr lang="en-US" sz="2400" i="1">
                            <a:latin typeface="Cambria Math"/>
                          </a:rPr>
                          <m:t>−1</m:t>
                        </m:r>
                      </m:sub>
                      <m:sup>
                        <m:r>
                          <a:rPr lang="en-US" sz="2400" i="1">
                            <a:latin typeface="Cambria Math"/>
                          </a:rPr>
                          <m:t>𝑛</m:t>
                        </m:r>
                        <m:r>
                          <a:rPr lang="en-US" sz="2400" i="1">
                            <a:latin typeface="Cambria Math"/>
                          </a:rPr>
                          <m:t>−1</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n-1</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mc:Choice>
        <mc:Fallback xmlns="">
          <p:sp>
            <p:nvSpPr>
              <p:cNvPr id="10" name="Rectangle 8"/>
              <p:cNvSpPr>
                <a:spLocks noRot="1" noChangeAspect="1" noMove="1" noResize="1" noEditPoints="1" noAdjustHandles="1" noChangeArrowheads="1" noChangeShapeType="1" noTextEdit="1"/>
              </p:cNvSpPr>
              <p:nvPr/>
            </p:nvSpPr>
            <p:spPr bwMode="auto">
              <a:xfrm>
                <a:off x="372863" y="1417746"/>
                <a:ext cx="11093976" cy="2388539"/>
              </a:xfrm>
              <a:prstGeom prst="rect">
                <a:avLst/>
              </a:prstGeom>
              <a:blipFill rotWithShape="0">
                <a:blip r:embed="rId2"/>
                <a:stretch>
                  <a:fillRect t="-512" b="-46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Rectangle 10"/>
          <p:cNvSpPr/>
          <p:nvPr/>
        </p:nvSpPr>
        <p:spPr>
          <a:xfrm>
            <a:off x="993417" y="915364"/>
            <a:ext cx="2039341" cy="502382"/>
          </a:xfrm>
          <a:prstGeom prst="rect">
            <a:avLst/>
          </a:prstGeom>
        </p:spPr>
        <p:txBody>
          <a:bodyPr wrap="none">
            <a:spAutoFit/>
          </a:bodyPr>
          <a:lstStyle/>
          <a:p>
            <a:pPr>
              <a:lnSpc>
                <a:spcPct val="115000"/>
              </a:lnSpc>
            </a:pPr>
            <a:r>
              <a:rPr lang="en-US" sz="2400" b="1" dirty="0">
                <a:latin typeface="Times New Roman" panose="02020603050405020304" pitchFamily="18" charset="0"/>
                <a:ea typeface="SimSun" panose="02010600030101010101" pitchFamily="2" charset="-122"/>
              </a:rPr>
              <a:t>Example  </a:t>
            </a:r>
            <a:r>
              <a:rPr lang="en-US" sz="2400" dirty="0">
                <a:latin typeface="Times New Roman" panose="02020603050405020304" pitchFamily="18" charset="0"/>
                <a:ea typeface="SimSun" panose="02010600030101010101" pitchFamily="2" charset="-122"/>
              </a:rPr>
              <a:t>2.29</a:t>
            </a:r>
            <a:endParaRPr lang="en-US" sz="2400" dirty="0">
              <a:effectLst/>
              <a:latin typeface="Courier New" panose="02070309020205020404" pitchFamily="49"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12" name="Rectangle 11"/>
              <p:cNvSpPr/>
              <p:nvPr/>
            </p:nvSpPr>
            <p:spPr>
              <a:xfrm>
                <a:off x="1154097" y="4092247"/>
                <a:ext cx="8566952" cy="2421945"/>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baseline="-25000" dirty="0">
                    <a:effectLst/>
                    <a:latin typeface="Times New Roman" panose="02020603050405020304" pitchFamily="18" charset="0"/>
                    <a:ea typeface="SimSun" panose="02010600030101010101" pitchFamily="2" charset="-122"/>
                  </a:rPr>
                  <a:t>  </a:t>
                </a:r>
                <a:r>
                  <a:rPr lang="en-US" sz="2400" b="1"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a:t>
                </a:r>
                <a:r>
                  <a:rPr lang="en-US" sz="2400" baseline="-25000" dirty="0">
                    <a:effectLst/>
                    <a:latin typeface="Times New Roman" panose="02020603050405020304" pitchFamily="18" charset="0"/>
                    <a:ea typeface="SimSun" panose="02010600030101010101" pitchFamily="2" charset="-122"/>
                  </a:rPr>
                  <a:t>0 </a:t>
                </a:r>
                <a:r>
                  <a:rPr lang="en-US" sz="2400" b="1"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1  +    a</a:t>
                </a:r>
                <a:r>
                  <a:rPr lang="en-US" sz="2400" baseline="-25000" dirty="0">
                    <a:effectLst/>
                    <a:latin typeface="Times New Roman" panose="02020603050405020304" pitchFamily="18" charset="0"/>
                    <a:ea typeface="SimSun" panose="02010600030101010101" pitchFamily="2" charset="-122"/>
                  </a:rPr>
                  <a:t>1 </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x</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r>
                  <a:rPr lang="en-US" sz="2400" baseline="-25000" dirty="0">
                    <a:effectLst/>
                    <a:latin typeface="Times New Roman" panose="02020603050405020304" pitchFamily="18" charset="0"/>
                    <a:ea typeface="SimSun" panose="02010600030101010101" pitchFamily="2" charset="-122"/>
                  </a:rPr>
                  <a:t>2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effectLst/>
                    <a:latin typeface="Times New Roman" panose="02020603050405020304" pitchFamily="18" charset="0"/>
                    <a:ea typeface="SimSun" panose="02010600030101010101" pitchFamily="2" charset="-122"/>
                  </a:rPr>
                  <a:t>   +  …  +  a</a:t>
                </a:r>
                <a:r>
                  <a:rPr lang="en-US" sz="2400" baseline="-25000" dirty="0">
                    <a:effectLst/>
                    <a:latin typeface="Times New Roman" panose="02020603050405020304" pitchFamily="18" charset="0"/>
                    <a:ea typeface="SimSun" panose="02010600030101010101" pitchFamily="2" charset="-122"/>
                  </a:rPr>
                  <a:t>n-1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400" dirty="0">
                  <a:effectLst/>
                  <a:latin typeface="Courier New" panose="02070309020205020404" pitchFamily="49" charset="0"/>
                  <a:ea typeface="SimSun" panose="02010600030101010101" pitchFamily="2" charset="-122"/>
                </a:endParaRPr>
              </a:p>
              <a:p>
                <a:pPr>
                  <a:spcAft>
                    <a:spcPts val="1200"/>
                  </a:spcAft>
                </a:pPr>
                <a:r>
                  <a:rPr lang="en-US" sz="2400" dirty="0">
                    <a:effectLst/>
                    <a:latin typeface="Times New Roman" panose="02020603050405020304" pitchFamily="18" charset="0"/>
                    <a:ea typeface="SimSun" panose="02010600030101010101" pitchFamily="2" charset="-122"/>
                  </a:rPr>
                  <a:t>When k = 1, then</a:t>
                </a:r>
                <a:endParaRPr lang="en-US" sz="2400" dirty="0">
                  <a:effectLst/>
                  <a:latin typeface="Courier New" panose="02070309020205020404" pitchFamily="49" charset="0"/>
                  <a:ea typeface="SimSun" panose="02010600030101010101" pitchFamily="2" charset="-122"/>
                </a:endParaRPr>
              </a:p>
              <a:p>
                <a:pPr>
                  <a:spcAft>
                    <a:spcPts val="1200"/>
                  </a:spcAft>
                </a:pPr>
                <a:r>
                  <a:rPr lang="en-US" sz="2400" dirty="0">
                    <a:effectLst/>
                    <a:latin typeface="Times New Roman" panose="02020603050405020304" pitchFamily="18" charset="0"/>
                    <a:ea typeface="SimSun" panose="02010600030101010101" pitchFamily="2" charset="-122"/>
                  </a:rPr>
                  <a:t>y</a:t>
                </a:r>
                <a:r>
                  <a:rPr lang="en-US" sz="2400" baseline="-25000" dirty="0">
                    <a:effectLst/>
                    <a:latin typeface="Times New Roman" panose="02020603050405020304" pitchFamily="18" charset="0"/>
                    <a:ea typeface="SimSun" panose="02010600030101010101" pitchFamily="2" charset="-122"/>
                  </a:rPr>
                  <a:t>1  </a:t>
                </a:r>
                <a:r>
                  <a:rPr lang="en-US" sz="2400" b="1"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a:t>
                </a:r>
                <a:r>
                  <a:rPr lang="en-US" sz="2400" baseline="-25000" dirty="0">
                    <a:effectLst/>
                    <a:latin typeface="Times New Roman" panose="02020603050405020304" pitchFamily="18" charset="0"/>
                    <a:ea typeface="SimSun" panose="02010600030101010101" pitchFamily="2" charset="-122"/>
                  </a:rPr>
                  <a:t>0 </a:t>
                </a:r>
                <a:r>
                  <a:rPr lang="en-US" sz="2400" b="1"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1  +    a</a:t>
                </a:r>
                <a:r>
                  <a:rPr lang="en-US" sz="2400" baseline="-25000" dirty="0">
                    <a:effectLst/>
                    <a:latin typeface="Times New Roman" panose="02020603050405020304" pitchFamily="18" charset="0"/>
                    <a:ea typeface="SimSun" panose="02010600030101010101" pitchFamily="2" charset="-122"/>
                  </a:rPr>
                  <a:t>1 </a:t>
                </a:r>
                <a:r>
                  <a:rPr lang="en-US" sz="2400" dirty="0">
                    <a:effectLst/>
                    <a:latin typeface="Times New Roman" panose="02020603050405020304" pitchFamily="18" charset="0"/>
                    <a:ea typeface="SimSun" panose="02010600030101010101" pitchFamily="2" charset="-122"/>
                  </a:rPr>
                  <a:t>* x</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  a</a:t>
                </a:r>
                <a:r>
                  <a:rPr lang="en-US" sz="2400" baseline="-25000" dirty="0">
                    <a:effectLst/>
                    <a:latin typeface="Times New Roman" panose="02020603050405020304" pitchFamily="18" charset="0"/>
                    <a:ea typeface="SimSun" panose="02010600030101010101" pitchFamily="2" charset="-122"/>
                  </a:rPr>
                  <a:t>2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effectLst/>
                    <a:latin typeface="Times New Roman" panose="02020603050405020304" pitchFamily="18" charset="0"/>
                    <a:ea typeface="SimSun" panose="02010600030101010101" pitchFamily="2" charset="-122"/>
                  </a:rPr>
                  <a:t>   +  …  +  a</a:t>
                </a:r>
                <a:r>
                  <a:rPr lang="en-US" sz="2400" baseline="-25000" dirty="0">
                    <a:effectLst/>
                    <a:latin typeface="Times New Roman" panose="02020603050405020304" pitchFamily="18" charset="0"/>
                    <a:ea typeface="SimSun" panose="02010600030101010101" pitchFamily="2" charset="-122"/>
                  </a:rPr>
                  <a:t>n-1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400" dirty="0">
                  <a:effectLst/>
                  <a:latin typeface="Courier New" panose="02070309020205020404" pitchFamily="49" charset="0"/>
                  <a:ea typeface="SimSun" panose="02010600030101010101" pitchFamily="2" charset="-122"/>
                </a:endParaRPr>
              </a:p>
              <a:p>
                <a:pPr>
                  <a:spcAft>
                    <a:spcPts val="1200"/>
                  </a:spcAft>
                </a:pPr>
                <a:r>
                  <a:rPr lang="en-US" sz="2400" dirty="0">
                    <a:effectLst/>
                    <a:latin typeface="Times New Roman" panose="02020603050405020304" pitchFamily="18" charset="0"/>
                    <a:ea typeface="SimSun" panose="02010600030101010101" pitchFamily="2" charset="-122"/>
                  </a:rPr>
                  <a:t>The </a:t>
                </a:r>
                <a:r>
                  <a:rPr lang="en-US" sz="2400" dirty="0" err="1">
                    <a:effectLst/>
                    <a:latin typeface="Times New Roman" panose="02020603050405020304" pitchFamily="18" charset="0"/>
                    <a:ea typeface="SimSun" panose="02010600030101010101" pitchFamily="2" charset="-122"/>
                  </a:rPr>
                  <a:t>Vandermonde</a:t>
                </a:r>
                <a:r>
                  <a:rPr lang="en-US" sz="2400" dirty="0">
                    <a:effectLst/>
                    <a:latin typeface="Times New Roman" panose="02020603050405020304" pitchFamily="18" charset="0"/>
                    <a:ea typeface="SimSun" panose="02010600030101010101" pitchFamily="2" charset="-122"/>
                  </a:rPr>
                  <a:t> matrix could be evaluated at</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x</a:t>
                </a:r>
                <a:r>
                  <a:rPr lang="en-US" altLang="zh-CN" sz="2400" baseline="-30000" dirty="0">
                    <a:latin typeface="Times New Roman" panose="02020603050405020304" pitchFamily="18" charset="0"/>
                    <a:ea typeface="SimSun" panose="02010600030101010101" pitchFamily="2" charset="-122"/>
                    <a:cs typeface="Times New Roman" panose="02020603050405020304" pitchFamily="18" charset="0"/>
                  </a:rPr>
                  <a:t>0</a:t>
                </a: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m:rPr>
                            <m:nor/>
                          </m:rPr>
                          <a:rPr lang="en-US" altLang="zh-CN" sz="2400" dirty="0">
                            <a:latin typeface="Times New Roman" panose="02020603050405020304" pitchFamily="18" charset="0"/>
                            <a:ea typeface="SimSun" panose="02010600030101010101" pitchFamily="2" charset="-122"/>
                            <a:cs typeface="Times New Roman" panose="02020603050405020304" pitchFamily="18" charset="0"/>
                          </a:rPr>
                          <m:t>x</m:t>
                        </m:r>
                        <m:r>
                          <m:rPr>
                            <m:nor/>
                          </m:rPr>
                          <a:rPr lang="en-US" altLang="zh-CN" sz="2400" b="0" i="0" baseline="-25000" dirty="0" smtClean="0">
                            <a:latin typeface="Times New Roman" panose="02020603050405020304" pitchFamily="18" charset="0"/>
                            <a:ea typeface="SimSun" panose="02010600030101010101" pitchFamily="2" charset="-122"/>
                            <a:cs typeface="Times New Roman" panose="02020603050405020304" pitchFamily="18" charset="0"/>
                          </a:rPr>
                          <m:t>1</m:t>
                        </m:r>
                        <m:r>
                          <m:rPr>
                            <m:nor/>
                          </m:rPr>
                          <a:rPr lang="en-US" sz="2400" dirty="0">
                            <a:latin typeface="Times New Roman" panose="02020603050405020304" pitchFamily="18" charset="0"/>
                            <a:ea typeface="SimSun" panose="02010600030101010101" pitchFamily="2" charset="-122"/>
                          </a:rPr>
                          <m:t> =</m:t>
                        </m:r>
                        <m:r>
                          <a:rPr lang="en-US" sz="2400" b="0" i="1" dirty="0" smtClean="0">
                            <a:latin typeface="Cambria Math" panose="02040503050406030204" pitchFamily="18" charset="0"/>
                            <a:ea typeface="SimSun" panose="02010600030101010101" pitchFamily="2" charset="-122"/>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m:rPr>
                            <m:nor/>
                          </m:rPr>
                          <a:rPr lang="en-US" altLang="zh-CN" sz="2400" dirty="0">
                            <a:latin typeface="Times New Roman" panose="02020603050405020304" pitchFamily="18" charset="0"/>
                            <a:ea typeface="SimSun" panose="02010600030101010101" pitchFamily="2" charset="-122"/>
                            <a:cs typeface="Times New Roman" panose="02020603050405020304" pitchFamily="18" charset="0"/>
                          </a:rPr>
                          <m:t>x</m:t>
                        </m:r>
                        <m:r>
                          <m:rPr>
                            <m:nor/>
                          </m:rPr>
                          <a:rPr lang="en-US" altLang="zh-CN" sz="2400" b="0" i="0" baseline="-30000" dirty="0" smtClean="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dirty="0">
                            <a:latin typeface="Times New Roman" panose="02020603050405020304" pitchFamily="18" charset="0"/>
                            <a:ea typeface="SimSun" panose="02010600030101010101" pitchFamily="2" charset="-122"/>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p:txBody>
          </p:sp>
        </mc:Choice>
        <mc:Fallback xmlns="">
          <p:sp>
            <p:nvSpPr>
              <p:cNvPr id="12" name="Rectangle 11"/>
              <p:cNvSpPr>
                <a:spLocks noRot="1" noChangeAspect="1" noMove="1" noResize="1" noEditPoints="1" noAdjustHandles="1" noChangeArrowheads="1" noChangeShapeType="1" noTextEdit="1"/>
              </p:cNvSpPr>
              <p:nvPr/>
            </p:nvSpPr>
            <p:spPr>
              <a:xfrm>
                <a:off x="1154097" y="4092247"/>
                <a:ext cx="8566952" cy="2421945"/>
              </a:xfrm>
              <a:prstGeom prst="rect">
                <a:avLst/>
              </a:prstGeom>
              <a:blipFill rotWithShape="0">
                <a:blip r:embed="rId3"/>
                <a:stretch>
                  <a:fillRect l="-1067" t="-2010"/>
                </a:stretch>
              </a:blipFill>
            </p:spPr>
            <p:txBody>
              <a:bodyPr/>
              <a:lstStyle/>
              <a:p>
                <a:r>
                  <a:rPr lang="en-US">
                    <a:noFill/>
                  </a:rPr>
                  <a:t> </a:t>
                </a:r>
              </a:p>
            </p:txBody>
          </p:sp>
        </mc:Fallback>
      </mc:AlternateContent>
      <p:pic>
        <p:nvPicPr>
          <p:cNvPr id="14" name="Picture 13" descr="Image result for smiley face images">
            <a:extLst>
              <a:ext uri="{FF2B5EF4-FFF2-40B4-BE49-F238E27FC236}">
                <a16:creationId xmlns:a16="http://schemas.microsoft.com/office/drawing/2014/main" id="{F5886C9A-D1AF-48B0-86F9-BB7B8A3CE58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796" y="5078066"/>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A736AB-CAEC-4C2C-92C7-FE6E6A93D843}"/>
              </a:ext>
            </a:extLst>
          </p:cNvPr>
          <p:cNvSpPr/>
          <p:nvPr/>
        </p:nvSpPr>
        <p:spPr>
          <a:xfrm>
            <a:off x="993417" y="348052"/>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198763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AA9B93-281B-4DF6-AE44-6560FE0C23A5}"/>
              </a:ext>
            </a:extLst>
          </p:cNvPr>
          <p:cNvSpPr txBox="1"/>
          <p:nvPr/>
        </p:nvSpPr>
        <p:spPr>
          <a:xfrm>
            <a:off x="817520" y="374173"/>
            <a:ext cx="10531798" cy="58477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186648" y="999601"/>
                <a:ext cx="9818703" cy="5858399"/>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The DFT</a:t>
                </a:r>
                <a:endParaRPr lang="en-US" sz="2400" dirty="0">
                  <a:effectLst/>
                  <a:latin typeface="Courier New" panose="02070309020205020404" pitchFamily="49"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a:t>
                </a:r>
                <a:r>
                  <a:rPr lang="en-US" sz="2400" dirty="0">
                    <a:effectLst/>
                    <a:latin typeface="Times New Roman" panose="02020603050405020304" pitchFamily="18" charset="0"/>
                    <a:ea typeface="SimSun" panose="02010600030101010101" pitchFamily="2" charset="-122"/>
                  </a:rPr>
                  <a:t>valuate a polynomial A(x) = </a:t>
                </a:r>
                <a14:m>
                  <m:oMath xmlns:m="http://schemas.openxmlformats.org/officeDocument/2006/math">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𝑗</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sup>
                      <m:e>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𝑗</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𝑗</m:t>
                            </m:r>
                          </m:sup>
                        </m:sSup>
                      </m:e>
                    </m:nary>
                  </m:oMath>
                </a14:m>
                <a:r>
                  <a:rPr lang="en-US" sz="2400" dirty="0">
                    <a:effectLst/>
                    <a:latin typeface="Times New Roman" panose="02020603050405020304" pitchFamily="18" charset="0"/>
                    <a:ea typeface="SimSun" panose="02010600030101010101" pitchFamily="2" charset="-122"/>
                  </a:rPr>
                  <a:t>  of degree-bound n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i.e., at the n complex </a:t>
                </a:r>
                <a:r>
                  <a:rPr lang="en-US" sz="2400" dirty="0">
                    <a:solidFill>
                      <a:srgbClr val="0000CC"/>
                    </a:solidFill>
                    <a:effectLst/>
                    <a:latin typeface="Times New Roman" panose="02020603050405020304" pitchFamily="18" charset="0"/>
                    <a:ea typeface="SimSun" panose="02010600030101010101" pitchFamily="2" charset="-122"/>
                  </a:rPr>
                  <a:t>n</a:t>
                </a:r>
                <a:r>
                  <a:rPr lang="en-US" sz="2400" baseline="30000" dirty="0">
                    <a:solidFill>
                      <a:srgbClr val="0000CC"/>
                    </a:solidFill>
                    <a:effectLst/>
                    <a:latin typeface="Times New Roman" panose="02020603050405020304" pitchFamily="18" charset="0"/>
                    <a:ea typeface="SimSun" panose="02010600030101010101" pitchFamily="2" charset="-122"/>
                  </a:rPr>
                  <a:t>th</a:t>
                </a:r>
                <a:r>
                  <a:rPr lang="en-US" sz="2400" dirty="0">
                    <a:effectLst/>
                    <a:latin typeface="Times New Roman" panose="02020603050405020304" pitchFamily="18" charset="0"/>
                    <a:ea typeface="SimSun" panose="02010600030101010101" pitchFamily="2" charset="-122"/>
                  </a:rPr>
                  <a:t> roots of unity). </a:t>
                </a:r>
              </a:p>
              <a:p>
                <a:pPr marL="342900" indent="-342900">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Given A(x) in coefficient form: </a:t>
                </a:r>
                <a:r>
                  <a:rPr lang="en-US" sz="2400" dirty="0">
                    <a:latin typeface="Courier New" panose="02070309020205020404" pitchFamily="49"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Aft>
                    <a:spcPts val="600"/>
                  </a:spcAft>
                </a:pPr>
                <a:r>
                  <a:rPr lang="en-US" sz="2400" dirty="0">
                    <a:effectLst/>
                    <a:latin typeface="Times New Roman" panose="02020603050405020304" pitchFamily="18" charset="0"/>
                    <a:ea typeface="SimSun" panose="02010600030101010101" pitchFamily="2" charset="-122"/>
                  </a:rPr>
                  <a:t>     define the result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for k = 0, 1, 2, …, n – 1, by </a:t>
                </a:r>
              </a:p>
              <a:p>
                <a:pPr>
                  <a:lnSpc>
                    <a:spcPct val="150000"/>
                  </a:lnSpc>
                </a:pP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0" smtClean="0">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rPr>
                  <a:t>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𝑗</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 (2.20)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       i.e.,</a:t>
                </a:r>
                <a:r>
                  <a:rPr lang="en-US" sz="2400" dirty="0">
                    <a:effectLst/>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y</a:t>
                </a:r>
                <a:r>
                  <a:rPr lang="en-US" sz="2400" baseline="-25000" dirty="0" err="1">
                    <a:latin typeface="Times New Roman" panose="02020603050405020304" pitchFamily="18" charset="0"/>
                    <a:ea typeface="SimSun" panose="02010600030101010101" pitchFamily="2" charset="-122"/>
                  </a:rPr>
                  <a:t>k</a:t>
                </a:r>
                <a:r>
                  <a:rPr lang="en-US" sz="2400" dirty="0">
                    <a:latin typeface="Times New Roman" panose="02020603050405020304" pitchFamily="18" charset="0"/>
                    <a:ea typeface="SimSun" panose="02010600030101010101" pitchFamily="2" charset="-122"/>
                  </a:rPr>
                  <a:t>  =  a</a:t>
                </a:r>
                <a:r>
                  <a:rPr lang="en-US" sz="2400" baseline="-25000" dirty="0">
                    <a:latin typeface="Times New Roman" panose="02020603050405020304" pitchFamily="18" charset="0"/>
                    <a:ea typeface="SimSun" panose="02010600030101010101" pitchFamily="2" charset="-122"/>
                  </a:rPr>
                  <a:t>0 </a:t>
                </a:r>
                <a:r>
                  <a:rPr lang="en-US" sz="2400" dirty="0">
                    <a:latin typeface="Times New Roman" panose="02020603050405020304" pitchFamily="18" charset="0"/>
                    <a:ea typeface="SimSun" panose="02010600030101010101" pitchFamily="2" charset="-122"/>
                  </a:rPr>
                  <a:t>*1  +  a</a:t>
                </a:r>
                <a:r>
                  <a:rPr lang="en-US" sz="2400" baseline="-25000" dirty="0">
                    <a:latin typeface="Times New Roman" panose="02020603050405020304" pitchFamily="18" charset="0"/>
                    <a:ea typeface="SimSun" panose="02010600030101010101" pitchFamily="2" charset="-122"/>
                  </a:rPr>
                  <a:t>1 </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k</a:t>
                </a:r>
                <a:r>
                  <a:rPr lang="en-US" sz="2400" dirty="0">
                    <a:latin typeface="Times New Roman" panose="02020603050405020304" pitchFamily="18" charset="0"/>
                    <a:ea typeface="SimSun" panose="02010600030101010101" pitchFamily="2" charset="-122"/>
                  </a:rPr>
                  <a:t> +  a</a:t>
                </a:r>
                <a:r>
                  <a:rPr lang="en-US" sz="2400" baseline="-25000" dirty="0">
                    <a:latin typeface="Times New Roman" panose="02020603050405020304" pitchFamily="18" charset="0"/>
                    <a:ea typeface="SimSun" panose="02010600030101010101" pitchFamily="2" charset="-122"/>
                  </a:rPr>
                  <a:t>2 </a:t>
                </a:r>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𝑥</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𝑘</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latin typeface="Times New Roman" panose="02020603050405020304" pitchFamily="18" charset="0"/>
                    <a:ea typeface="SimSun" panose="02010600030101010101" pitchFamily="2" charset="-122"/>
                  </a:rPr>
                  <a:t>   +  …  +  a</a:t>
                </a:r>
                <a:r>
                  <a:rPr lang="en-US" sz="2400" baseline="-25000" dirty="0">
                    <a:latin typeface="Times New Roman" panose="02020603050405020304" pitchFamily="18" charset="0"/>
                    <a:ea typeface="SimSun" panose="02010600030101010101" pitchFamily="2" charset="-122"/>
                  </a:rPr>
                  <a:t>n-1 </a:t>
                </a:r>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𝑥</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𝑘</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400" dirty="0">
                  <a:effectLst/>
                  <a:latin typeface="Courier New" panose="02070309020205020404" pitchFamily="49" charset="0"/>
                  <a:ea typeface="SimSun" panose="02010600030101010101" pitchFamily="2" charset="-122"/>
                </a:endParaRPr>
              </a:p>
              <a:p>
                <a:pPr>
                  <a:lnSpc>
                    <a:spcPct val="115000"/>
                  </a:lnSpc>
                  <a:spcAft>
                    <a:spcPts val="600"/>
                  </a:spcAft>
                </a:pPr>
                <a:r>
                  <a:rPr lang="en-US" sz="2400" dirty="0">
                    <a:latin typeface="Courier New" panose="02070309020205020404" pitchFamily="49"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t>
                </a:r>
                <a:r>
                  <a:rPr lang="en-US" sz="2400" dirty="0">
                    <a:latin typeface="Courier New" panose="02070309020205020404" pitchFamily="49" charset="0"/>
                    <a:ea typeface="SimSun" panose="02010600030101010101" pitchFamily="2" charset="-122"/>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0</m:t>
                            </m:r>
                          </m:sub>
                        </m:sSub>
                        <m:r>
                          <a:rPr lang="en-US" sz="2400" b="0" i="1" smtClean="0">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𝑘</m:t>
                        </m:r>
                        <m:r>
                          <a:rPr lang="en-US" sz="2400" b="0" i="1" smtClean="0">
                            <a:latin typeface="Cambria Math" panose="02040503050406030204" pitchFamily="18" charset="0"/>
                            <a:ea typeface="SimSun" panose="02010600030101010101" pitchFamily="2" charset="-122"/>
                            <a:cs typeface="Times New Roman" panose="02020603050405020304" pitchFamily="18" charset="0"/>
                          </a:rPr>
                          <m:t>∗0</m:t>
                        </m:r>
                      </m:sup>
                    </m:sSubSup>
                  </m:oMath>
                </a14:m>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b>
                        </m:sSub>
                        <m:r>
                          <a:rPr lang="en-US" sz="2400" b="0" i="1" smtClean="0">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𝑘</m:t>
                        </m:r>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b>
                        </m:sSub>
                        <m:r>
                          <a:rPr lang="en-US" sz="2400" b="0" i="1" smtClean="0">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𝑘</m:t>
                        </m:r>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latin typeface="Times New Roman" panose="02020603050405020304" pitchFamily="18" charset="0"/>
                    <a:ea typeface="SimSun" panose="02010600030101010101" pitchFamily="2" charset="-122"/>
                  </a:rPr>
                  <a:t>   +  …  +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b="0" i="1" smtClean="0">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b>
                        </m:sSub>
                        <m:r>
                          <a:rPr lang="en-US" sz="2400" b="0" i="1" smtClean="0">
                            <a:latin typeface="Cambria Math" panose="02040503050406030204" pitchFamily="18" charset="0"/>
                            <a:ea typeface="SimSun" panose="02010600030101010101" pitchFamily="2" charset="-122"/>
                            <a:cs typeface="Times New Roman" panose="02020603050405020304" pitchFamily="18" charset="0"/>
                          </a:rPr>
                          <m:t> ѡ</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smtClean="0">
                            <a:latin typeface="Cambria Math" panose="02040503050406030204" pitchFamily="18" charset="0"/>
                            <a:ea typeface="SimSun" panose="02010600030101010101" pitchFamily="2" charset="-122"/>
                            <a:cs typeface="Times New Roman" panose="02020603050405020304" pitchFamily="18" charset="0"/>
                          </a:rPr>
                          <m:t>𝑘</m:t>
                        </m:r>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400" dirty="0">
                  <a:effectLst/>
                  <a:latin typeface="Courier New" panose="02070309020205020404" pitchFamily="49"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solidFill>
                      <a:srgbClr val="0000FF"/>
                    </a:solidFill>
                    <a:effectLst/>
                    <a:latin typeface="Times New Roman" panose="02020603050405020304" pitchFamily="18" charset="0"/>
                    <a:ea typeface="SimSun" panose="02010600030101010101" pitchFamily="2" charset="-122"/>
                  </a:rPr>
                  <a:t>The vector y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2400" dirty="0">
                    <a:solidFill>
                      <a:srgbClr val="0000FF"/>
                    </a:solidFill>
                    <a:effectLst/>
                    <a:latin typeface="Times New Roman" panose="02020603050405020304" pitchFamily="18" charset="0"/>
                    <a:ea typeface="SimSun" panose="02010600030101010101" pitchFamily="2" charset="-122"/>
                  </a:rPr>
                  <a:t>)  is the discrete Fourier transform (DFT) of the coefficient vector  a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2400" dirty="0">
                    <a:solidFill>
                      <a:srgbClr val="0000FF"/>
                    </a:solidFill>
                    <a:effectLst/>
                    <a:latin typeface="Times New Roman" panose="02020603050405020304" pitchFamily="18" charset="0"/>
                    <a:ea typeface="SimSun" panose="02010600030101010101" pitchFamily="2" charset="-122"/>
                  </a:rPr>
                  <a:t>). </a:t>
                </a:r>
              </a:p>
              <a:p>
                <a:pPr marL="342900" indent="-342900">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We also write </a:t>
                </a:r>
                <a:r>
                  <a:rPr lang="en-US" sz="2400" dirty="0">
                    <a:solidFill>
                      <a:srgbClr val="0000FF"/>
                    </a:solidFill>
                    <a:effectLst/>
                    <a:latin typeface="Times New Roman" panose="02020603050405020304" pitchFamily="18" charset="0"/>
                    <a:ea typeface="SimSun" panose="02010600030101010101" pitchFamily="2" charset="-122"/>
                  </a:rPr>
                  <a:t>y = </a:t>
                </a:r>
                <a:r>
                  <a:rPr lang="en-US" sz="2400" dirty="0" err="1">
                    <a:solidFill>
                      <a:srgbClr val="0000FF"/>
                    </a:solidFill>
                    <a:effectLst/>
                    <a:latin typeface="Times New Roman" panose="02020603050405020304" pitchFamily="18" charset="0"/>
                    <a:ea typeface="SimSun" panose="02010600030101010101" pitchFamily="2" charset="-122"/>
                  </a:rPr>
                  <a:t>DFT</a:t>
                </a:r>
                <a:r>
                  <a:rPr lang="en-US" sz="2400" baseline="-25000" dirty="0" err="1">
                    <a:solidFill>
                      <a:srgbClr val="0000FF"/>
                    </a:solidFill>
                    <a:effectLst/>
                    <a:latin typeface="Times New Roman" panose="02020603050405020304" pitchFamily="18" charset="0"/>
                    <a:ea typeface="SimSun" panose="02010600030101010101" pitchFamily="2" charset="-122"/>
                  </a:rPr>
                  <a:t>n</a:t>
                </a:r>
                <a:r>
                  <a:rPr lang="en-US" sz="2400" dirty="0">
                    <a:solidFill>
                      <a:srgbClr val="0000FF"/>
                    </a:solidFill>
                    <a:effectLst/>
                    <a:latin typeface="Times New Roman" panose="02020603050405020304" pitchFamily="18" charset="0"/>
                    <a:ea typeface="SimSun" panose="02010600030101010101" pitchFamily="2" charset="-122"/>
                  </a:rPr>
                  <a:t> (a).</a:t>
                </a:r>
                <a:endParaRPr lang="en-US" sz="2400" dirty="0">
                  <a:solidFill>
                    <a:srgbClr val="0000FF"/>
                  </a:solidFill>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186648" y="999601"/>
                <a:ext cx="9818703" cy="5858399"/>
              </a:xfrm>
              <a:prstGeom prst="rect">
                <a:avLst/>
              </a:prstGeom>
              <a:blipFill>
                <a:blip r:embed="rId2"/>
                <a:stretch>
                  <a:fillRect l="-994" t="-416"/>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332ACCA0-330B-4A82-9BB6-07CE3EAA580F}"/>
              </a:ext>
            </a:extLst>
          </p:cNvPr>
          <p:cNvSpPr/>
          <p:nvPr/>
        </p:nvSpPr>
        <p:spPr>
          <a:xfrm flipH="1">
            <a:off x="472199" y="5407248"/>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DFT</a:t>
            </a:r>
          </a:p>
        </p:txBody>
      </p:sp>
      <p:pic>
        <p:nvPicPr>
          <p:cNvPr id="4" name="Picture 3" descr="Image result for smiley face images">
            <a:extLst>
              <a:ext uri="{FF2B5EF4-FFF2-40B4-BE49-F238E27FC236}">
                <a16:creationId xmlns:a16="http://schemas.microsoft.com/office/drawing/2014/main" id="{4ACBA7CD-1F80-4B52-B0D5-3367D2A856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225" y="1058152"/>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0ACA03A-C383-49F5-B718-D917CB38AFD7}"/>
              </a:ext>
            </a:extLst>
          </p:cNvPr>
          <p:cNvSpPr/>
          <p:nvPr/>
        </p:nvSpPr>
        <p:spPr>
          <a:xfrm>
            <a:off x="1186648" y="336622"/>
            <a:ext cx="10023963" cy="584775"/>
          </a:xfrm>
          <a:prstGeom prst="rect">
            <a:avLst/>
          </a:prstGeom>
        </p:spPr>
        <p:txBody>
          <a:bodyPr wrap="none">
            <a:spAutoFit/>
          </a:bodyPr>
          <a:lstStyle/>
          <a:p>
            <a:r>
              <a:rPr lang="en-US" sz="3200" dirty="0">
                <a:ea typeface="SimSun" panose="02010600030101010101" pitchFamily="2" charset="-122"/>
              </a:rPr>
              <a:t>Evaluate a polynomial A(x)-</a:t>
            </a:r>
            <a:r>
              <a:rPr lang="en-US" sz="2400" dirty="0">
                <a:ea typeface="SimSun" panose="02010600030101010101" pitchFamily="2" charset="-122"/>
              </a:rPr>
              <a:t>Interpolation at the complex roots of unity</a:t>
            </a:r>
          </a:p>
        </p:txBody>
      </p:sp>
    </p:spTree>
    <p:extLst>
      <p:ext uri="{BB962C8B-B14F-4D97-AF65-F5344CB8AC3E}">
        <p14:creationId xmlns:p14="http://schemas.microsoft.com/office/powerpoint/2010/main" val="2896028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a:xfrm flipV="1">
            <a:off x="4871375" y="15428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Oval 64"/>
          <p:cNvSpPr/>
          <p:nvPr/>
        </p:nvSpPr>
        <p:spPr>
          <a:xfrm>
            <a:off x="4932405" y="4874767"/>
            <a:ext cx="46990" cy="527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2980294" y="3296050"/>
            <a:ext cx="46990" cy="527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6899951" y="324334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0" name="Straight Arrow Connector 79"/>
          <p:cNvCxnSpPr>
            <a:stCxn id="66" idx="5"/>
            <a:endCxn id="67" idx="4"/>
          </p:cNvCxnSpPr>
          <p:nvPr/>
        </p:nvCxnSpPr>
        <p:spPr>
          <a:xfrm flipV="1">
            <a:off x="3020402" y="3289064"/>
            <a:ext cx="3902409" cy="5197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913100" y="1565683"/>
            <a:ext cx="43007" cy="334301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3623173" y="1984890"/>
            <a:ext cx="2689934" cy="255676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480048" y="1984890"/>
            <a:ext cx="2894120" cy="26277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Rectangle 87"/>
              <p:cNvSpPr/>
              <p:nvPr/>
            </p:nvSpPr>
            <p:spPr>
              <a:xfrm>
                <a:off x="4578400" y="1187093"/>
                <a:ext cx="953472" cy="46916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4578400" y="1187093"/>
                <a:ext cx="953472" cy="469167"/>
              </a:xfrm>
              <a:prstGeom prst="rect">
                <a:avLst/>
              </a:prstGeom>
              <a:blipFill>
                <a:blip r:embed="rId2"/>
                <a:stretch>
                  <a:fillRect l="-1923" t="-1039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6313107" y="1656260"/>
                <a:ext cx="632563" cy="4683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1</m:t>
                          </m:r>
                        </m:sup>
                      </m:sSubSup>
                    </m:oMath>
                  </m:oMathPara>
                </a14:m>
                <a:endParaRPr lang="en-US" sz="2400" dirty="0"/>
              </a:p>
            </p:txBody>
          </p:sp>
        </mc:Choice>
        <mc:Fallback xmlns="">
          <p:sp>
            <p:nvSpPr>
              <p:cNvPr id="89" name="Rectangle 88"/>
              <p:cNvSpPr>
                <a:spLocks noRot="1" noChangeAspect="1" noMove="1" noResize="1" noEditPoints="1" noAdjustHandles="1" noChangeArrowheads="1" noChangeShapeType="1" noTextEdit="1"/>
              </p:cNvSpPr>
              <p:nvPr/>
            </p:nvSpPr>
            <p:spPr>
              <a:xfrm>
                <a:off x="6313107" y="1656260"/>
                <a:ext cx="632563" cy="468398"/>
              </a:xfrm>
              <a:prstGeom prst="rect">
                <a:avLst/>
              </a:prstGeom>
              <a:blipFill>
                <a:blip r:embed="rId3"/>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6647807" y="2771638"/>
                <a:ext cx="1439112" cy="4716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0</m:t>
                          </m:r>
                        </m:sup>
                      </m:sSubSup>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8</m:t>
                          </m:r>
                        </m:sup>
                      </m:sSubSup>
                    </m:oMath>
                  </m:oMathPara>
                </a14:m>
                <a:endParaRPr lang="en-US" sz="2400" dirty="0"/>
              </a:p>
            </p:txBody>
          </p:sp>
        </mc:Choice>
        <mc:Fallback xmlns="">
          <p:sp>
            <p:nvSpPr>
              <p:cNvPr id="90" name="Rectangle 89"/>
              <p:cNvSpPr>
                <a:spLocks noRot="1" noChangeAspect="1" noMove="1" noResize="1" noEditPoints="1" noAdjustHandles="1" noChangeArrowheads="1" noChangeShapeType="1" noTextEdit="1"/>
              </p:cNvSpPr>
              <p:nvPr/>
            </p:nvSpPr>
            <p:spPr>
              <a:xfrm>
                <a:off x="6647807" y="2771638"/>
                <a:ext cx="1439112" cy="471668"/>
              </a:xfrm>
              <a:prstGeom prst="rect">
                <a:avLst/>
              </a:prstGeom>
              <a:blipFill>
                <a:blip r:embed="rId4"/>
                <a:stretch>
                  <a:fillRect b="-2597"/>
                </a:stretch>
              </a:blipFill>
            </p:spPr>
            <p:txBody>
              <a:bodyPr/>
              <a:lstStyle/>
              <a:p>
                <a:r>
                  <a:rPr lang="en-US">
                    <a:noFill/>
                  </a:rPr>
                  <a:t> </a:t>
                </a:r>
              </a:p>
            </p:txBody>
          </p:sp>
        </mc:Fallback>
      </mc:AlternateContent>
      <p:sp>
        <p:nvSpPr>
          <p:cNvPr id="91" name="Rectangle 90"/>
          <p:cNvSpPr/>
          <p:nvPr/>
        </p:nvSpPr>
        <p:spPr>
          <a:xfrm>
            <a:off x="6809616" y="3242500"/>
            <a:ext cx="44452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1</a:t>
            </a:r>
            <a:endParaRPr lang="en-US" sz="2400" dirty="0"/>
          </a:p>
        </p:txBody>
      </p:sp>
      <mc:AlternateContent xmlns:mc="http://schemas.openxmlformats.org/markup-compatibility/2006" xmlns:a14="http://schemas.microsoft.com/office/drawing/2010/main">
        <mc:Choice Requires="a14">
          <p:sp>
            <p:nvSpPr>
              <p:cNvPr id="92" name="Rectangle 91"/>
              <p:cNvSpPr/>
              <p:nvPr/>
            </p:nvSpPr>
            <p:spPr>
              <a:xfrm>
                <a:off x="6545862" y="4406359"/>
                <a:ext cx="612604" cy="467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7</m:t>
                          </m:r>
                        </m:sup>
                      </m:sSubSup>
                    </m:oMath>
                  </m:oMathPara>
                </a14:m>
                <a:endParaRPr lang="en-US" sz="2400" dirty="0"/>
              </a:p>
            </p:txBody>
          </p:sp>
        </mc:Choice>
        <mc:Fallback xmlns="">
          <p:sp>
            <p:nvSpPr>
              <p:cNvPr id="92" name="Rectangle 91"/>
              <p:cNvSpPr>
                <a:spLocks noRot="1" noChangeAspect="1" noMove="1" noResize="1" noEditPoints="1" noAdjustHandles="1" noChangeArrowheads="1" noChangeShapeType="1" noTextEdit="1"/>
              </p:cNvSpPr>
              <p:nvPr/>
            </p:nvSpPr>
            <p:spPr>
              <a:xfrm>
                <a:off x="6545862" y="4406359"/>
                <a:ext cx="612604" cy="467629"/>
              </a:xfrm>
              <a:prstGeom prst="rect">
                <a:avLst/>
              </a:prstGeom>
              <a:blipFill>
                <a:blip r:embed="rId5"/>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4537573" y="4860682"/>
                <a:ext cx="976517" cy="471476"/>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oMath>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4537573" y="4860682"/>
                <a:ext cx="976517" cy="471476"/>
              </a:xfrm>
              <a:prstGeom prst="rect">
                <a:avLst/>
              </a:prstGeom>
              <a:blipFill>
                <a:blip r:embed="rId6"/>
                <a:stretch>
                  <a:fillRect l="-1863" t="-8974"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3088578" y="4560757"/>
                <a:ext cx="721026" cy="846065"/>
              </a:xfrm>
              <a:prstGeom prst="rect">
                <a:avLst/>
              </a:prstGeom>
            </p:spPr>
            <p:txBody>
              <a:bodyPr wrap="square">
                <a:spAutoFit/>
              </a:bodyPr>
              <a:lstStyle/>
              <a:p>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oMath>
                </a14:m>
                <a:r>
                  <a:rPr lang="en-US" sz="2400" dirty="0">
                    <a:effectLst/>
                    <a:latin typeface="Times New Roman" panose="02020603050405020304" pitchFamily="18" charset="0"/>
                    <a:ea typeface="SimSun" panose="02010600030101010101" pitchFamily="2" charset="-122"/>
                  </a:rPr>
                  <a:t>	</a:t>
                </a:r>
                <a:endParaRPr lang="en-US" sz="2400" dirty="0"/>
              </a:p>
            </p:txBody>
          </p:sp>
        </mc:Choice>
        <mc:Fallback xmlns="">
          <p:sp>
            <p:nvSpPr>
              <p:cNvPr id="94" name="Rectangle 93"/>
              <p:cNvSpPr>
                <a:spLocks noRot="1" noChangeAspect="1" noMove="1" noResize="1" noEditPoints="1" noAdjustHandles="1" noChangeArrowheads="1" noChangeShapeType="1" noTextEdit="1"/>
              </p:cNvSpPr>
              <p:nvPr/>
            </p:nvSpPr>
            <p:spPr>
              <a:xfrm>
                <a:off x="3088578" y="4560757"/>
                <a:ext cx="721026" cy="8460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2527876" y="2854005"/>
                <a:ext cx="612604" cy="467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ѡ</m:t>
                          </m:r>
                        </m:e>
                        <m:sub>
                          <m:r>
                            <a:rPr lang="en-US" sz="2400" i="0">
                              <a:latin typeface="Cambria Math" panose="02040503050406030204" pitchFamily="18" charset="0"/>
                            </a:rPr>
                            <m:t>8</m:t>
                          </m:r>
                        </m:sub>
                        <m:sup>
                          <m:r>
                            <a:rPr lang="en-US" sz="2400" i="0">
                              <a:latin typeface="Cambria Math" panose="02040503050406030204" pitchFamily="18" charset="0"/>
                            </a:rPr>
                            <m:t>4</m:t>
                          </m:r>
                        </m:sup>
                      </m:sSubSup>
                    </m:oMath>
                  </m:oMathPara>
                </a14:m>
                <a:endParaRPr lang="en-US" sz="2400" dirty="0"/>
              </a:p>
            </p:txBody>
          </p:sp>
        </mc:Choice>
        <mc:Fallback xmlns="">
          <p:sp>
            <p:nvSpPr>
              <p:cNvPr id="95" name="Rectangle 94"/>
              <p:cNvSpPr>
                <a:spLocks noRot="1" noChangeAspect="1" noMove="1" noResize="1" noEditPoints="1" noAdjustHandles="1" noChangeArrowheads="1" noChangeShapeType="1" noTextEdit="1"/>
              </p:cNvSpPr>
              <p:nvPr/>
            </p:nvSpPr>
            <p:spPr>
              <a:xfrm>
                <a:off x="2527876" y="2854005"/>
                <a:ext cx="612604" cy="467629"/>
              </a:xfrm>
              <a:prstGeom prst="rect">
                <a:avLst/>
              </a:prstGeom>
              <a:blipFill>
                <a:blip r:embed="rId8"/>
                <a:stretch>
                  <a:fillRect b="-2597"/>
                </a:stretch>
              </a:blipFill>
            </p:spPr>
            <p:txBody>
              <a:bodyPr/>
              <a:lstStyle/>
              <a:p>
                <a:r>
                  <a:rPr lang="en-US">
                    <a:noFill/>
                  </a:rPr>
                  <a:t> </a:t>
                </a:r>
              </a:p>
            </p:txBody>
          </p:sp>
        </mc:Fallback>
      </mc:AlternateContent>
      <p:sp>
        <p:nvSpPr>
          <p:cNvPr id="96" name="Rectangle 95"/>
          <p:cNvSpPr/>
          <p:nvPr/>
        </p:nvSpPr>
        <p:spPr>
          <a:xfrm>
            <a:off x="2593363" y="3258400"/>
            <a:ext cx="522818"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-1</a:t>
            </a:r>
            <a:endParaRPr lang="en-US" sz="2400" dirty="0"/>
          </a:p>
        </p:txBody>
      </p:sp>
      <mc:AlternateContent xmlns:mc="http://schemas.openxmlformats.org/markup-compatibility/2006" xmlns:a14="http://schemas.microsoft.com/office/drawing/2010/main">
        <mc:Choice Requires="a14">
          <p:sp>
            <p:nvSpPr>
              <p:cNvPr id="97" name="Rectangle 96"/>
              <p:cNvSpPr/>
              <p:nvPr/>
            </p:nvSpPr>
            <p:spPr>
              <a:xfrm>
                <a:off x="2855818" y="1582362"/>
                <a:ext cx="697563" cy="471026"/>
              </a:xfrm>
              <a:prstGeom prst="rect">
                <a:avLst/>
              </a:prstGeom>
            </p:spPr>
            <p:txBody>
              <a:bodyPr wrap="none">
                <a:spAutoFit/>
              </a:bodyPr>
              <a:lstStyle/>
              <a:p>
                <a:r>
                  <a:rPr lang="en-US" sz="2400" dirty="0">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effectLst/>
                    <a:latin typeface="Times New Roman" panose="02020603050405020304" pitchFamily="18" charset="0"/>
                    <a:ea typeface="SimSun" panose="02010600030101010101" pitchFamily="2" charset="-122"/>
                  </a:rPr>
                  <a:t> </a:t>
                </a:r>
                <a:endParaRPr lang="en-US" sz="2400" dirty="0"/>
              </a:p>
            </p:txBody>
          </p:sp>
        </mc:Choice>
        <mc:Fallback xmlns="">
          <p:sp>
            <p:nvSpPr>
              <p:cNvPr id="97" name="Rectangle 96"/>
              <p:cNvSpPr>
                <a:spLocks noRot="1" noChangeAspect="1" noMove="1" noResize="1" noEditPoints="1" noAdjustHandles="1" noChangeArrowheads="1" noChangeShapeType="1" noTextEdit="1"/>
              </p:cNvSpPr>
              <p:nvPr/>
            </p:nvSpPr>
            <p:spPr>
              <a:xfrm>
                <a:off x="2855818" y="1582362"/>
                <a:ext cx="697563" cy="471026"/>
              </a:xfrm>
              <a:prstGeom prst="rect">
                <a:avLst/>
              </a:prstGeom>
              <a:blipFill>
                <a:blip r:embed="rId9"/>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1864311" y="5770485"/>
                <a:ext cx="8220722" cy="88742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2.11: The values of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0</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  ѡ</m:t>
                        </m:r>
                      </m:e>
                      <m:sub>
                        <m:r>
                          <a:rPr lang="en-US" sz="2400" i="1">
                            <a:latin typeface="Cambria Math" panose="02040503050406030204" pitchFamily="18" charset="0"/>
                          </a:rPr>
                          <m:t>8</m:t>
                        </m:r>
                      </m:sub>
                      <m:sup>
                        <m:r>
                          <a:rPr lang="en-US" sz="2400" i="1">
                            <a:latin typeface="Cambria Math" panose="02040503050406030204" pitchFamily="18" charset="0"/>
                          </a:rPr>
                          <m:t>1</m:t>
                        </m:r>
                      </m:sup>
                    </m:sSubSup>
                    <m:r>
                      <a:rPr lang="en-US" sz="2400" i="1">
                        <a:latin typeface="Cambria Math" panose="02040503050406030204" pitchFamily="18" charset="0"/>
                      </a:rPr>
                      <m:t> , …, </m:t>
                    </m:r>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7</m:t>
                        </m:r>
                      </m:sup>
                    </m:sSubSup>
                  </m:oMath>
                </a14:m>
                <a:r>
                  <a:rPr lang="en-US" sz="2400" dirty="0">
                    <a:latin typeface="Times New Roman" panose="02020603050405020304" pitchFamily="18" charset="0"/>
                    <a:cs typeface="Times New Roman" panose="02020603050405020304" pitchFamily="18" charset="0"/>
                  </a:rPr>
                  <a:t>  in the complex plane,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ѡ</m:t>
                        </m:r>
                      </m:e>
                      <m:sub>
                        <m:r>
                          <a:rPr lang="en-US" sz="2400" i="1">
                            <a:latin typeface="Cambria Math" panose="02040503050406030204" pitchFamily="18" charset="0"/>
                          </a:rPr>
                          <m:t>8  </m:t>
                        </m:r>
                      </m:sub>
                    </m:sSub>
                    <m:sSup>
                      <m:sSupPr>
                        <m:ctrlPr>
                          <a:rPr lang="en-US" sz="2400" i="1">
                            <a:latin typeface="Cambria Math" panose="02040503050406030204" pitchFamily="18" charset="0"/>
                          </a:rPr>
                        </m:ctrlPr>
                      </m:sSupPr>
                      <m:e>
                        <m:r>
                          <a:rPr lang="en-US" sz="2400" i="1">
                            <a:latin typeface="Cambria Math" panose="02040503050406030204" pitchFamily="18" charset="0"/>
                          </a:rPr>
                          <m:t>= </m:t>
                        </m:r>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latin typeface="Times New Roman" panose="02020603050405020304" pitchFamily="18" charset="0"/>
                    <a:cs typeface="Times New Roman" panose="02020603050405020304" pitchFamily="18" charset="0"/>
                  </a:rPr>
                  <a:t> is the principal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root of unity.</a:t>
                </a:r>
              </a:p>
            </p:txBody>
          </p:sp>
        </mc:Choice>
        <mc:Fallback xmlns="">
          <p:sp>
            <p:nvSpPr>
              <p:cNvPr id="98" name="TextBox 97"/>
              <p:cNvSpPr txBox="1">
                <a:spLocks noRot="1" noChangeAspect="1" noMove="1" noResize="1" noEditPoints="1" noAdjustHandles="1" noChangeArrowheads="1" noChangeShapeType="1" noTextEdit="1"/>
              </p:cNvSpPr>
              <p:nvPr/>
            </p:nvSpPr>
            <p:spPr>
              <a:xfrm>
                <a:off x="1864311" y="5770485"/>
                <a:ext cx="8220722" cy="887422"/>
              </a:xfrm>
              <a:prstGeom prst="rect">
                <a:avLst/>
              </a:prstGeom>
              <a:blipFill rotWithShape="0">
                <a:blip r:embed="rId10"/>
                <a:stretch>
                  <a:fillRect l="-1187" t="-2759" r="-964" b="-15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7672826" y="704998"/>
                <a:ext cx="3795555" cy="1994136"/>
              </a:xfrm>
              <a:prstGeom prst="rect">
                <a:avLst/>
              </a:prstGeom>
              <a:noFill/>
              <a:ln>
                <a:solidFill>
                  <a:srgbClr val="002060"/>
                </a:solidFill>
              </a:ln>
            </p:spPr>
            <p:txBody>
              <a:bodyPr wrap="square" rtlCol="0">
                <a:spAutoFit/>
              </a:bodyPr>
              <a:lstStyle/>
              <a:p>
                <a14:m>
                  <m:oMath xmlns:m="http://schemas.openxmlformats.org/officeDocument/2006/math">
                    <m:r>
                      <a:rPr lang="en-US" sz="2400" i="1" smtClean="0">
                        <a:latin typeface="Cambria Math" panose="02040503050406030204" pitchFamily="18" charset="0"/>
                      </a:rPr>
                      <m:t>ѡ </m:t>
                    </m:r>
                  </m:oMath>
                </a14:m>
                <a:r>
                  <a:rPr lang="en-US" sz="2400" baseline="-25000" dirty="0"/>
                  <a:t>8</a:t>
                </a:r>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0</m:t>
                        </m:r>
                      </m:sup>
                    </m:sSubSup>
                    <m:r>
                      <m:rPr>
                        <m:nor/>
                      </m:rPr>
                      <a:rPr lang="en-US" sz="2400" b="0" i="0" smtClean="0">
                        <a:latin typeface="Cambria Math" panose="02040503050406030204" pitchFamily="18" charset="0"/>
                      </a:rPr>
                      <m:t>  </m:t>
                    </m:r>
                    <m:r>
                      <m:rPr>
                        <m:nor/>
                      </m:rPr>
                      <a:rPr lang="en-US" sz="2400" dirty="0"/>
                      <m:t>=</m:t>
                    </m:r>
                    <m:r>
                      <m:rPr>
                        <m:nor/>
                      </m:rPr>
                      <a:rPr lang="en-US" sz="2400" b="0" i="0" dirty="0" smtClean="0"/>
                      <m:t> </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0</m:t>
                        </m:r>
                      </m:sup>
                    </m:sSup>
                    <m:r>
                      <m:rPr>
                        <m:nor/>
                      </m:rPr>
                      <a:rPr lang="en-US" sz="2400" b="0" i="0" smtClean="0">
                        <a:latin typeface="Cambria Math" panose="02040503050406030204" pitchFamily="18" charset="0"/>
                      </a:rPr>
                      <m:t> </m:t>
                    </m:r>
                    <m:r>
                      <m:rPr>
                        <m:nor/>
                      </m:rPr>
                      <a:rPr lang="en-US" sz="2400" dirty="0"/>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r>
                  <a:rPr lang="en-US" sz="2400" baseline="30000" dirty="0"/>
                  <a:t>0  </a:t>
                </a:r>
                <a:r>
                  <a:rPr lang="en-US" sz="2400" dirty="0"/>
                  <a:t> </a:t>
                </a:r>
              </a:p>
              <a:p>
                <a:r>
                  <a:rPr lang="en-US" sz="2400" dirty="0"/>
                  <a:t>       = 1</a:t>
                </a:r>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ѡ</m:t>
                        </m:r>
                      </m:e>
                      <m:sub>
                        <m:r>
                          <a:rPr lang="en-US" sz="2400" i="1">
                            <a:latin typeface="Cambria Math" panose="02040503050406030204" pitchFamily="18" charset="0"/>
                          </a:rPr>
                          <m:t>8</m:t>
                        </m:r>
                      </m:sub>
                      <m:sup>
                        <m:r>
                          <a:rPr lang="en-US" sz="2400" i="1">
                            <a:latin typeface="Cambria Math" panose="02040503050406030204" pitchFamily="18" charset="0"/>
                          </a:rPr>
                          <m:t>1</m:t>
                        </m:r>
                        <m:r>
                          <a:rPr lang="en-US" sz="2400" b="0" i="1" smtClean="0">
                            <a:latin typeface="Cambria Math" panose="02040503050406030204" pitchFamily="18" charset="0"/>
                          </a:rPr>
                          <m:t>  </m:t>
                        </m:r>
                      </m:sup>
                    </m:sSubSup>
                    <m:r>
                      <m:rPr>
                        <m:nor/>
                      </m:rPr>
                      <a:rPr lang="en-US" sz="2400" dirty="0"/>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ѡ</m:t>
                            </m:r>
                          </m:e>
                          <m:sub>
                            <m:r>
                              <a:rPr lang="en-US" sz="2400" i="1">
                                <a:latin typeface="Cambria Math" panose="02040503050406030204" pitchFamily="18" charset="0"/>
                              </a:rPr>
                              <m:t>8</m:t>
                            </m:r>
                          </m:sub>
                        </m:sSub>
                        <m:r>
                          <a:rPr lang="en-US" sz="2400" b="0" i="0" smtClean="0">
                            <a:latin typeface="Cambria Math" panose="02040503050406030204" pitchFamily="18" charset="0"/>
                          </a:rPr>
                          <m:t>)</m:t>
                        </m:r>
                      </m:e>
                      <m:sup>
                        <m:r>
                          <a:rPr lang="en-US" sz="2400" i="1">
                            <a:latin typeface="Cambria Math" panose="02040503050406030204" pitchFamily="18" charset="0"/>
                          </a:rPr>
                          <m:t>1</m:t>
                        </m:r>
                      </m:sup>
                    </m:sSup>
                    <m:r>
                      <m:rPr>
                        <m:nor/>
                      </m:rPr>
                      <a:rPr lang="en-US" sz="2400" b="0" i="0" smtClean="0">
                        <a:latin typeface="Cambria Math" panose="02040503050406030204" pitchFamily="18" charset="0"/>
                      </a:rPr>
                      <m:t> </m:t>
                    </m:r>
                    <m:r>
                      <m:rPr>
                        <m:nor/>
                      </m:rPr>
                      <a:rPr lang="en-US" sz="2400" dirty="0"/>
                      <m:t>=</m:t>
                    </m:r>
                    <m:r>
                      <m:rPr>
                        <m:nor/>
                      </m:rPr>
                      <a:rPr lang="en-US" sz="2400" b="0" i="0" dirty="0" smtClean="0"/>
                      <m:t> </m:t>
                    </m:r>
                  </m:oMath>
                </a14:m>
                <a:r>
                  <a:rPr lang="en-US" sz="2400" dirty="0"/>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r>
                  <a:rPr lang="en-US" sz="2400" baseline="30000" dirty="0"/>
                  <a:t>1  </a:t>
                </a:r>
                <a:r>
                  <a:rPr lang="en-US" sz="2400" dirty="0"/>
                  <a:t> </a:t>
                </a:r>
              </a:p>
              <a:p>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𝑖</m:t>
                        </m:r>
                        <m:r>
                          <a:rPr lang="en-US" sz="2400" i="1">
                            <a:latin typeface="Cambria Math" panose="02040503050406030204" pitchFamily="18" charset="0"/>
                          </a:rPr>
                          <m:t>/8</m:t>
                        </m:r>
                      </m:sup>
                    </m:sSup>
                  </m:oMath>
                </a14:m>
                <a:r>
                  <a:rPr lang="en-US" sz="2400" dirty="0"/>
                  <a:t>  </a:t>
                </a:r>
              </a:p>
            </p:txBody>
          </p:sp>
        </mc:Choice>
        <mc:Fallback xmlns="">
          <p:sp>
            <p:nvSpPr>
              <p:cNvPr id="99" name="TextBox 98"/>
              <p:cNvSpPr txBox="1">
                <a:spLocks noRot="1" noChangeAspect="1" noMove="1" noResize="1" noEditPoints="1" noAdjustHandles="1" noChangeArrowheads="1" noChangeShapeType="1" noTextEdit="1"/>
              </p:cNvSpPr>
              <p:nvPr/>
            </p:nvSpPr>
            <p:spPr>
              <a:xfrm>
                <a:off x="7672826" y="704998"/>
                <a:ext cx="3795555" cy="1994136"/>
              </a:xfrm>
              <a:prstGeom prst="rect">
                <a:avLst/>
              </a:prstGeom>
              <a:blipFill>
                <a:blip r:embed="rId11"/>
                <a:stretch>
                  <a:fillRect t="-1520" b="-5775"/>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436476" y="1089182"/>
                <a:ext cx="396262" cy="567078"/>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𝝅</m:t>
                          </m:r>
                        </m:num>
                        <m:den>
                          <m:r>
                            <a:rPr lang="en-US" b="0" i="0">
                              <a:solidFill>
                                <a:srgbClr val="FF0000"/>
                              </a:solidFill>
                              <a:latin typeface="Cambria Math" panose="02040503050406030204" pitchFamily="18" charset="0"/>
                            </a:rPr>
                            <m:t>2</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36476" y="1089182"/>
                <a:ext cx="396262" cy="567078"/>
              </a:xfrm>
              <a:prstGeom prst="rect">
                <a:avLst/>
              </a:prstGeom>
              <a:blipFill>
                <a:blip r:embed="rId1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832489" y="1534336"/>
                <a:ext cx="401071" cy="5670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832489" y="1534336"/>
                <a:ext cx="401071" cy="56707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2480297" y="1487969"/>
                <a:ext cx="462765" cy="610936"/>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𝟑</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2480297" y="1487969"/>
                <a:ext cx="462765" cy="610936"/>
              </a:xfrm>
              <a:prstGeom prst="rect">
                <a:avLst/>
              </a:prstGeom>
              <a:blipFill>
                <a:blip r:embed="rId1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616117" y="4576713"/>
                <a:ext cx="462765" cy="610936"/>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𝟓</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5" name="Rectangle 24"/>
              <p:cNvSpPr>
                <a:spLocks noRot="1" noChangeAspect="1" noMove="1" noResize="1" noEditPoints="1" noAdjustHandles="1" noChangeArrowheads="1" noChangeShapeType="1" noTextEdit="1"/>
              </p:cNvSpPr>
              <p:nvPr/>
            </p:nvSpPr>
            <p:spPr>
              <a:xfrm>
                <a:off x="2616117" y="4576713"/>
                <a:ext cx="462765" cy="610936"/>
              </a:xfrm>
              <a:prstGeom prst="rect">
                <a:avLst/>
              </a:prstGeom>
              <a:blipFill>
                <a:blip r:embed="rId1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7158466" y="4417985"/>
                <a:ext cx="462765" cy="609077"/>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𝟕</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4</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7158466" y="4417985"/>
                <a:ext cx="462765" cy="609077"/>
              </a:xfrm>
              <a:prstGeom prst="rect">
                <a:avLst/>
              </a:prstGeom>
              <a:blipFill>
                <a:blip r:embed="rId16"/>
                <a:stretch>
                  <a:fillRect/>
                </a:stretch>
              </a:blipFill>
              <a:ln>
                <a:solidFill>
                  <a:schemeClr val="bg1"/>
                </a:solidFill>
              </a:ln>
            </p:spPr>
            <p:txBody>
              <a:bodyPr/>
              <a:lstStyle/>
              <a:p>
                <a:r>
                  <a:rPr lang="en-US">
                    <a:noFill/>
                  </a:rPr>
                  <a:t> </a:t>
                </a:r>
              </a:p>
            </p:txBody>
          </p:sp>
        </mc:Fallback>
      </mc:AlternateContent>
      <p:sp>
        <p:nvSpPr>
          <p:cNvPr id="4" name="Rectangle 3"/>
          <p:cNvSpPr/>
          <p:nvPr/>
        </p:nvSpPr>
        <p:spPr>
          <a:xfrm>
            <a:off x="2056328" y="3007472"/>
            <a:ext cx="50575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π</a:t>
            </a:r>
            <a:endParaRPr lang="en-US" sz="2400" dirty="0">
              <a:latin typeface="Times New Roman" panose="02020603050405020304" pitchFamily="18" charset="0"/>
              <a:cs typeface="Times New Roman" panose="02020603050405020304" pitchFamily="18" charset="0"/>
            </a:endParaRPr>
          </a:p>
        </p:txBody>
      </p:sp>
      <p:sp>
        <p:nvSpPr>
          <p:cNvPr id="28" name="Rectangle 27"/>
          <p:cNvSpPr/>
          <p:nvPr/>
        </p:nvSpPr>
        <p:spPr>
          <a:xfrm>
            <a:off x="8177254" y="2789569"/>
            <a:ext cx="505754" cy="461665"/>
          </a:xfrm>
          <a:prstGeom prst="rect">
            <a:avLst/>
          </a:prstGeom>
        </p:spPr>
        <p:txBody>
          <a:bodyPr wrap="square">
            <a:spAutoFit/>
          </a:bodyPr>
          <a:lstStyle/>
          <a:p>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0</a:t>
            </a:r>
            <a:r>
              <a:rPr lang="en-US" sz="2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π</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8177254" y="3188256"/>
            <a:ext cx="505754" cy="461665"/>
          </a:xfrm>
          <a:prstGeom prst="rect">
            <a:avLst/>
          </a:prstGeom>
        </p:spPr>
        <p:txBody>
          <a:bodyPr wrap="square">
            <a:spAutoFit/>
          </a:bodyPr>
          <a:lstStyle/>
          <a:p>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2</a:t>
            </a:r>
            <a:r>
              <a:rPr lang="en-US" sz="2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π</a:t>
            </a:r>
            <a:endParaRPr lang="en-US"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Rectangle 29"/>
              <p:cNvSpPr/>
              <p:nvPr/>
            </p:nvSpPr>
            <p:spPr>
              <a:xfrm>
                <a:off x="5498442" y="4907523"/>
                <a:ext cx="462765" cy="610936"/>
              </a:xfrm>
              <a:prstGeom prst="rect">
                <a:avLst/>
              </a:prstGeom>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𝟑</m:t>
                          </m:r>
                          <m:r>
                            <a:rPr lang="en-US" b="1" i="1">
                              <a:solidFill>
                                <a:srgbClr val="FF0000"/>
                              </a:solidFill>
                              <a:latin typeface="Cambria Math" panose="02040503050406030204" pitchFamily="18" charset="0"/>
                            </a:rPr>
                            <m:t>𝝅</m:t>
                          </m:r>
                        </m:num>
                        <m:den>
                          <m:r>
                            <a:rPr lang="en-US" b="0" i="0" smtClean="0">
                              <a:solidFill>
                                <a:srgbClr val="FF0000"/>
                              </a:solidFill>
                              <a:latin typeface="Cambria Math" panose="02040503050406030204" pitchFamily="18" charset="0"/>
                            </a:rPr>
                            <m:t>2</m:t>
                          </m:r>
                        </m:den>
                      </m:f>
                    </m:oMath>
                  </m:oMathPara>
                </a14:m>
                <a:endParaRPr 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5498442" y="4907523"/>
                <a:ext cx="462765" cy="610936"/>
              </a:xfrm>
              <a:prstGeom prst="rect">
                <a:avLst/>
              </a:prstGeom>
              <a:blipFill>
                <a:blip r:embed="rId17"/>
                <a:stretch>
                  <a:fillRect/>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69379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8B58E2-7D62-4DB4-80A9-B00BF1A30D6D}"/>
              </a:ext>
            </a:extLst>
          </p:cNvPr>
          <p:cNvSpPr txBox="1"/>
          <p:nvPr/>
        </p:nvSpPr>
        <p:spPr>
          <a:xfrm>
            <a:off x="1081434" y="406801"/>
            <a:ext cx="1024812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143696" y="1187494"/>
                <a:ext cx="10138299" cy="5357942"/>
              </a:xfrm>
              <a:prstGeom prst="rect">
                <a:avLst/>
              </a:prstGeom>
            </p:spPr>
            <p:txBody>
              <a:bodyPr wrap="square">
                <a:spAutoFit/>
              </a:bodyPr>
              <a:lstStyle/>
              <a:p>
                <a:pPr>
                  <a:lnSpc>
                    <a:spcPct val="115000"/>
                  </a:lnSpc>
                </a:pPr>
                <a:r>
                  <a:rPr lang="en-US" sz="2400" b="1" dirty="0">
                    <a:latin typeface="Times New Roman" panose="02020603050405020304" pitchFamily="18" charset="0"/>
                    <a:ea typeface="SimSun" panose="02010600030101010101" pitchFamily="2" charset="-122"/>
                  </a:rPr>
                  <a:t>Example </a:t>
                </a:r>
                <a:r>
                  <a:rPr lang="en-US" sz="2400" dirty="0">
                    <a:effectLst/>
                    <a:latin typeface="Times New Roman" panose="02020603050405020304" pitchFamily="18" charset="0"/>
                    <a:ea typeface="SimSun" panose="02010600030101010101" pitchFamily="2" charset="-122"/>
                  </a:rPr>
                  <a:t>2.30</a:t>
                </a:r>
                <a:r>
                  <a:rPr lang="en-US" sz="2400" b="1" dirty="0">
                    <a:effectLst/>
                    <a:latin typeface="Times New Roman" panose="02020603050405020304" pitchFamily="18" charset="0"/>
                    <a:ea typeface="SimSun" panose="02010600030101010101" pitchFamily="2" charset="-122"/>
                  </a:rPr>
                  <a:t>:</a:t>
                </a:r>
                <a:r>
                  <a:rPr lang="en-US" sz="2400" b="1" i="1" dirty="0">
                    <a:effectLst/>
                    <a:latin typeface="Times New Roman" panose="02020603050405020304" pitchFamily="18" charset="0"/>
                    <a:ea typeface="SimSun" panose="02010600030101010101" pitchFamily="2" charset="-122"/>
                  </a:rPr>
                  <a:t>   for n = 8</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For k = 0,  </a:t>
                </a:r>
                <a:r>
                  <a:rPr lang="en-US" sz="2400" b="1" dirty="0">
                    <a:solidFill>
                      <a:srgbClr val="0000CC"/>
                    </a:solidFill>
                    <a:effectLst/>
                    <a:latin typeface="Times New Roman" panose="02020603050405020304" pitchFamily="18" charset="0"/>
                    <a:ea typeface="SimSun" panose="02010600030101010101" pitchFamily="2" charset="-122"/>
                  </a:rPr>
                  <a:t>y</a:t>
                </a:r>
                <a:r>
                  <a:rPr lang="en-US" sz="2400" b="1" baseline="-25000" dirty="0">
                    <a:solidFill>
                      <a:srgbClr val="0000CC"/>
                    </a:solidFill>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 </a:t>
                </a:r>
                <a:r>
                  <a:rPr lang="en-US" sz="2400" dirty="0">
                    <a:solidFill>
                      <a:srgbClr val="0000CC"/>
                    </a:solidFill>
                    <a:effectLst/>
                    <a:latin typeface="Times New Roman" panose="02020603050405020304" pitchFamily="18" charset="0"/>
                    <a:ea typeface="SimSun" panose="02010600030101010101" pitchFamily="2" charset="-122"/>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0</m:t>
                        </m:r>
                      </m:sup>
                    </m:sSubSup>
                  </m:oMath>
                </a14:m>
                <a:r>
                  <a:rPr lang="en-US" sz="2400" dirty="0">
                    <a:solidFill>
                      <a:srgbClr val="0000CC"/>
                    </a:solidFill>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oMath>
                </a14:m>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oMath>
                </a14:m>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oMath>
                </a14:m>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143696" y="1187494"/>
                <a:ext cx="10138299" cy="5357942"/>
              </a:xfrm>
              <a:prstGeom prst="rect">
                <a:avLst/>
              </a:prstGeom>
              <a:blipFill>
                <a:blip r:embed="rId2"/>
                <a:stretch>
                  <a:fillRect l="-962" t="-455" b="-1365"/>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3D1C3B66-0CCF-4234-9369-EF08AD4A1AA1}"/>
              </a:ext>
            </a:extLst>
          </p:cNvPr>
          <p:cNvSpPr/>
          <p:nvPr/>
        </p:nvSpPr>
        <p:spPr>
          <a:xfrm flipH="1">
            <a:off x="543760" y="1032229"/>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pic>
        <p:nvPicPr>
          <p:cNvPr id="4" name="Picture 3" descr="Image result for smiley face images">
            <a:extLst>
              <a:ext uri="{FF2B5EF4-FFF2-40B4-BE49-F238E27FC236}">
                <a16:creationId xmlns:a16="http://schemas.microsoft.com/office/drawing/2014/main" id="{A04C14FD-A21D-42FA-AB1A-E6983FA650A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761" y="1535393"/>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77C3177-D1BF-42B7-84B1-840E3C49BD75}"/>
              </a:ext>
            </a:extLst>
          </p:cNvPr>
          <p:cNvSpPr/>
          <p:nvPr/>
        </p:nvSpPr>
        <p:spPr>
          <a:xfrm>
            <a:off x="1143696" y="447454"/>
            <a:ext cx="10185865" cy="584775"/>
          </a:xfrm>
          <a:prstGeom prst="rect">
            <a:avLst/>
          </a:prstGeom>
        </p:spPr>
        <p:txBody>
          <a:bodyPr wrap="none">
            <a:spAutoFit/>
          </a:bodyPr>
          <a:lstStyle/>
          <a:p>
            <a:r>
              <a:rPr lang="en-US" sz="3200" dirty="0">
                <a:ea typeface="SimSun" panose="02010600030101010101" pitchFamily="2" charset="-122"/>
              </a:rPr>
              <a:t>Evaluate a polynomial A(x) - </a:t>
            </a:r>
            <a:r>
              <a:rPr lang="en-US" sz="2400" dirty="0">
                <a:ea typeface="SimSun" panose="02010600030101010101" pitchFamily="2" charset="-122"/>
              </a:rPr>
              <a:t>Interpolation at the complex roots of unity </a:t>
            </a:r>
            <a:endParaRPr lang="en-US" sz="2400" dirty="0"/>
          </a:p>
        </p:txBody>
      </p:sp>
    </p:spTree>
    <p:extLst>
      <p:ext uri="{BB962C8B-B14F-4D97-AF65-F5344CB8AC3E}">
        <p14:creationId xmlns:p14="http://schemas.microsoft.com/office/powerpoint/2010/main" val="1531319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691E73-BE1A-4F8D-8475-136A04DEC658}"/>
              </a:ext>
            </a:extLst>
          </p:cNvPr>
          <p:cNvSpPr txBox="1"/>
          <p:nvPr/>
        </p:nvSpPr>
        <p:spPr>
          <a:xfrm>
            <a:off x="812597" y="307235"/>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022412" y="1187494"/>
                <a:ext cx="10147176" cy="5142433"/>
              </a:xfrm>
              <a:prstGeom prst="rect">
                <a:avLst/>
              </a:prstGeom>
            </p:spPr>
            <p:txBody>
              <a:bodyPr wrap="square">
                <a:spAutoFit/>
              </a:bodyPr>
              <a:lstStyle/>
              <a:p>
                <a:pPr>
                  <a:spcBef>
                    <a:spcPts val="1200"/>
                  </a:spcBef>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For k = 1,  </a:t>
                </a:r>
                <a:r>
                  <a:rPr lang="en-US" sz="2400" b="1" dirty="0">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y</a:t>
                </a:r>
                <a:r>
                  <a:rPr lang="en-US" sz="2400" b="1" baseline="-25000" dirty="0">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400"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400" dirty="0">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a:spcBef>
                    <a:spcPts val="120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a:spcBef>
                    <a:spcPts val="120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e>
                    </m:d>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a:spcBef>
                    <a:spcPts val="120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(1 -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022412" y="1187494"/>
                <a:ext cx="10147176" cy="5142433"/>
              </a:xfrm>
              <a:prstGeom prst="rect">
                <a:avLst/>
              </a:prstGeom>
              <a:blipFill>
                <a:blip r:embed="rId2"/>
                <a:stretch>
                  <a:fillRect l="-962"/>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F71DEB52-0D3A-4AC5-9C21-A755CC3C8B62}"/>
              </a:ext>
            </a:extLst>
          </p:cNvPr>
          <p:cNvSpPr/>
          <p:nvPr/>
        </p:nvSpPr>
        <p:spPr>
          <a:xfrm flipH="1">
            <a:off x="543760" y="1032229"/>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sp>
        <p:nvSpPr>
          <p:cNvPr id="5" name="Rectangle 4">
            <a:extLst>
              <a:ext uri="{FF2B5EF4-FFF2-40B4-BE49-F238E27FC236}">
                <a16:creationId xmlns:a16="http://schemas.microsoft.com/office/drawing/2014/main" id="{10558980-421A-4656-91AF-54A54F635E43}"/>
              </a:ext>
            </a:extLst>
          </p:cNvPr>
          <p:cNvSpPr/>
          <p:nvPr/>
        </p:nvSpPr>
        <p:spPr>
          <a:xfrm>
            <a:off x="1022412" y="361335"/>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2867455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186648" y="1235170"/>
                <a:ext cx="10520039" cy="5033366"/>
              </a:xfrm>
              <a:prstGeom prst="rect">
                <a:avLst/>
              </a:prstGeom>
            </p:spPr>
            <p:txBody>
              <a:bodyPr wrap="square">
                <a:spAutoFit/>
              </a:bodyPr>
              <a:lstStyle/>
              <a:p>
                <a:pPr>
                  <a:spcBef>
                    <a:spcPts val="1200"/>
                  </a:spcBef>
                  <a:spcAft>
                    <a:spcPts val="1200"/>
                  </a:spcAft>
                </a:pPr>
                <a:r>
                  <a:rPr lang="en-US" sz="2400" dirty="0">
                    <a:latin typeface="Times New Roman" panose="02020603050405020304" pitchFamily="18" charset="0"/>
                    <a:ea typeface="SimSun" panose="02010600030101010101" pitchFamily="2" charset="-122"/>
                  </a:rPr>
                  <a:t>For k = 2,  </a:t>
                </a:r>
                <a:r>
                  <a:rPr lang="en-US" sz="2400" b="1" dirty="0">
                    <a:solidFill>
                      <a:srgbClr val="0000CC"/>
                    </a:solidFill>
                    <a:effectLst/>
                    <a:latin typeface="Times New Roman" panose="02020603050405020304" pitchFamily="18" charset="0"/>
                    <a:ea typeface="SimSun" panose="02010600030101010101" pitchFamily="2" charset="-122"/>
                  </a:rPr>
                  <a:t>y</a:t>
                </a:r>
                <a:r>
                  <a:rPr lang="en-US" sz="2400" b="1" baseline="-25000" dirty="0">
                    <a:solidFill>
                      <a:srgbClr val="0000CC"/>
                    </a:solidFill>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 </a:t>
                </a:r>
                <a:r>
                  <a:rPr lang="en-US" sz="2400" dirty="0">
                    <a:solidFill>
                      <a:srgbClr val="0000CC"/>
                    </a:solidFill>
                    <a:effectLst/>
                    <a:latin typeface="Times New Roman" panose="02020603050405020304" pitchFamily="18" charset="0"/>
                    <a:ea typeface="SimSun" panose="02010600030101010101" pitchFamily="2" charset="-122"/>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solidFill>
                      <a:srgbClr val="0000CC"/>
                    </a:solidFill>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0"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186648" y="1235170"/>
                <a:ext cx="10520039" cy="5033366"/>
              </a:xfrm>
              <a:prstGeom prst="rect">
                <a:avLst/>
              </a:prstGeom>
              <a:blipFill>
                <a:blip r:embed="rId2"/>
                <a:stretch>
                  <a:fillRect l="-928"/>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BB891D5F-33E2-4A36-8BC1-FD17795A2EA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71"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F70A4C-CE07-47AE-9C2A-9299B5A38024}"/>
              </a:ext>
            </a:extLst>
          </p:cNvPr>
          <p:cNvSpPr/>
          <p:nvPr/>
        </p:nvSpPr>
        <p:spPr>
          <a:xfrm>
            <a:off x="1186648" y="502085"/>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2196217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09930" y="1295794"/>
                <a:ext cx="10218199" cy="5033366"/>
              </a:xfrm>
              <a:prstGeom prst="rect">
                <a:avLst/>
              </a:prstGeom>
            </p:spPr>
            <p:txBody>
              <a:bodyPr wrap="square">
                <a:spAutoFit/>
              </a:bodyPr>
              <a:lstStyle/>
              <a:p>
                <a:pPr>
                  <a:spcBef>
                    <a:spcPts val="1200"/>
                  </a:spcBef>
                  <a:spcAft>
                    <a:spcPts val="1200"/>
                  </a:spcAft>
                </a:pPr>
                <a:r>
                  <a:rPr lang="en-US" sz="2400" dirty="0">
                    <a:latin typeface="Times New Roman" panose="02020603050405020304" pitchFamily="18" charset="0"/>
                    <a:ea typeface="SimSun" panose="02010600030101010101" pitchFamily="2" charset="-122"/>
                  </a:rPr>
                  <a:t>For k = 3,  </a:t>
                </a:r>
                <a:r>
                  <a:rPr lang="en-US" sz="2400" b="1" dirty="0">
                    <a:solidFill>
                      <a:srgbClr val="0000CC"/>
                    </a:solidFill>
                    <a:effectLst/>
                    <a:latin typeface="Times New Roman" panose="02020603050405020304" pitchFamily="18" charset="0"/>
                    <a:ea typeface="SimSun" panose="02010600030101010101" pitchFamily="2" charset="-122"/>
                  </a:rPr>
                  <a:t>y</a:t>
                </a:r>
                <a:r>
                  <a:rPr lang="en-US" sz="2400" b="1" baseline="-25000" dirty="0">
                    <a:solidFill>
                      <a:srgbClr val="0000CC"/>
                    </a:solidFill>
                    <a:effectLst/>
                    <a:latin typeface="Times New Roman" panose="02020603050405020304" pitchFamily="18" charset="0"/>
                    <a:ea typeface="SimSun" panose="02010600030101010101" pitchFamily="2" charset="-122"/>
                  </a:rPr>
                  <a:t>3</a:t>
                </a:r>
                <a:r>
                  <a:rPr lang="en-US" sz="2400" b="1" dirty="0">
                    <a:solidFill>
                      <a:srgbClr val="0000CC"/>
                    </a:solidFill>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 </a:t>
                </a:r>
                <a:r>
                  <a:rPr lang="en-US" sz="2400" dirty="0">
                    <a:solidFill>
                      <a:srgbClr val="0000CC"/>
                    </a:solidFill>
                    <a:effectLst/>
                    <a:latin typeface="Times New Roman" panose="02020603050405020304" pitchFamily="18" charset="0"/>
                    <a:ea typeface="SimSun" panose="02010600030101010101" pitchFamily="2" charset="-122"/>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solidFill>
                      <a:srgbClr val="0000CC"/>
                    </a:solidFill>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0"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09930" y="1295794"/>
                <a:ext cx="10218199" cy="5033366"/>
              </a:xfrm>
              <a:prstGeom prst="rect">
                <a:avLst/>
              </a:prstGeom>
              <a:blipFill>
                <a:blip r:embed="rId2"/>
                <a:stretch>
                  <a:fillRect l="-894"/>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FBE0B1A9-389E-4433-B736-1A16FE3655C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71"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BB60D6C-8F15-4152-BF0C-B1DBC9C8B5D0}"/>
              </a:ext>
            </a:extLst>
          </p:cNvPr>
          <p:cNvSpPr/>
          <p:nvPr/>
        </p:nvSpPr>
        <p:spPr>
          <a:xfrm>
            <a:off x="1095681" y="362748"/>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1817030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68152" y="1342760"/>
                <a:ext cx="10085034" cy="5033366"/>
              </a:xfrm>
              <a:prstGeom prst="rect">
                <a:avLst/>
              </a:prstGeom>
            </p:spPr>
            <p:txBody>
              <a:bodyPr wrap="square">
                <a:spAutoFit/>
              </a:bodyPr>
              <a:lstStyle/>
              <a:p>
                <a:pPr>
                  <a:spcBef>
                    <a:spcPts val="1200"/>
                  </a:spcBef>
                  <a:spcAft>
                    <a:spcPts val="1200"/>
                  </a:spcAft>
                </a:pPr>
                <a:r>
                  <a:rPr lang="en-US" sz="2400" dirty="0">
                    <a:latin typeface="Times New Roman" panose="02020603050405020304" pitchFamily="18" charset="0"/>
                    <a:ea typeface="SimSun" panose="02010600030101010101" pitchFamily="2" charset="-122"/>
                  </a:rPr>
                  <a:t>For k = 4,  </a:t>
                </a:r>
                <a:r>
                  <a:rPr lang="en-US" sz="2400" b="1" dirty="0">
                    <a:solidFill>
                      <a:srgbClr val="0000CC"/>
                    </a:solidFill>
                    <a:effectLst/>
                    <a:latin typeface="Times New Roman" panose="02020603050405020304" pitchFamily="18" charset="0"/>
                    <a:ea typeface="SimSun" panose="02010600030101010101" pitchFamily="2" charset="-122"/>
                  </a:rPr>
                  <a:t>y</a:t>
                </a:r>
                <a:r>
                  <a:rPr lang="en-US" sz="2400" b="1" baseline="-25000" dirty="0">
                    <a:solidFill>
                      <a:srgbClr val="0000CC"/>
                    </a:solidFill>
                    <a:effectLst/>
                    <a:latin typeface="Times New Roman" panose="02020603050405020304" pitchFamily="18" charset="0"/>
                    <a:ea typeface="SimSun" panose="02010600030101010101" pitchFamily="2" charset="-122"/>
                  </a:rPr>
                  <a:t>4</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 </a:t>
                </a:r>
                <a:r>
                  <a:rPr lang="en-US" sz="2400" dirty="0">
                    <a:solidFill>
                      <a:srgbClr val="0000CC"/>
                    </a:solidFill>
                    <a:effectLst/>
                    <a:latin typeface="Times New Roman" panose="02020603050405020304" pitchFamily="18" charset="0"/>
                    <a:ea typeface="SimSun" panose="02010600030101010101" pitchFamily="2" charset="-122"/>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4</m:t>
                        </m:r>
                      </m:sup>
                    </m:sSubSup>
                  </m:oMath>
                </a14:m>
                <a:r>
                  <a:rPr lang="en-US" sz="2400" dirty="0">
                    <a:solidFill>
                      <a:srgbClr val="0000CC"/>
                    </a:solidFill>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ea typeface="SimSun" panose="02010600030101010101" pitchFamily="2" charset="-122"/>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oMath>
                </a14:m>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68152" y="1342760"/>
                <a:ext cx="10085034" cy="5033366"/>
              </a:xfrm>
              <a:prstGeom prst="rect">
                <a:avLst/>
              </a:prstGeom>
              <a:blipFill>
                <a:blip r:embed="rId2"/>
                <a:stretch>
                  <a:fillRect l="-907"/>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BF0910FC-7EC1-4BD2-A0A2-95CEB702AC3B}"/>
              </a:ext>
            </a:extLst>
          </p:cNvPr>
          <p:cNvSpPr/>
          <p:nvPr/>
        </p:nvSpPr>
        <p:spPr>
          <a:xfrm flipH="1">
            <a:off x="543760" y="1032229"/>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sp>
        <p:nvSpPr>
          <p:cNvPr id="4" name="Rectangle 3">
            <a:extLst>
              <a:ext uri="{FF2B5EF4-FFF2-40B4-BE49-F238E27FC236}">
                <a16:creationId xmlns:a16="http://schemas.microsoft.com/office/drawing/2014/main" id="{87B22C2E-D150-47D0-9C80-4AB1575FA2AA}"/>
              </a:ext>
            </a:extLst>
          </p:cNvPr>
          <p:cNvSpPr/>
          <p:nvPr/>
        </p:nvSpPr>
        <p:spPr>
          <a:xfrm>
            <a:off x="1195357" y="447454"/>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2378709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45442" y="1195586"/>
                <a:ext cx="10182687" cy="5038623"/>
              </a:xfrm>
              <a:prstGeom prst="rect">
                <a:avLst/>
              </a:prstGeom>
            </p:spPr>
            <p:txBody>
              <a:bodyPr wrap="square">
                <a:spAutoFit/>
              </a:bodyPr>
              <a:lstStyle/>
              <a:p>
                <a:pPr>
                  <a:spcBef>
                    <a:spcPts val="1200"/>
                  </a:spcBef>
                  <a:spcAft>
                    <a:spcPts val="1200"/>
                  </a:spcAft>
                </a:pPr>
                <a:r>
                  <a:rPr lang="en-US" sz="2400" dirty="0">
                    <a:latin typeface="Times New Roman" panose="02020603050405020304" pitchFamily="18" charset="0"/>
                    <a:ea typeface="SimSun" panose="02010600030101010101" pitchFamily="2" charset="-122"/>
                  </a:rPr>
                  <a:t>For k = 5,  </a:t>
                </a:r>
                <a:r>
                  <a:rPr lang="en-US" sz="2400" b="1" dirty="0">
                    <a:solidFill>
                      <a:srgbClr val="0000CC"/>
                    </a:solidFill>
                    <a:effectLst/>
                    <a:latin typeface="Times New Roman" panose="02020603050405020304" pitchFamily="18" charset="0"/>
                    <a:ea typeface="SimSun" panose="02010600030101010101" pitchFamily="2" charset="-122"/>
                  </a:rPr>
                  <a:t>y</a:t>
                </a:r>
                <a:r>
                  <a:rPr lang="en-US" sz="2400" b="1" baseline="-25000" dirty="0">
                    <a:solidFill>
                      <a:srgbClr val="0000CC"/>
                    </a:solidFill>
                    <a:effectLst/>
                    <a:latin typeface="Times New Roman" panose="02020603050405020304" pitchFamily="18" charset="0"/>
                    <a:ea typeface="SimSun" panose="02010600030101010101" pitchFamily="2" charset="-122"/>
                  </a:rPr>
                  <a:t>5</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 </a:t>
                </a:r>
                <a:r>
                  <a:rPr lang="en-US" sz="2400" dirty="0">
                    <a:solidFill>
                      <a:srgbClr val="0000CC"/>
                    </a:solidFill>
                    <a:effectLst/>
                    <a:latin typeface="Times New Roman" panose="02020603050405020304" pitchFamily="18" charset="0"/>
                    <a:ea typeface="SimSun" panose="02010600030101010101" pitchFamily="2" charset="-122"/>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5</m:t>
                        </m:r>
                      </m:sup>
                    </m:sSubSup>
                  </m:oMath>
                </a14:m>
                <a:r>
                  <a:rPr lang="en-US" sz="2400" dirty="0">
                    <a:solidFill>
                      <a:srgbClr val="0000CC"/>
                    </a:solidFill>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ea typeface="SimSun" panose="02010600030101010101" pitchFamily="2" charset="-122"/>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oMath>
                </a14:m>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45442" y="1195586"/>
                <a:ext cx="10182687" cy="5038623"/>
              </a:xfrm>
              <a:prstGeom prst="rect">
                <a:avLst/>
              </a:prstGeom>
              <a:blipFill>
                <a:blip r:embed="rId2"/>
                <a:stretch>
                  <a:fillRect l="-898"/>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8849B137-051C-4AF5-88AF-20109E52565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71"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FC8311E-85CD-4BC6-8B1F-3EEC8C85289B}"/>
              </a:ext>
            </a:extLst>
          </p:cNvPr>
          <p:cNvSpPr/>
          <p:nvPr/>
        </p:nvSpPr>
        <p:spPr>
          <a:xfrm>
            <a:off x="1245442" y="415000"/>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907862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27492" y="1284695"/>
                <a:ext cx="10271464" cy="5033366"/>
              </a:xfrm>
              <a:prstGeom prst="rect">
                <a:avLst/>
              </a:prstGeom>
            </p:spPr>
            <p:txBody>
              <a:bodyPr wrap="square">
                <a:spAutoFit/>
              </a:bodyPr>
              <a:lstStyle/>
              <a:p>
                <a:pPr>
                  <a:spcBef>
                    <a:spcPts val="1200"/>
                  </a:spcBef>
                  <a:spcAft>
                    <a:spcPts val="1200"/>
                  </a:spcAft>
                </a:pPr>
                <a:r>
                  <a:rPr lang="en-US" sz="2400" dirty="0">
                    <a:latin typeface="Times New Roman" panose="02020603050405020304" pitchFamily="18" charset="0"/>
                    <a:ea typeface="SimSun" panose="02010600030101010101" pitchFamily="2" charset="-122"/>
                  </a:rPr>
                  <a:t>For k = 6,  </a:t>
                </a:r>
                <a:r>
                  <a:rPr lang="en-US" sz="2400" b="1" dirty="0">
                    <a:solidFill>
                      <a:srgbClr val="0000CC"/>
                    </a:solidFill>
                    <a:effectLst/>
                    <a:latin typeface="Times New Roman" panose="02020603050405020304" pitchFamily="18" charset="0"/>
                    <a:ea typeface="SimSun" panose="02010600030101010101" pitchFamily="2" charset="-122"/>
                  </a:rPr>
                  <a:t>y</a:t>
                </a:r>
                <a:r>
                  <a:rPr lang="en-US" sz="2400" b="1" baseline="-25000" dirty="0">
                    <a:solidFill>
                      <a:srgbClr val="0000CC"/>
                    </a:solidFill>
                    <a:effectLst/>
                    <a:latin typeface="Times New Roman" panose="02020603050405020304" pitchFamily="18" charset="0"/>
                    <a:ea typeface="SimSun" panose="02010600030101010101" pitchFamily="2" charset="-122"/>
                  </a:rPr>
                  <a:t>6</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 </a:t>
                </a:r>
                <a:r>
                  <a:rPr lang="en-US" sz="2400" dirty="0">
                    <a:solidFill>
                      <a:srgbClr val="0000CC"/>
                    </a:solidFill>
                    <a:effectLst/>
                    <a:latin typeface="Times New Roman" panose="02020603050405020304" pitchFamily="18" charset="0"/>
                    <a:ea typeface="SimSun" panose="02010600030101010101" pitchFamily="2" charset="-122"/>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6</m:t>
                        </m:r>
                      </m:sup>
                    </m:sSubSup>
                  </m:oMath>
                </a14:m>
                <a:r>
                  <a:rPr lang="en-US" sz="2400" dirty="0">
                    <a:solidFill>
                      <a:srgbClr val="0000CC"/>
                    </a:solidFill>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ea typeface="SimSun" panose="02010600030101010101" pitchFamily="2" charset="-122"/>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oMath>
                </a14:m>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27492" y="1284695"/>
                <a:ext cx="10271464" cy="5033366"/>
              </a:xfrm>
              <a:prstGeom prst="rect">
                <a:avLst/>
              </a:prstGeom>
              <a:blipFill>
                <a:blip r:embed="rId2"/>
                <a:stretch>
                  <a:fillRect l="-890"/>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7672163A-16CA-4EA3-918C-3304B434A2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71"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3324AF5-3A13-4BF3-A06A-F9DC5BE2055F}"/>
              </a:ext>
            </a:extLst>
          </p:cNvPr>
          <p:cNvSpPr/>
          <p:nvPr/>
        </p:nvSpPr>
        <p:spPr>
          <a:xfrm>
            <a:off x="1334693" y="418332"/>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325854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CF3C9D-F7D6-46ED-B852-7B2661C0AAB7}"/>
              </a:ext>
            </a:extLst>
          </p:cNvPr>
          <p:cNvSpPr txBox="1"/>
          <p:nvPr/>
        </p:nvSpPr>
        <p:spPr>
          <a:xfrm>
            <a:off x="910135" y="479802"/>
            <a:ext cx="10482213" cy="102626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56458" y="1591566"/>
            <a:ext cx="9144000" cy="4786631"/>
          </a:xfrm>
          <a:prstGeom prst="rect">
            <a:avLst/>
          </a:prstGeom>
        </p:spPr>
        <p:txBody>
          <a:bodyPr wrap="square">
            <a:spAutoFit/>
          </a:bodyPr>
          <a:lstStyle/>
          <a:p>
            <a:pPr marL="342900"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Use any points as evaluation points. </a:t>
            </a:r>
          </a:p>
          <a:p>
            <a:pPr lvl="2" indent="-452438">
              <a:lnSpc>
                <a:spcPct val="115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Choose</a:t>
            </a: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“complex roots of unit” </a:t>
            </a:r>
            <a:r>
              <a:rPr lang="en-US" sz="2400" dirty="0">
                <a:latin typeface="Times New Roman" panose="02020603050405020304" pitchFamily="18" charset="0"/>
                <a:ea typeface="SimSun" panose="02010600030101010101" pitchFamily="2" charset="-122"/>
              </a:rPr>
              <a:t>as the evaluation points; </a:t>
            </a:r>
          </a:p>
          <a:p>
            <a:pPr lvl="2" indent="-452438">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apply </a:t>
            </a:r>
            <a:r>
              <a:rPr lang="en-US" sz="2400" dirty="0">
                <a:solidFill>
                  <a:srgbClr val="0000FF"/>
                </a:solidFill>
                <a:latin typeface="Times New Roman" panose="02020603050405020304" pitchFamily="18" charset="0"/>
                <a:ea typeface="SimSun" panose="02010600030101010101" pitchFamily="2" charset="-122"/>
              </a:rPr>
              <a:t>the discrete Fourier transform (DFT) of a coefficient vector to produce a point-value representation of a coefficient vector.</a:t>
            </a:r>
          </a:p>
          <a:p>
            <a:pPr lvl="2" indent="-452438">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Allow to convert between representations in only </a:t>
            </a:r>
            <a:r>
              <a:rPr lang="en-US" sz="2400" dirty="0">
                <a:solidFill>
                  <a:srgbClr val="0000FF"/>
                </a:solidFill>
                <a:latin typeface="Times New Roman" panose="02020603050405020304" pitchFamily="18" charset="0"/>
                <a:ea typeface="SimSun" panose="02010600030101010101" pitchFamily="2" charset="-122"/>
              </a:rPr>
              <a:t>Θ(n log n) time</a:t>
            </a:r>
            <a:r>
              <a:rPr lang="en-US" sz="2400" dirty="0">
                <a:latin typeface="Times New Roman" panose="02020603050405020304" pitchFamily="18" charset="0"/>
                <a:ea typeface="SimSun" panose="02010600030101010101" pitchFamily="2" charset="-122"/>
              </a:rPr>
              <a:t>.</a:t>
            </a:r>
            <a:r>
              <a:rPr lang="en-US" sz="2400" dirty="0">
                <a:solidFill>
                  <a:srgbClr val="0000FF"/>
                </a:solidFill>
                <a:latin typeface="Times New Roman" panose="02020603050405020304" pitchFamily="18" charset="0"/>
                <a:ea typeface="SimSun" panose="02010600030101010101" pitchFamily="2" charset="-122"/>
              </a:rPr>
              <a:t> </a:t>
            </a:r>
          </a:p>
          <a:p>
            <a:pPr marL="342900"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the interpolation process, </a:t>
            </a:r>
          </a:p>
          <a:p>
            <a:pPr marL="914400" lvl="1" indent="-457200">
              <a:lnSpc>
                <a:spcPct val="115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perform the inverse operation by taking the “inverse DFT” of point-value pairs to yield a coefficient vector</a:t>
            </a:r>
            <a:r>
              <a:rPr lang="en-US" sz="2400" dirty="0">
                <a:latin typeface="Times New Roman" panose="02020603050405020304" pitchFamily="18" charset="0"/>
                <a:ea typeface="SimSun" panose="02010600030101010101" pitchFamily="2" charset="-122"/>
              </a:rPr>
              <a:t>.  </a:t>
            </a:r>
          </a:p>
          <a:p>
            <a:pPr marL="914400" lvl="1" indent="-4572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Use the FFT accomplishes the DFT and inverse DFT operations in </a:t>
            </a:r>
            <a:r>
              <a:rPr lang="en-US" sz="2400" dirty="0">
                <a:solidFill>
                  <a:srgbClr val="0000FF"/>
                </a:solidFill>
                <a:latin typeface="Times New Roman" panose="02020603050405020304" pitchFamily="18" charset="0"/>
                <a:ea typeface="SimSun" panose="02010600030101010101" pitchFamily="2" charset="-122"/>
              </a:rPr>
              <a:t>Θ(n log n) time.</a:t>
            </a:r>
            <a:endParaRPr lang="en-US" sz="2400" dirty="0">
              <a:solidFill>
                <a:srgbClr val="0000FF"/>
              </a:solidFill>
              <a:effectLst/>
              <a:latin typeface="Courier New" panose="02070309020205020404" pitchFamily="49" charset="0"/>
              <a:ea typeface="SimSun" panose="02010600030101010101" pitchFamily="2" charset="-122"/>
            </a:endParaRPr>
          </a:p>
        </p:txBody>
      </p:sp>
      <p:pic>
        <p:nvPicPr>
          <p:cNvPr id="4" name="Picture 3" descr="Image result for smiley face images">
            <a:extLst>
              <a:ext uri="{FF2B5EF4-FFF2-40B4-BE49-F238E27FC236}">
                <a16:creationId xmlns:a16="http://schemas.microsoft.com/office/drawing/2014/main" id="{E7EBE7D8-395C-4F41-8202-F17E06D2285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86960">
            <a:off x="1092837" y="3131233"/>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BB659A9-07A5-41DC-BD3F-081E96C85AB2}"/>
              </a:ext>
            </a:extLst>
          </p:cNvPr>
          <p:cNvSpPr txBox="1">
            <a:spLocks/>
          </p:cNvSpPr>
          <p:nvPr/>
        </p:nvSpPr>
        <p:spPr>
          <a:xfrm>
            <a:off x="1756458" y="334576"/>
            <a:ext cx="5904412" cy="10587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dirty="0">
                <a:latin typeface="+mn-lt"/>
              </a:rPr>
              <a:t>Polynomials and </a:t>
            </a:r>
            <a:br>
              <a:rPr lang="en-US" sz="3200" dirty="0">
                <a:latin typeface="+mn-lt"/>
              </a:rPr>
            </a:br>
            <a:r>
              <a:rPr lang="en-US" sz="3200" dirty="0">
                <a:latin typeface="+mn-lt"/>
              </a:rPr>
              <a:t>The Fast Fourier Transform (FFT)</a:t>
            </a:r>
          </a:p>
        </p:txBody>
      </p:sp>
    </p:spTree>
    <p:extLst>
      <p:ext uri="{BB962C8B-B14F-4D97-AF65-F5344CB8AC3E}">
        <p14:creationId xmlns:p14="http://schemas.microsoft.com/office/powerpoint/2010/main" val="3906441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431D79-9903-4533-ADAB-CAB7AFD97171}"/>
              </a:ext>
            </a:extLst>
          </p:cNvPr>
          <p:cNvSpPr txBox="1"/>
          <p:nvPr/>
        </p:nvSpPr>
        <p:spPr>
          <a:xfrm>
            <a:off x="957370" y="316295"/>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98252" y="1349733"/>
                <a:ext cx="10262587" cy="5033366"/>
              </a:xfrm>
              <a:prstGeom prst="rect">
                <a:avLst/>
              </a:prstGeom>
            </p:spPr>
            <p:txBody>
              <a:bodyPr wrap="square">
                <a:spAutoFit/>
              </a:bodyPr>
              <a:lstStyle/>
              <a:p>
                <a:pPr>
                  <a:spcBef>
                    <a:spcPts val="1200"/>
                  </a:spcBef>
                  <a:spcAft>
                    <a:spcPts val="1200"/>
                  </a:spcAft>
                </a:pPr>
                <a:r>
                  <a:rPr lang="en-US" sz="2400" dirty="0">
                    <a:latin typeface="Times New Roman" panose="02020603050405020304" pitchFamily="18" charset="0"/>
                    <a:ea typeface="SimSun" panose="02010600030101010101" pitchFamily="2" charset="-122"/>
                  </a:rPr>
                  <a:t>For k = 7,  </a:t>
                </a:r>
                <a:r>
                  <a:rPr lang="en-US" sz="2400" b="1" dirty="0">
                    <a:solidFill>
                      <a:srgbClr val="0000CC"/>
                    </a:solidFill>
                    <a:effectLst/>
                    <a:latin typeface="Times New Roman" panose="02020603050405020304" pitchFamily="18" charset="0"/>
                    <a:ea typeface="SimSun" panose="02010600030101010101" pitchFamily="2" charset="-122"/>
                  </a:rPr>
                  <a:t>y</a:t>
                </a:r>
                <a:r>
                  <a:rPr lang="en-US" sz="2400" b="1" baseline="-25000" dirty="0">
                    <a:solidFill>
                      <a:srgbClr val="0000CC"/>
                    </a:solidFill>
                    <a:effectLst/>
                    <a:latin typeface="Times New Roman" panose="02020603050405020304" pitchFamily="18" charset="0"/>
                    <a:ea typeface="SimSun" panose="02010600030101010101" pitchFamily="2" charset="-122"/>
                  </a:rPr>
                  <a:t>7</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 </a:t>
                </a:r>
                <a:r>
                  <a:rPr lang="en-US" sz="2400" dirty="0">
                    <a:solidFill>
                      <a:srgbClr val="0000CC"/>
                    </a:solidFill>
                    <a:effectLst/>
                    <a:latin typeface="Times New Roman" panose="02020603050405020304" pitchFamily="18" charset="0"/>
                    <a:ea typeface="SimSun" panose="02010600030101010101" pitchFamily="2" charset="-122"/>
                  </a:rPr>
                  <a:t>A(</a:t>
                </a:r>
                <a14:m>
                  <m:oMath xmlns:m="http://schemas.openxmlformats.org/officeDocument/2006/math">
                    <m:sSubSup>
                      <m:sSub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7</m:t>
                        </m:r>
                      </m:sup>
                    </m:sSubSup>
                  </m:oMath>
                </a14:m>
                <a:r>
                  <a:rPr lang="en-US" sz="2400" dirty="0">
                    <a:solidFill>
                      <a:srgbClr val="0000CC"/>
                    </a:solidFill>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8−1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7∗2</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7∗3</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7∗4</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7∗5</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7∗6</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7∗7</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8</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e>
                    </m:d>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a:p>
                <a:pPr>
                  <a:spcBef>
                    <a:spcPts val="1200"/>
                  </a:spcBef>
                  <a:spcAft>
                    <a:spcPts val="1200"/>
                  </a:spcAft>
                </a:pPr>
                <a:r>
                  <a:rPr lang="en-US" sz="2400" dirty="0">
                    <a:effectLst/>
                    <a:ea typeface="SimSun" panose="02010600030101010101" pitchFamily="2" charset="-122"/>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1 </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radPr>
                          <m:deg/>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e>
                        </m:rad>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(1 -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a:t>
                </a:r>
                <a14:m>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oMath>
                </a14:m>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298252" y="1349733"/>
                <a:ext cx="10262587" cy="5033366"/>
              </a:xfrm>
              <a:prstGeom prst="rect">
                <a:avLst/>
              </a:prstGeom>
              <a:blipFill>
                <a:blip r:embed="rId2"/>
                <a:stretch>
                  <a:fillRect l="-951"/>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744E5753-DCA5-4AD7-A3DA-0531155594B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71"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B56A703-098B-466B-83D7-72AF207CB0E2}"/>
              </a:ext>
            </a:extLst>
          </p:cNvPr>
          <p:cNvSpPr/>
          <p:nvPr/>
        </p:nvSpPr>
        <p:spPr>
          <a:xfrm>
            <a:off x="1186648" y="336622"/>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1997385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649E0E-231E-41FA-B30F-332EB8908280}"/>
              </a:ext>
            </a:extLst>
          </p:cNvPr>
          <p:cNvSpPr txBox="1"/>
          <p:nvPr/>
        </p:nvSpPr>
        <p:spPr>
          <a:xfrm>
            <a:off x="1247886" y="2432646"/>
            <a:ext cx="9230061" cy="173056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27492" y="1549345"/>
            <a:ext cx="8835094" cy="4324967"/>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The FFT</a:t>
            </a:r>
            <a:endParaRPr lang="en-US" sz="2400" dirty="0">
              <a:latin typeface="Courier New" panose="02070309020205020404" pitchFamily="49" charset="0"/>
              <a:ea typeface="SimSun" panose="02010600030101010101" pitchFamily="2" charset="-122"/>
            </a:endParaRPr>
          </a:p>
          <a:p>
            <a:pPr>
              <a:lnSpc>
                <a:spcPct val="115000"/>
              </a:lnSpc>
            </a:pPr>
            <a:endParaRPr lang="en-US" sz="2400" dirty="0">
              <a:latin typeface="Times New Roman" panose="02020603050405020304" pitchFamily="18"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fast Fourier transform (FFT) </a:t>
            </a:r>
            <a:r>
              <a:rPr lang="en-US" sz="2400" dirty="0">
                <a:latin typeface="Times New Roman" panose="02020603050405020304" pitchFamily="18" charset="0"/>
                <a:ea typeface="SimSun" panose="02010600030101010101" pitchFamily="2" charset="-122"/>
              </a:rPr>
              <a:t>method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takes advantage of the properties of the complex roots of unity and </a:t>
            </a:r>
          </a:p>
          <a:p>
            <a:pPr marL="342900" indent="-342900">
              <a:lnSpc>
                <a:spcPct val="115000"/>
              </a:lnSpc>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compute </a:t>
            </a:r>
            <a:r>
              <a:rPr lang="en-US" sz="2400" dirty="0" err="1">
                <a:solidFill>
                  <a:srgbClr val="0000FF"/>
                </a:solidFill>
                <a:latin typeface="Times New Roman" panose="02020603050405020304" pitchFamily="18" charset="0"/>
                <a:ea typeface="SimSun" panose="02010600030101010101" pitchFamily="2" charset="-122"/>
              </a:rPr>
              <a:t>DFT</a:t>
            </a:r>
            <a:r>
              <a:rPr lang="en-US" sz="2400" baseline="-25000" dirty="0" err="1">
                <a:solidFill>
                  <a:srgbClr val="0000FF"/>
                </a:solidFill>
                <a:latin typeface="Times New Roman" panose="02020603050405020304" pitchFamily="18" charset="0"/>
                <a:ea typeface="SimSun" panose="02010600030101010101" pitchFamily="2" charset="-122"/>
              </a:rPr>
              <a:t>n</a:t>
            </a:r>
            <a:r>
              <a:rPr lang="en-US" sz="2400" dirty="0">
                <a:solidFill>
                  <a:srgbClr val="0000FF"/>
                </a:solidFill>
                <a:latin typeface="Times New Roman" panose="02020603050405020304" pitchFamily="18" charset="0"/>
                <a:ea typeface="SimSun" panose="02010600030101010101" pitchFamily="2" charset="-122"/>
              </a:rPr>
              <a:t> (a) in time Θ(n log n), </a:t>
            </a:r>
            <a:r>
              <a:rPr lang="en-US" sz="2400" dirty="0">
                <a:latin typeface="Times New Roman" panose="02020603050405020304" pitchFamily="18" charset="0"/>
                <a:ea typeface="SimSun" panose="02010600030101010101" pitchFamily="2" charset="-122"/>
              </a:rPr>
              <a:t>as opposed to the Θ(n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time of the straightforward method. </a:t>
            </a:r>
          </a:p>
          <a:p>
            <a:pPr>
              <a:lnSpc>
                <a:spcPct val="115000"/>
              </a:lnSpc>
            </a:pPr>
            <a:endParaRPr lang="en-US" sz="2400" dirty="0">
              <a:latin typeface="Times New Roman" panose="02020603050405020304" pitchFamily="18"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Assume throughout that n is an exact power of 2.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Although strategies for dealing with non-power-of-2 sizes are known, they are beyond the scope of this course.</a:t>
            </a:r>
            <a:endParaRPr lang="en-US" sz="2400" dirty="0">
              <a:effectLst/>
              <a:latin typeface="Courier New" panose="02070309020205020404" pitchFamily="49" charset="0"/>
              <a:ea typeface="SimSun" panose="02010600030101010101" pitchFamily="2" charset="-122"/>
            </a:endParaRPr>
          </a:p>
        </p:txBody>
      </p:sp>
      <p:sp>
        <p:nvSpPr>
          <p:cNvPr id="5" name="Rectangle 4">
            <a:extLst>
              <a:ext uri="{FF2B5EF4-FFF2-40B4-BE49-F238E27FC236}">
                <a16:creationId xmlns:a16="http://schemas.microsoft.com/office/drawing/2014/main" id="{E67D8517-827D-4C63-A2D7-0CFBA1A2B41C}"/>
              </a:ext>
            </a:extLst>
          </p:cNvPr>
          <p:cNvSpPr/>
          <p:nvPr/>
        </p:nvSpPr>
        <p:spPr>
          <a:xfrm>
            <a:off x="1427492" y="563045"/>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288166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3129C5-E4E4-4A82-B5CD-E4278F5FFBCF}"/>
              </a:ext>
            </a:extLst>
          </p:cNvPr>
          <p:cNvSpPr txBox="1"/>
          <p:nvPr/>
        </p:nvSpPr>
        <p:spPr>
          <a:xfrm>
            <a:off x="1109273" y="510749"/>
            <a:ext cx="10508986"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96139" y="1136177"/>
                <a:ext cx="9763747" cy="5666423"/>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Consider A(x)  = </a:t>
                </a:r>
                <a14:m>
                  <m:oMath xmlns:m="http://schemas.openxmlformats.org/officeDocument/2006/math">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0</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𝑛</m:t>
                        </m:r>
                        <m:r>
                          <a:rPr lang="en-US" sz="2400" i="1">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𝑛</m:t>
                        </m:r>
                        <m:r>
                          <a:rPr lang="en-US" sz="2400" i="1">
                            <a:latin typeface="Cambria Math" panose="02040503050406030204" pitchFamily="18" charset="0"/>
                            <a:ea typeface="SimSun" panose="02010600030101010101" pitchFamily="2" charset="-122"/>
                            <a:cs typeface="Times New Roman" panose="02020603050405020304" pitchFamily="18" charset="0"/>
                          </a:rPr>
                          <m:t>−1</m:t>
                        </m:r>
                      </m:sup>
                    </m:sSup>
                  </m:oMath>
                </a14:m>
                <a:r>
                  <a:rPr lang="en-US" sz="2400" dirty="0">
                    <a:latin typeface="Times New Roman" panose="02020603050405020304" pitchFamily="18" charset="0"/>
                    <a:ea typeface="SimSun" panose="02010600030101010101" pitchFamily="2" charset="-122"/>
                  </a:rPr>
                  <a:t> of degree-bound n polynomial.</a:t>
                </a:r>
                <a:endParaRPr lang="en-US" sz="2400" dirty="0">
                  <a:solidFill>
                    <a:srgbClr val="0000FF"/>
                  </a:solidFill>
                  <a:latin typeface="Times New Roman" panose="02020603050405020304" pitchFamily="18" charset="0"/>
                  <a:ea typeface="SimSun" panose="02010600030101010101" pitchFamily="2" charset="-122"/>
                </a:endParaRPr>
              </a:p>
              <a:p>
                <a:pPr marL="342900" indent="-342900">
                  <a:lnSpc>
                    <a:spcPct val="115000"/>
                  </a:lnSpc>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 FFT method employs a divide-and-conquer strategy: </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using the even-indexed and odd-indexed coefficients of A(x) separately,</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define the two new polynomials A</a:t>
                </a:r>
                <a:r>
                  <a:rPr lang="en-US" sz="2400" baseline="30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(x) and A</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(x) of degree-bound n/2:</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a:t>
                </a:r>
                <a:r>
                  <a:rPr lang="en-US" sz="2400" dirty="0">
                    <a:solidFill>
                      <a:srgbClr val="0000FF"/>
                    </a:solidFill>
                    <a:effectLst/>
                    <a:latin typeface="Times New Roman" panose="02020603050405020304" pitchFamily="18" charset="0"/>
                    <a:ea typeface="SimSun" panose="02010600030101010101" pitchFamily="2" charset="-122"/>
                  </a:rPr>
                  <a:t>A</a:t>
                </a:r>
                <a:r>
                  <a:rPr lang="en-US" sz="2400" baseline="30000" dirty="0">
                    <a:solidFill>
                      <a:srgbClr val="0000FF"/>
                    </a:solidFill>
                    <a:effectLst/>
                    <a:latin typeface="Times New Roman" panose="02020603050405020304" pitchFamily="18" charset="0"/>
                    <a:ea typeface="SimSun" panose="02010600030101010101" pitchFamily="2" charset="-122"/>
                  </a:rPr>
                  <a:t>[0]</a:t>
                </a:r>
                <a:r>
                  <a:rPr lang="en-US" sz="2400" dirty="0">
                    <a:solidFill>
                      <a:srgbClr val="0000FF"/>
                    </a:solidFill>
                    <a:effectLst/>
                    <a:latin typeface="Times New Roman" panose="02020603050405020304" pitchFamily="18" charset="0"/>
                    <a:ea typeface="SimSun" panose="02010600030101010101" pitchFamily="2" charset="-122"/>
                  </a:rPr>
                  <a:t> (x)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f>
                          <m:f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den>
                        </m:f>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−1</m:t>
                        </m:r>
                      </m:sup>
                    </m:sSup>
                  </m:oMath>
                </a14:m>
                <a:r>
                  <a:rPr lang="en-US" sz="2400" dirty="0">
                    <a:solidFill>
                      <a:srgbClr val="0000FF"/>
                    </a:solidFill>
                    <a:effectLst/>
                    <a:latin typeface="Times New Roman" panose="02020603050405020304" pitchFamily="18" charset="0"/>
                    <a:ea typeface="SimSun" panose="02010600030101010101" pitchFamily="2" charset="-122"/>
                  </a:rPr>
                  <a:t>.</a:t>
                </a:r>
                <a:endParaRPr lang="en-US" sz="2400" dirty="0">
                  <a:solidFill>
                    <a:srgbClr val="0000FF"/>
                  </a:solidFill>
                  <a:effectLst/>
                  <a:latin typeface="Courier New" panose="02070309020205020404" pitchFamily="49" charset="0"/>
                  <a:ea typeface="SimSun" panose="02010600030101010101" pitchFamily="2" charset="-122"/>
                </a:endParaRPr>
              </a:p>
              <a:p>
                <a:pPr>
                  <a:lnSpc>
                    <a:spcPct val="115000"/>
                  </a:lnSpc>
                </a:pPr>
                <a:r>
                  <a:rPr lang="en-US" sz="1200" dirty="0">
                    <a:solidFill>
                      <a:srgbClr val="0000FF"/>
                    </a:solidFill>
                    <a:effectLst/>
                    <a:latin typeface="Times New Roman" panose="02020603050405020304" pitchFamily="18" charset="0"/>
                    <a:ea typeface="SimSun" panose="02010600030101010101" pitchFamily="2" charset="-122"/>
                  </a:rPr>
                  <a:t> </a:t>
                </a:r>
                <a:endParaRPr lang="en-US" sz="1200" dirty="0">
                  <a:solidFill>
                    <a:srgbClr val="0000FF"/>
                  </a:solidFill>
                  <a:effectLst/>
                  <a:latin typeface="Courier New" panose="02070309020205020404" pitchFamily="49" charset="0"/>
                  <a:ea typeface="SimSun" panose="02010600030101010101" pitchFamily="2" charset="-122"/>
                </a:endParaRPr>
              </a:p>
              <a:p>
                <a:pPr>
                  <a:lnSpc>
                    <a:spcPct val="115000"/>
                  </a:lnSpc>
                </a:pPr>
                <a:r>
                  <a:rPr lang="en-US" sz="2400" dirty="0">
                    <a:solidFill>
                      <a:srgbClr val="0000FF"/>
                    </a:solidFill>
                    <a:effectLst/>
                    <a:latin typeface="Times New Roman" panose="02020603050405020304" pitchFamily="18" charset="0"/>
                    <a:ea typeface="SimSun" panose="02010600030101010101" pitchFamily="2" charset="-122"/>
                  </a:rPr>
                  <a:t>	A</a:t>
                </a:r>
                <a:r>
                  <a:rPr lang="en-US" sz="2400" baseline="30000" dirty="0">
                    <a:solidFill>
                      <a:srgbClr val="0000FF"/>
                    </a:solidFill>
                    <a:effectLst/>
                    <a:latin typeface="Times New Roman" panose="02020603050405020304" pitchFamily="18" charset="0"/>
                    <a:ea typeface="SimSun" panose="02010600030101010101" pitchFamily="2" charset="-122"/>
                  </a:rPr>
                  <a:t>[1]</a:t>
                </a:r>
                <a:r>
                  <a:rPr lang="en-US" sz="2400" dirty="0">
                    <a:solidFill>
                      <a:srgbClr val="0000FF"/>
                    </a:solidFill>
                    <a:effectLst/>
                    <a:latin typeface="Times New Roman" panose="02020603050405020304" pitchFamily="18" charset="0"/>
                    <a:ea typeface="SimSun" panose="02010600030101010101" pitchFamily="2" charset="-122"/>
                  </a:rPr>
                  <a:t> (x)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f>
                          <m:f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den>
                        </m:f>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−1</m:t>
                        </m:r>
                      </m:sup>
                    </m:sSup>
                  </m:oMath>
                </a14:m>
                <a:r>
                  <a:rPr lang="en-US" sz="2400" dirty="0">
                    <a:solidFill>
                      <a:srgbClr val="0000FF"/>
                    </a:solidFill>
                    <a:effectLst/>
                    <a:latin typeface="Times New Roman" panose="02020603050405020304" pitchFamily="18" charset="0"/>
                    <a:ea typeface="SimSun" panose="02010600030101010101" pitchFamily="2" charset="-122"/>
                  </a:rPr>
                  <a:t>.</a:t>
                </a:r>
                <a:endParaRPr lang="en-US" sz="2400" dirty="0">
                  <a:solidFill>
                    <a:srgbClr val="0000FF"/>
                  </a:solidFill>
                  <a:effectLst/>
                  <a:latin typeface="Courier New" panose="02070309020205020404" pitchFamily="49" charset="0"/>
                  <a:ea typeface="SimSun" panose="02010600030101010101" pitchFamily="2" charset="-122"/>
                </a:endParaRPr>
              </a:p>
              <a:p>
                <a:pPr>
                  <a:lnSpc>
                    <a:spcPct val="115000"/>
                  </a:lnSpc>
                </a:pPr>
                <a:r>
                  <a:rPr lang="en-US" sz="1200" dirty="0">
                    <a:effectLst/>
                    <a:latin typeface="Times New Roman" panose="02020603050405020304" pitchFamily="18" charset="0"/>
                    <a:ea typeface="SimSun" panose="02010600030101010101" pitchFamily="2" charset="-122"/>
                  </a:rPr>
                  <a:t> </a:t>
                </a:r>
                <a:endParaRPr lang="en-US" sz="1200" dirty="0">
                  <a:effectLst/>
                  <a:latin typeface="Courier New" panose="02070309020205020404" pitchFamily="49" charset="0"/>
                  <a:ea typeface="SimSun" panose="02010600030101010101" pitchFamily="2" charset="-122"/>
                </a:endParaRPr>
              </a:p>
              <a:p>
                <a:pPr marL="800100" lvl="1" indent="-3429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a:t>
                </a:r>
                <a:r>
                  <a:rPr lang="en-US" sz="2400" baseline="30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contains all the even-indexed coefficients of </a:t>
                </a:r>
                <a14:m>
                  <m:oMath xmlns:m="http://schemas.openxmlformats.org/officeDocument/2006/math">
                    <m:sSub>
                      <m:sSub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sub>
                    </m:sSub>
                  </m:oMath>
                </a14:m>
                <a:r>
                  <a:rPr lang="en-US" sz="2400" dirty="0">
                    <a:effectLst/>
                    <a:latin typeface="Times New Roman" panose="02020603050405020304" pitchFamily="18" charset="0"/>
                    <a:ea typeface="SimSun" panose="02010600030101010101" pitchFamily="2" charset="-122"/>
                  </a:rPr>
                  <a:t>  (the binary representation of the index ends in 0) and </a:t>
                </a:r>
              </a:p>
              <a:p>
                <a:pPr marL="800100" lvl="1" indent="-3429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contains all the odd-indexed coefficients of </a:t>
                </a:r>
                <a14:m>
                  <m:oMath xmlns:m="http://schemas.openxmlformats.org/officeDocument/2006/math">
                    <m:sSub>
                      <m:sSub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𝑘</m:t>
                        </m:r>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(the binary representation of the index ends in 1).</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296139" y="1136177"/>
                <a:ext cx="9763747" cy="5666423"/>
              </a:xfrm>
              <a:prstGeom prst="rect">
                <a:avLst/>
              </a:prstGeom>
              <a:blipFill>
                <a:blip r:embed="rId2"/>
                <a:stretch>
                  <a:fillRect l="-874" t="-430" r="-625" b="-139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F72E9CDF-5727-42CD-84B7-7300DB133C4D}"/>
              </a:ext>
            </a:extLst>
          </p:cNvPr>
          <p:cNvSpPr/>
          <p:nvPr/>
        </p:nvSpPr>
        <p:spPr>
          <a:xfrm flipH="1">
            <a:off x="384733" y="3375507"/>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pic>
        <p:nvPicPr>
          <p:cNvPr id="4" name="Picture 3" descr="Image result for smiley face images">
            <a:extLst>
              <a:ext uri="{FF2B5EF4-FFF2-40B4-BE49-F238E27FC236}">
                <a16:creationId xmlns:a16="http://schemas.microsoft.com/office/drawing/2014/main" id="{CD889C82-4905-4FC7-99D0-93236828ABF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463" y="3235732"/>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FBF122-1BDD-4CF8-9D7C-88002D8E8C06}"/>
              </a:ext>
            </a:extLst>
          </p:cNvPr>
          <p:cNvSpPr/>
          <p:nvPr/>
        </p:nvSpPr>
        <p:spPr>
          <a:xfrm>
            <a:off x="1296139" y="464184"/>
            <a:ext cx="10246779" cy="707886"/>
          </a:xfrm>
          <a:prstGeom prst="rect">
            <a:avLst/>
          </a:prstGeom>
        </p:spPr>
        <p:txBody>
          <a:bodyPr wrap="none">
            <a:spAutoFit/>
          </a:bodyPr>
          <a:lstStyle/>
          <a:p>
            <a:r>
              <a:rPr lang="en-US" sz="3200" dirty="0">
                <a:ea typeface="SimSun" panose="02010600030101010101" pitchFamily="2" charset="-122"/>
              </a:rPr>
              <a:t>Evaluate a polynomial A(x)</a:t>
            </a:r>
            <a:r>
              <a:rPr lang="en-US" sz="4000" dirty="0">
                <a:ea typeface="SimSun" panose="02010600030101010101" pitchFamily="2" charset="-122"/>
              </a:rPr>
              <a:t> </a:t>
            </a:r>
            <a:r>
              <a:rPr lang="en-US" sz="2400" dirty="0">
                <a:ea typeface="SimSun" panose="02010600030101010101" pitchFamily="2" charset="-122"/>
              </a:rPr>
              <a:t>- Interpolation at the complex roots of unity </a:t>
            </a:r>
            <a:endParaRPr lang="en-US" sz="2400" dirty="0"/>
          </a:p>
        </p:txBody>
      </p:sp>
    </p:spTree>
    <p:extLst>
      <p:ext uri="{BB962C8B-B14F-4D97-AF65-F5344CB8AC3E}">
        <p14:creationId xmlns:p14="http://schemas.microsoft.com/office/powerpoint/2010/main" val="3481226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3C6CAB-36E7-4EC3-9B9E-F7315AC14285}"/>
              </a:ext>
            </a:extLst>
          </p:cNvPr>
          <p:cNvSpPr txBox="1"/>
          <p:nvPr/>
        </p:nvSpPr>
        <p:spPr>
          <a:xfrm>
            <a:off x="1032672" y="603013"/>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76932" y="1592725"/>
                <a:ext cx="9223899" cy="4524315"/>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 It follows that</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r>
                  <a:rPr lang="en-US" sz="2400" dirty="0">
                    <a:solidFill>
                      <a:srgbClr val="0000FF"/>
                    </a:solidFill>
                    <a:effectLst/>
                    <a:latin typeface="Times New Roman" panose="02020603050405020304" pitchFamily="18" charset="0"/>
                    <a:ea typeface="SimSun" panose="02010600030101010101" pitchFamily="2" charset="-122"/>
                  </a:rPr>
                  <a:t>A(x) = A</a:t>
                </a:r>
                <a:r>
                  <a:rPr lang="en-US" sz="2400" baseline="30000" dirty="0">
                    <a:solidFill>
                      <a:srgbClr val="0000FF"/>
                    </a:solidFill>
                    <a:effectLst/>
                    <a:latin typeface="Times New Roman" panose="02020603050405020304" pitchFamily="18" charset="0"/>
                    <a:ea typeface="SimSun" panose="02010600030101010101" pitchFamily="2" charset="-122"/>
                  </a:rPr>
                  <a:t>[0]</a:t>
                </a:r>
                <a:r>
                  <a:rPr lang="en-US" sz="2400" dirty="0">
                    <a:solidFill>
                      <a:srgbClr val="0000FF"/>
                    </a:solidFill>
                    <a:effectLst/>
                    <a:latin typeface="Times New Roman" panose="02020603050405020304" pitchFamily="18" charset="0"/>
                    <a:ea typeface="SimSun" panose="02010600030101010101" pitchFamily="2" charset="-122"/>
                  </a:rPr>
                  <a:t> (x</a:t>
                </a:r>
                <a:r>
                  <a:rPr lang="en-US" sz="2400" baseline="30000" dirty="0">
                    <a:solidFill>
                      <a:srgbClr val="0000FF"/>
                    </a:solidFill>
                    <a:effectLst/>
                    <a:latin typeface="Times New Roman" panose="02020603050405020304" pitchFamily="18" charset="0"/>
                    <a:ea typeface="SimSun" panose="02010600030101010101" pitchFamily="2" charset="-122"/>
                  </a:rPr>
                  <a:t>2</a:t>
                </a:r>
                <a:r>
                  <a:rPr lang="en-US" sz="2400" dirty="0">
                    <a:solidFill>
                      <a:srgbClr val="0000FF"/>
                    </a:solidFill>
                    <a:effectLst/>
                    <a:latin typeface="Times New Roman" panose="02020603050405020304" pitchFamily="18" charset="0"/>
                    <a:ea typeface="SimSun" panose="02010600030101010101" pitchFamily="2" charset="-122"/>
                  </a:rPr>
                  <a:t>)  + x *A</a:t>
                </a:r>
                <a:r>
                  <a:rPr lang="en-US" sz="2400" baseline="30000" dirty="0">
                    <a:solidFill>
                      <a:srgbClr val="0000FF"/>
                    </a:solidFill>
                    <a:effectLst/>
                    <a:latin typeface="Times New Roman" panose="02020603050405020304" pitchFamily="18" charset="0"/>
                    <a:ea typeface="SimSun" panose="02010600030101010101" pitchFamily="2" charset="-122"/>
                  </a:rPr>
                  <a:t>[1]</a:t>
                </a:r>
                <a:r>
                  <a:rPr lang="en-US" sz="2400" dirty="0">
                    <a:solidFill>
                      <a:srgbClr val="0000FF"/>
                    </a:solidFill>
                    <a:effectLst/>
                    <a:latin typeface="Times New Roman" panose="02020603050405020304" pitchFamily="18" charset="0"/>
                    <a:ea typeface="SimSun" panose="02010600030101010101" pitchFamily="2" charset="-122"/>
                  </a:rPr>
                  <a:t> (x</a:t>
                </a:r>
                <a:r>
                  <a:rPr lang="en-US" sz="2400" baseline="30000" dirty="0">
                    <a:solidFill>
                      <a:srgbClr val="0000FF"/>
                    </a:solidFill>
                    <a:effectLst/>
                    <a:latin typeface="Times New Roman" panose="02020603050405020304" pitchFamily="18" charset="0"/>
                    <a:ea typeface="SimSun" panose="02010600030101010101" pitchFamily="2" charset="-122"/>
                  </a:rPr>
                  <a:t>2</a:t>
                </a:r>
                <a:r>
                  <a:rPr lang="en-US" sz="2400" dirty="0">
                    <a:solidFill>
                      <a:srgbClr val="0000FF"/>
                    </a:solidFill>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(2.21)</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so that the problem of evaluating A(x)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reduces to </a:t>
                </a:r>
                <a:endParaRPr lang="en-US" sz="2400" dirty="0">
                  <a:effectLst/>
                  <a:latin typeface="Courier New" panose="02070309020205020404" pitchFamily="49" charset="0"/>
                  <a:ea typeface="SimSun" panose="02010600030101010101" pitchFamily="2" charset="-122"/>
                </a:endParaRPr>
              </a:p>
              <a:p>
                <a:pPr marL="800100" lvl="1" indent="-342900">
                  <a:lnSpc>
                    <a:spcPct val="150000"/>
                  </a:lnSpc>
                  <a:buFont typeface="+mj-lt"/>
                  <a:buAutoNum type="arabicPeriod"/>
                </a:pPr>
                <a:r>
                  <a:rPr lang="en-US" sz="2400" dirty="0">
                    <a:effectLst/>
                    <a:latin typeface="Times New Roman" panose="02020603050405020304" pitchFamily="18" charset="0"/>
                    <a:ea typeface="SimSun" panose="02010600030101010101" pitchFamily="2" charset="-122"/>
                  </a:rPr>
                  <a:t>evaluating the degree-bound n/2 polynomials  A</a:t>
                </a:r>
                <a:r>
                  <a:rPr lang="en-US" sz="2400" baseline="30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(x) and A</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(x) at the points  </a:t>
                </a:r>
              </a:p>
              <a:p>
                <a:pPr lvl="1">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oMath>
                </a14:m>
                <a:r>
                  <a:rPr lang="en-US" sz="2400" dirty="0">
                    <a:effectLst/>
                    <a:latin typeface="Times New Roman" panose="02020603050405020304" pitchFamily="18" charset="0"/>
                    <a:ea typeface="SimSun" panose="02010600030101010101" pitchFamily="2" charset="-122"/>
                  </a:rPr>
                  <a:t>          …………… (2.22)</a:t>
                </a:r>
                <a:endParaRPr lang="en-US" sz="2400" dirty="0">
                  <a:effectLst/>
                  <a:latin typeface="Courier New" panose="02070309020205020404" pitchFamily="49" charset="0"/>
                  <a:ea typeface="SimSun" panose="02010600030101010101" pitchFamily="2" charset="-122"/>
                </a:endParaRPr>
              </a:p>
              <a:p>
                <a:pPr marL="914400" lvl="1">
                  <a:lnSpc>
                    <a:spcPct val="150000"/>
                  </a:lnSpc>
                </a:pPr>
                <a:r>
                  <a:rPr lang="en-US" sz="2400" dirty="0">
                    <a:effectLst/>
                    <a:latin typeface="Times New Roman" panose="02020603050405020304" pitchFamily="18" charset="0"/>
                    <a:ea typeface="SimSun" panose="02010600030101010101" pitchFamily="2" charset="-122"/>
                  </a:rPr>
                  <a:t>and then</a:t>
                </a:r>
                <a:endParaRPr lang="en-US" sz="2400" dirty="0">
                  <a:effectLst/>
                  <a:latin typeface="Courier New" panose="02070309020205020404" pitchFamily="49" charset="0"/>
                  <a:ea typeface="SimSun" panose="02010600030101010101" pitchFamily="2" charset="-122"/>
                </a:endParaRPr>
              </a:p>
              <a:p>
                <a:pPr lvl="1">
                  <a:lnSpc>
                    <a:spcPct val="150000"/>
                  </a:lnSpc>
                </a:pPr>
                <a:r>
                  <a:rPr lang="en-US" sz="2400" dirty="0">
                    <a:effectLst/>
                    <a:latin typeface="Times New Roman" panose="02020603050405020304" pitchFamily="18" charset="0"/>
                    <a:ea typeface="SimSun" panose="02010600030101010101" pitchFamily="2" charset="-122"/>
                  </a:rPr>
                  <a:t>2. combining the results according to equation (2.21).</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76932" y="1592725"/>
                <a:ext cx="9223899" cy="4524315"/>
              </a:xfrm>
              <a:prstGeom prst="rect">
                <a:avLst/>
              </a:prstGeom>
              <a:blipFill>
                <a:blip r:embed="rId2"/>
                <a:stretch>
                  <a:fillRect l="-1058" b="-809"/>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89236E27-9FEB-44CC-AA94-BFED346B7DF3}"/>
              </a:ext>
            </a:extLst>
          </p:cNvPr>
          <p:cNvSpPr/>
          <p:nvPr/>
        </p:nvSpPr>
        <p:spPr>
          <a:xfrm flipH="1">
            <a:off x="188160" y="2727686"/>
            <a:ext cx="537674" cy="310531"/>
          </a:xfrm>
          <a:prstGeom prst="cloudCallout">
            <a:avLst>
              <a:gd name="adj1" fmla="val -41537"/>
              <a:gd name="adj2" fmla="val 1107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0000FF"/>
                </a:solidFill>
              </a:rPr>
              <a:t>FFT</a:t>
            </a:r>
          </a:p>
        </p:txBody>
      </p:sp>
      <p:pic>
        <p:nvPicPr>
          <p:cNvPr id="4" name="Picture 3" descr="Image result for smiley face images">
            <a:extLst>
              <a:ext uri="{FF2B5EF4-FFF2-40B4-BE49-F238E27FC236}">
                <a16:creationId xmlns:a16="http://schemas.microsoft.com/office/drawing/2014/main" id="{76EECC96-9091-4508-99D2-3CFE73709D8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449"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F7B9D10-072E-43CC-BACC-9BB7015B4EFD}"/>
              </a:ext>
            </a:extLst>
          </p:cNvPr>
          <p:cNvSpPr/>
          <p:nvPr/>
        </p:nvSpPr>
        <p:spPr>
          <a:xfrm>
            <a:off x="1376932" y="566033"/>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3310832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3006C1-9EA9-4D7D-9CD5-35E283F5B570}"/>
              </a:ext>
            </a:extLst>
          </p:cNvPr>
          <p:cNvSpPr txBox="1"/>
          <p:nvPr/>
        </p:nvSpPr>
        <p:spPr>
          <a:xfrm>
            <a:off x="989642" y="393260"/>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190171" y="1137359"/>
                <a:ext cx="9634583" cy="5277086"/>
              </a:xfrm>
              <a:prstGeom prst="rect">
                <a:avLst/>
              </a:prstGeom>
            </p:spPr>
            <p:txBody>
              <a:bodyPr wrap="square">
                <a:spAutoFit/>
              </a:bodyPr>
              <a:lstStyle/>
              <a:p>
                <a:pPr>
                  <a:lnSpc>
                    <a:spcPct val="115000"/>
                  </a:lnSpc>
                </a:pPr>
                <a:r>
                  <a:rPr lang="en-US" sz="2400" b="1" dirty="0">
                    <a:latin typeface="Times New Roman" panose="02020603050405020304" pitchFamily="18" charset="0"/>
                    <a:ea typeface="SimSun" panose="02010600030101010101" pitchFamily="2" charset="-122"/>
                  </a:rPr>
                  <a:t>Example</a:t>
                </a:r>
                <a:r>
                  <a:rPr lang="en-US" sz="2400" dirty="0">
                    <a:effectLst/>
                    <a:latin typeface="Times New Roman" panose="02020603050405020304" pitchFamily="18" charset="0"/>
                    <a:ea typeface="SimSun" panose="02010600030101010101" pitchFamily="2" charset="-122"/>
                  </a:rPr>
                  <a:t>  2.31</a:t>
                </a:r>
                <a:r>
                  <a:rPr lang="en-US" sz="2400" dirty="0">
                    <a:latin typeface="Times New Roman" panose="02020603050405020304" pitchFamily="18" charset="0"/>
                    <a:ea typeface="SimSun" panose="02010600030101010101" pitchFamily="2" charset="-122"/>
                  </a:rPr>
                  <a:t>: Consider n = 8. </a:t>
                </a:r>
                <a:endParaRPr lang="en-US" sz="2400" dirty="0">
                  <a:effectLst/>
                  <a:latin typeface="Courier New" panose="02070309020205020404" pitchFamily="49" charset="0"/>
                  <a:ea typeface="SimSun" panose="02010600030101010101" pitchFamily="2" charset="-122"/>
                </a:endParaRPr>
              </a:p>
              <a:p>
                <a:r>
                  <a:rPr lang="en-US" sz="2400" dirty="0">
                    <a:effectLst/>
                    <a:latin typeface="Times New Roman" panose="02020603050405020304" pitchFamily="18" charset="0"/>
                    <a:ea typeface="SimSun" panose="02010600030101010101" pitchFamily="2" charset="-122"/>
                  </a:rPr>
                  <a:t>Let </a:t>
                </a:r>
                <a:r>
                  <a:rPr lang="en-US" sz="2400" dirty="0">
                    <a:solidFill>
                      <a:srgbClr val="0000FF"/>
                    </a:solidFill>
                    <a:effectLst/>
                    <a:latin typeface="Times New Roman" panose="02020603050405020304" pitchFamily="18" charset="0"/>
                    <a:ea typeface="SimSun" panose="02010600030101010101" pitchFamily="2" charset="-122"/>
                  </a:rPr>
                  <a:t>A(x)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oMath>
                </a14:m>
                <a:r>
                  <a:rPr lang="en-US" sz="2400" dirty="0">
                    <a:solidFill>
                      <a:srgbClr val="0000FF"/>
                    </a:solidFill>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of degree-bound n polynomial. </a:t>
                </a:r>
              </a:p>
              <a:p>
                <a:r>
                  <a:rPr lang="en-US" sz="2400" dirty="0">
                    <a:effectLst/>
                    <a:latin typeface="Times New Roman" panose="02020603050405020304" pitchFamily="18" charset="0"/>
                    <a:ea typeface="SimSun" panose="02010600030101010101" pitchFamily="2" charset="-122"/>
                  </a:rPr>
                  <a:t>Use the even-indexed and odd-indexed coefficients of A(x) separately to define the two new polynomials of degree n/2.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If n = 8, then </a:t>
                </a:r>
              </a:p>
              <a:p>
                <a:pPr>
                  <a:lnSpc>
                    <a:spcPct val="150000"/>
                  </a:lnSpc>
                </a:pPr>
                <a:r>
                  <a:rPr lang="en-US" sz="2400" dirty="0">
                    <a:effectLst/>
                    <a:latin typeface="Times New Roman" panose="02020603050405020304" pitchFamily="18" charset="0"/>
                    <a:ea typeface="SimSun" panose="02010600030101010101" pitchFamily="2" charset="-122"/>
                  </a:rPr>
                  <a:t>     A(x)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sup>
                    </m:s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latin typeface="Cambria Math" panose="02040503050406030204" pitchFamily="18" charset="0"/>
                            <a:ea typeface="SimSun" panose="02010600030101010101" pitchFamily="2" charset="-122"/>
                            <a:cs typeface="Times New Roman" panose="02020603050405020304" pitchFamily="18" charset="0"/>
                          </a:rPr>
                          <m:t>3</m:t>
                        </m:r>
                      </m:sup>
                    </m:s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latin typeface="Cambria Math" panose="02040503050406030204" pitchFamily="18" charset="0"/>
                            <a:ea typeface="SimSun" panose="02010600030101010101" pitchFamily="2" charset="-122"/>
                            <a:cs typeface="Times New Roman" panose="02020603050405020304" pitchFamily="18" charset="0"/>
                          </a:rPr>
                          <m:t>4</m:t>
                        </m:r>
                      </m:sup>
                    </m:s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latin typeface="Cambria Math" panose="02040503050406030204" pitchFamily="18" charset="0"/>
                            <a:ea typeface="SimSun" panose="02010600030101010101" pitchFamily="2" charset="-122"/>
                            <a:cs typeface="Times New Roman" panose="02020603050405020304" pitchFamily="18" charset="0"/>
                          </a:rPr>
                          <m:t>5</m:t>
                        </m:r>
                      </m:sup>
                    </m:sSup>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latin typeface="Cambria Math" panose="02040503050406030204" pitchFamily="18" charset="0"/>
                            <a:ea typeface="SimSun" panose="02010600030101010101" pitchFamily="2" charset="-122"/>
                            <a:cs typeface="Times New Roman" panose="02020603050405020304" pitchFamily="18" charset="0"/>
                          </a:rPr>
                          <m:t>6</m:t>
                        </m:r>
                      </m:sub>
                    </m:sSub>
                    <m:sSup>
                      <m:sSupPr>
                        <m:ctrlPr>
                          <a:rPr lang="en-US" sz="2400" i="1" smtClean="0">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oMath>
                </a14:m>
                <a:r>
                  <a:rPr lang="en-US" sz="2400" dirty="0">
                    <a:effectLst/>
                    <a:latin typeface="Courier New" panose="02070309020205020404" pitchFamily="49" charset="0"/>
                    <a:ea typeface="SimSun" panose="02010600030101010101" pitchFamily="2" charset="-122"/>
                  </a:rPr>
                  <a:t> </a:t>
                </a:r>
              </a:p>
              <a:p>
                <a:pPr>
                  <a:lnSpc>
                    <a:spcPct val="150000"/>
                  </a:lnSpc>
                </a:pPr>
                <a:r>
                  <a:rPr lang="en-US" sz="2400" dirty="0">
                    <a:effectLst/>
                    <a:latin typeface="Times New Roman" panose="02020603050405020304" pitchFamily="18" charset="0"/>
                    <a:ea typeface="SimSun" panose="02010600030101010101" pitchFamily="2" charset="-122"/>
                  </a:rPr>
                  <a:t>If  </a:t>
                </a:r>
                <a:r>
                  <a:rPr lang="en-US" sz="2400" dirty="0">
                    <a:solidFill>
                      <a:srgbClr val="0000FF"/>
                    </a:solidFill>
                    <a:effectLst/>
                    <a:latin typeface="Times New Roman" panose="02020603050405020304" pitchFamily="18" charset="0"/>
                    <a:ea typeface="SimSun" panose="02010600030101010101" pitchFamily="2" charset="-122"/>
                  </a:rPr>
                  <a:t>A</a:t>
                </a:r>
                <a:r>
                  <a:rPr lang="en-US" sz="2400" baseline="30000" dirty="0">
                    <a:solidFill>
                      <a:srgbClr val="0000FF"/>
                    </a:solidFill>
                    <a:effectLst/>
                    <a:latin typeface="Times New Roman" panose="02020603050405020304" pitchFamily="18" charset="0"/>
                    <a:ea typeface="SimSun" panose="02010600030101010101" pitchFamily="2" charset="-122"/>
                  </a:rPr>
                  <a:t>[0]</a:t>
                </a:r>
                <a:r>
                  <a:rPr lang="en-US" sz="2400" dirty="0">
                    <a:solidFill>
                      <a:srgbClr val="0000FF"/>
                    </a:solidFill>
                    <a:effectLst/>
                    <a:latin typeface="Times New Roman" panose="02020603050405020304" pitchFamily="18" charset="0"/>
                    <a:ea typeface="SimSun" panose="02010600030101010101" pitchFamily="2" charset="-122"/>
                  </a:rPr>
                  <a:t> (x)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6</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solidFill>
                      <a:srgbClr val="0000FF"/>
                    </a:solidFill>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then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a:t>
                </a:r>
                <a:r>
                  <a:rPr lang="en-US" sz="2400" baseline="30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(x</a:t>
                </a:r>
                <a:r>
                  <a:rPr lang="en-US" sz="2400" baseline="30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marL="457200" marR="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6</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6</m:t>
                        </m:r>
                      </m:sup>
                    </m:sSup>
                  </m:oMath>
                </a14:m>
                <a:r>
                  <a:rPr lang="en-US" sz="2400" dirty="0">
                    <a:solidFill>
                      <a:srgbClr val="0000CC"/>
                    </a:solidFill>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190171" y="1137359"/>
                <a:ext cx="9634583" cy="5277086"/>
              </a:xfrm>
              <a:prstGeom prst="rect">
                <a:avLst/>
              </a:prstGeom>
              <a:blipFill>
                <a:blip r:embed="rId2"/>
                <a:stretch>
                  <a:fillRect l="-949" t="-462" b="-150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A3B22272-9687-45FA-B3F0-E79F35110C1C}"/>
              </a:ext>
            </a:extLst>
          </p:cNvPr>
          <p:cNvSpPr/>
          <p:nvPr/>
        </p:nvSpPr>
        <p:spPr>
          <a:xfrm>
            <a:off x="1190171" y="472922"/>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202831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340C7D-BF42-4D12-AC3D-7C6E04A1F811}"/>
              </a:ext>
            </a:extLst>
          </p:cNvPr>
          <p:cNvSpPr txBox="1"/>
          <p:nvPr/>
        </p:nvSpPr>
        <p:spPr>
          <a:xfrm>
            <a:off x="1086461" y="432269"/>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46424" y="1482144"/>
                <a:ext cx="9357064" cy="4468274"/>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If n = 8, then </a:t>
                </a:r>
              </a:p>
              <a:p>
                <a:pPr>
                  <a:lnSpc>
                    <a:spcPct val="150000"/>
                  </a:lnSpc>
                </a:pPr>
                <a:r>
                  <a:rPr lang="en-US" sz="2400" dirty="0">
                    <a:latin typeface="Times New Roman" panose="02020603050405020304" pitchFamily="18" charset="0"/>
                    <a:ea typeface="SimSun" panose="02010600030101010101" pitchFamily="2" charset="-122"/>
                  </a:rPr>
                  <a:t>    A(x)  = </a:t>
                </a:r>
                <a14:m>
                  <m:oMath xmlns:m="http://schemas.openxmlformats.org/officeDocument/2006/math">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0</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6</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SimSun" panose="02010600030101010101" pitchFamily="2" charset="-122"/>
                            <a:cs typeface="Times New Roman" panose="02020603050405020304" pitchFamily="18" charset="0"/>
                          </a:rPr>
                        </m:ctrlPr>
                      </m:sSubPr>
                      <m:e>
                        <m:r>
                          <a:rPr lang="en-US" sz="2400" i="1">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latin typeface="Cambria Math" panose="02040503050406030204" pitchFamily="18" charset="0"/>
                            <a:ea typeface="SimSun" panose="02010600030101010101" pitchFamily="2" charset="-122"/>
                            <a:cs typeface="Times New Roman" panose="02020603050405020304" pitchFamily="18" charset="0"/>
                          </a:rPr>
                          <m:t>7</m:t>
                        </m:r>
                      </m:sub>
                    </m:sSub>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latin typeface="Cambria Math" panose="02040503050406030204" pitchFamily="18" charset="0"/>
                            <a:ea typeface="SimSun" panose="02010600030101010101" pitchFamily="2" charset="-122"/>
                            <a:cs typeface="Times New Roman" panose="02020603050405020304" pitchFamily="18" charset="0"/>
                          </a:rPr>
                          <m:t>7</m:t>
                        </m:r>
                      </m:sup>
                    </m:sSup>
                  </m:oMath>
                </a14:m>
                <a:r>
                  <a:rPr lang="en-US" sz="2400" dirty="0">
                    <a:latin typeface="Times New Roman" panose="02020603050405020304" pitchFamily="18" charset="0"/>
                    <a:ea typeface="SimSun" panose="02010600030101010101" pitchFamily="2" charset="-122"/>
                  </a:rPr>
                  <a:t> .</a:t>
                </a:r>
                <a:endParaRPr lang="en-US" sz="2400" dirty="0">
                  <a:latin typeface="Courier New" panose="02070309020205020404" pitchFamily="49" charset="0"/>
                  <a:ea typeface="SimSun" panose="02010600030101010101" pitchFamily="2" charset="-122"/>
                </a:endParaRPr>
              </a:p>
              <a:p>
                <a:pPr>
                  <a:lnSpc>
                    <a:spcPct val="150000"/>
                  </a:lnSpc>
                </a:pPr>
                <a:r>
                  <a:rPr lang="en-US" sz="2400" dirty="0">
                    <a:latin typeface="Times New Roman" panose="02020603050405020304" pitchFamily="18" charset="0"/>
                    <a:ea typeface="SimSun" panose="02010600030101010101" pitchFamily="2" charset="-122"/>
                  </a:rPr>
                  <a:t>If  </a:t>
                </a:r>
                <a:r>
                  <a:rPr lang="en-US" sz="2400" dirty="0">
                    <a:solidFill>
                      <a:srgbClr val="0000FF"/>
                    </a:solidFill>
                    <a:latin typeface="Times New Roman" panose="02020603050405020304" pitchFamily="18" charset="0"/>
                    <a:ea typeface="SimSun" panose="02010600030101010101" pitchFamily="2" charset="-122"/>
                  </a:rPr>
                  <a:t>A</a:t>
                </a:r>
                <a:r>
                  <a:rPr lang="en-US" sz="2400" baseline="30000" dirty="0">
                    <a:solidFill>
                      <a:srgbClr val="0000FF"/>
                    </a:solidFill>
                    <a:effectLst/>
                    <a:latin typeface="Times New Roman" panose="02020603050405020304" pitchFamily="18" charset="0"/>
                    <a:ea typeface="SimSun" panose="02010600030101010101" pitchFamily="2" charset="-122"/>
                  </a:rPr>
                  <a:t>[1]</a:t>
                </a:r>
                <a:r>
                  <a:rPr lang="en-US" sz="2400" dirty="0">
                    <a:solidFill>
                      <a:srgbClr val="0000FF"/>
                    </a:solidFill>
                    <a:effectLst/>
                    <a:latin typeface="Times New Roman" panose="02020603050405020304" pitchFamily="18" charset="0"/>
                    <a:ea typeface="SimSun" panose="02010600030101010101" pitchFamily="2" charset="-122"/>
                  </a:rPr>
                  <a:t> (x)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7</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3</m:t>
                        </m:r>
                      </m:sup>
                    </m:sSup>
                  </m:oMath>
                </a14:m>
                <a:r>
                  <a:rPr lang="en-US" sz="2400" dirty="0">
                    <a:solidFill>
                      <a:srgbClr val="0000FF"/>
                    </a:solidFill>
                    <a:effectLst/>
                    <a:latin typeface="Times New Roman" panose="02020603050405020304" pitchFamily="18" charset="0"/>
                    <a:ea typeface="SimSun" panose="02010600030101010101" pitchFamily="2" charset="-122"/>
                  </a:rPr>
                  <a:t>, </a:t>
                </a:r>
                <a:r>
                  <a:rPr lang="en-US" sz="2400" dirty="0">
                    <a:solidFill>
                      <a:srgbClr val="0000FF"/>
                    </a:solidFill>
                    <a:latin typeface="Courier New" panose="02070309020205020404" pitchFamily="49"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then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x*A</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(x</a:t>
                </a:r>
                <a:r>
                  <a:rPr lang="en-US" sz="2400" baseline="30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p>
                          </m:e>
                        </m:d>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7</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5</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b>
                    </m:sSub>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p>
            </p:txBody>
          </p:sp>
        </mc:Choice>
        <mc:Fallback xmlns="">
          <p:sp>
            <p:nvSpPr>
              <p:cNvPr id="2" name="Rectangle 1"/>
              <p:cNvSpPr>
                <a:spLocks noRot="1" noChangeAspect="1" noMove="1" noResize="1" noEditPoints="1" noAdjustHandles="1" noChangeArrowheads="1" noChangeShapeType="1" noTextEdit="1"/>
              </p:cNvSpPr>
              <p:nvPr/>
            </p:nvSpPr>
            <p:spPr>
              <a:xfrm>
                <a:off x="1346424" y="1482144"/>
                <a:ext cx="9357064" cy="4468274"/>
              </a:xfrm>
              <a:prstGeom prst="rect">
                <a:avLst/>
              </a:prstGeom>
              <a:blipFill>
                <a:blip r:embed="rId2"/>
                <a:stretch>
                  <a:fillRect l="-1042" r="-456" b="-218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6FBF983-FDC0-4372-95B9-3219585CB6D5}"/>
              </a:ext>
            </a:extLst>
          </p:cNvPr>
          <p:cNvSpPr/>
          <p:nvPr/>
        </p:nvSpPr>
        <p:spPr>
          <a:xfrm>
            <a:off x="1190171" y="472922"/>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1199705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E421D-FB79-41EE-ADFC-9AA07A7F2786}"/>
              </a:ext>
            </a:extLst>
          </p:cNvPr>
          <p:cNvSpPr txBox="1"/>
          <p:nvPr/>
        </p:nvSpPr>
        <p:spPr>
          <a:xfrm>
            <a:off x="1043430" y="5295954"/>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11168" y="1562046"/>
                <a:ext cx="9369664" cy="4841903"/>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So far we have</a:t>
                </a:r>
              </a:p>
              <a:p>
                <a:pPr>
                  <a:lnSpc>
                    <a:spcPct val="150000"/>
                  </a:lnSpc>
                </a:pPr>
                <a:r>
                  <a:rPr lang="en-US" sz="2400" dirty="0">
                    <a:latin typeface="Times New Roman" panose="02020603050405020304" pitchFamily="18" charset="0"/>
                    <a:cs typeface="Times New Roman" panose="02020603050405020304" pitchFamily="18" charset="0"/>
                  </a:rPr>
                  <a:t>A</a:t>
                </a:r>
                <a:r>
                  <a:rPr lang="en-US" sz="2400" baseline="30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0</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2</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2</m:t>
                        </m:r>
                      </m:sup>
                    </m:s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4</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4</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6</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6</m:t>
                        </m:r>
                      </m:sup>
                    </m:sSup>
                  </m:oMath>
                </a14:m>
                <a:r>
                  <a:rPr lang="en-US" sz="2400" dirty="0"/>
                  <a:t> , and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x*A</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(x</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1</m:t>
                        </m:r>
                      </m:sub>
                    </m:sSub>
                    <m:r>
                      <a:rPr lang="en-US" sz="2400" i="1">
                        <a:latin typeface="Cambria Math"/>
                      </a:rPr>
                      <m:t>𝑥</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3</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3</m:t>
                        </m:r>
                      </m:sup>
                    </m:s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5</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5</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7</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7</m:t>
                        </m:r>
                      </m:sup>
                    </m:sSup>
                    <m:r>
                      <a:rPr lang="en-US" sz="2400" i="1">
                        <a:latin typeface="Cambria Math"/>
                      </a:rPr>
                      <m:t> )</m:t>
                    </m:r>
                  </m:oMath>
                </a14:m>
                <a:r>
                  <a:rPr lang="en-US" sz="2400" dirty="0">
                    <a:latin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Then</a:t>
                </a:r>
              </a:p>
              <a:p>
                <a:r>
                  <a:rPr lang="en-US" sz="2400" dirty="0">
                    <a:latin typeface="Times New Roman" panose="02020603050405020304" pitchFamily="18" charset="0"/>
                    <a:cs typeface="Times New Roman" panose="02020603050405020304" pitchFamily="18" charset="0"/>
                  </a:rPr>
                  <a:t>A(x) = A</a:t>
                </a:r>
                <a:r>
                  <a:rPr lang="en-US" sz="2400" baseline="30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x * A</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0</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2</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2</m:t>
                        </m:r>
                      </m:sup>
                    </m:s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4</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4</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6</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6</m:t>
                        </m:r>
                      </m:sup>
                    </m:sSup>
                  </m:oMath>
                </a14:m>
                <a:r>
                  <a:rPr lang="en-US" sz="2400"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1</m:t>
                        </m:r>
                      </m:sub>
                    </m:sSub>
                    <m:r>
                      <a:rPr lang="en-US" sz="2400" i="1">
                        <a:latin typeface="Cambria Math"/>
                      </a:rPr>
                      <m:t>𝑥</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3</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3</m:t>
                        </m:r>
                      </m:sup>
                    </m:s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5</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5</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7</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7</m:t>
                        </m:r>
                      </m:sup>
                    </m:sSup>
                    <m:r>
                      <a:rPr lang="en-US" sz="2400" i="1">
                        <a:latin typeface="Cambria Math"/>
                      </a:rPr>
                      <m:t> )</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1</m:t>
                        </m:r>
                      </m:sub>
                    </m:sSub>
                    <m:r>
                      <a:rPr lang="en-US" sz="2400" i="1">
                        <a:latin typeface="Cambria Math"/>
                      </a:rPr>
                      <m:t>𝑥</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2</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2</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3</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3</m:t>
                        </m:r>
                      </m:sup>
                    </m:s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4</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4</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5</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5</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6</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6</m:t>
                        </m:r>
                      </m:sup>
                    </m:s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7</m:t>
                        </m:r>
                      </m:sub>
                    </m:sSub>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7</m:t>
                        </m:r>
                      </m:sup>
                    </m:sSup>
                    <m:r>
                      <a:rPr lang="en-US" sz="2400" i="1">
                        <a:latin typeface="Cambria Math"/>
                      </a:rPr>
                      <m:t> </m:t>
                    </m:r>
                  </m:oMath>
                </a14:m>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ea typeface="SimSun" panose="02010600030101010101" pitchFamily="2" charset="-122"/>
                  </a:rPr>
                  <a:t>Thus,  </a:t>
                </a:r>
                <a:r>
                  <a:rPr lang="en-US" sz="2400" dirty="0">
                    <a:solidFill>
                      <a:srgbClr val="0000FF"/>
                    </a:solidFill>
                    <a:latin typeface="Times New Roman" panose="02020603050405020304" pitchFamily="18" charset="0"/>
                    <a:ea typeface="SimSun" panose="02010600030101010101" pitchFamily="2" charset="-122"/>
                  </a:rPr>
                  <a:t>A(x) = A</a:t>
                </a:r>
                <a:r>
                  <a:rPr lang="en-US" sz="2400" baseline="30000" dirty="0">
                    <a:solidFill>
                      <a:srgbClr val="0000FF"/>
                    </a:solidFill>
                    <a:latin typeface="Times New Roman" panose="02020603050405020304" pitchFamily="18" charset="0"/>
                    <a:ea typeface="SimSun" panose="02010600030101010101" pitchFamily="2" charset="-122"/>
                  </a:rPr>
                  <a:t>[0]</a:t>
                </a:r>
                <a:r>
                  <a:rPr lang="en-US" sz="2400" dirty="0">
                    <a:solidFill>
                      <a:srgbClr val="0000FF"/>
                    </a:solidFill>
                    <a:latin typeface="Times New Roman" panose="02020603050405020304" pitchFamily="18" charset="0"/>
                    <a:ea typeface="SimSun" panose="02010600030101010101" pitchFamily="2" charset="-122"/>
                  </a:rPr>
                  <a:t> (x</a:t>
                </a:r>
                <a:r>
                  <a:rPr lang="en-US" sz="2400" baseline="30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 x *A</a:t>
                </a:r>
                <a:r>
                  <a:rPr lang="en-US" sz="2400" baseline="30000" dirty="0">
                    <a:solidFill>
                      <a:srgbClr val="0000FF"/>
                    </a:solidFill>
                    <a:latin typeface="Times New Roman" panose="02020603050405020304" pitchFamily="18" charset="0"/>
                    <a:ea typeface="SimSun" panose="02010600030101010101" pitchFamily="2" charset="-122"/>
                  </a:rPr>
                  <a:t>[1]</a:t>
                </a:r>
                <a:r>
                  <a:rPr lang="en-US" sz="2400" dirty="0">
                    <a:solidFill>
                      <a:srgbClr val="0000FF"/>
                    </a:solidFill>
                    <a:latin typeface="Times New Roman" panose="02020603050405020304" pitchFamily="18" charset="0"/>
                    <a:ea typeface="SimSun" panose="02010600030101010101" pitchFamily="2" charset="-122"/>
                  </a:rPr>
                  <a:t> (x</a:t>
                </a:r>
                <a:r>
                  <a:rPr lang="en-US" sz="2400" baseline="30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(2.21)</a:t>
                </a:r>
                <a:endParaRPr lang="en-US" sz="2400" dirty="0">
                  <a:latin typeface="Courier New" panose="02070309020205020404" pitchFamily="49" charset="0"/>
                  <a:ea typeface="SimSun" panose="02010600030101010101" pitchFamily="2" charset="-122"/>
                </a:endParaRPr>
              </a:p>
              <a:p>
                <a:pPr>
                  <a:lnSpc>
                    <a:spcPct val="150000"/>
                  </a:lnSpc>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11168" y="1562046"/>
                <a:ext cx="9369664" cy="4841903"/>
              </a:xfrm>
              <a:prstGeom prst="rect">
                <a:avLst/>
              </a:prstGeom>
              <a:blipFill>
                <a:blip r:embed="rId2"/>
                <a:stretch>
                  <a:fillRect l="-97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63EEB55-386B-4504-BC7F-D15EB4AE5FAE}"/>
              </a:ext>
            </a:extLst>
          </p:cNvPr>
          <p:cNvSpPr/>
          <p:nvPr/>
        </p:nvSpPr>
        <p:spPr>
          <a:xfrm>
            <a:off x="1322175" y="655802"/>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363105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A12DC-12BC-451A-9585-B8E99F493772}"/>
              </a:ext>
            </a:extLst>
          </p:cNvPr>
          <p:cNvSpPr txBox="1"/>
          <p:nvPr/>
        </p:nvSpPr>
        <p:spPr>
          <a:xfrm>
            <a:off x="1097218" y="768656"/>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47060" y="2002648"/>
                <a:ext cx="9365942" cy="3773982"/>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Therefore we can write, as shown in (2.21</a:t>
                </a:r>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solidFill>
                      <a:srgbClr val="0000FF"/>
                    </a:solidFill>
                    <a:effectLst/>
                    <a:latin typeface="Times New Roman" panose="02020603050405020304" pitchFamily="18" charset="0"/>
                    <a:ea typeface="SimSun" panose="02010600030101010101" pitchFamily="2" charset="-122"/>
                  </a:rPr>
                  <a:t>A(x) = A</a:t>
                </a:r>
                <a:r>
                  <a:rPr lang="en-US" sz="2400" baseline="30000" dirty="0">
                    <a:solidFill>
                      <a:srgbClr val="0000FF"/>
                    </a:solidFill>
                    <a:effectLst/>
                    <a:latin typeface="Times New Roman" panose="02020603050405020304" pitchFamily="18" charset="0"/>
                    <a:ea typeface="SimSun" panose="02010600030101010101" pitchFamily="2" charset="-122"/>
                  </a:rPr>
                  <a:t>[0]</a:t>
                </a:r>
                <a:r>
                  <a:rPr lang="en-US" sz="2400" dirty="0">
                    <a:solidFill>
                      <a:srgbClr val="0000FF"/>
                    </a:solidFill>
                    <a:effectLst/>
                    <a:latin typeface="Times New Roman" panose="02020603050405020304" pitchFamily="18" charset="0"/>
                    <a:ea typeface="SimSun" panose="02010600030101010101" pitchFamily="2" charset="-122"/>
                  </a:rPr>
                  <a:t> (x</a:t>
                </a:r>
                <a:r>
                  <a:rPr lang="en-US" sz="2400" baseline="30000" dirty="0">
                    <a:solidFill>
                      <a:srgbClr val="0000FF"/>
                    </a:solidFill>
                    <a:effectLst/>
                    <a:latin typeface="Times New Roman" panose="02020603050405020304" pitchFamily="18" charset="0"/>
                    <a:ea typeface="SimSun" panose="02010600030101010101" pitchFamily="2" charset="-122"/>
                  </a:rPr>
                  <a:t>2</a:t>
                </a:r>
                <a:r>
                  <a:rPr lang="en-US" sz="2400" dirty="0">
                    <a:solidFill>
                      <a:srgbClr val="0000FF"/>
                    </a:solidFill>
                    <a:effectLst/>
                    <a:latin typeface="Times New Roman" panose="02020603050405020304" pitchFamily="18" charset="0"/>
                    <a:ea typeface="SimSun" panose="02010600030101010101" pitchFamily="2" charset="-122"/>
                  </a:rPr>
                  <a:t>)  + x A</a:t>
                </a:r>
                <a:r>
                  <a:rPr lang="en-US" sz="2400" baseline="30000" dirty="0">
                    <a:solidFill>
                      <a:srgbClr val="0000FF"/>
                    </a:solidFill>
                    <a:effectLst/>
                    <a:latin typeface="Times New Roman" panose="02020603050405020304" pitchFamily="18" charset="0"/>
                    <a:ea typeface="SimSun" panose="02010600030101010101" pitchFamily="2" charset="-122"/>
                  </a:rPr>
                  <a:t>[1]</a:t>
                </a:r>
                <a:r>
                  <a:rPr lang="en-US" sz="2400" dirty="0">
                    <a:solidFill>
                      <a:srgbClr val="0000FF"/>
                    </a:solidFill>
                    <a:effectLst/>
                    <a:latin typeface="Times New Roman" panose="02020603050405020304" pitchFamily="18" charset="0"/>
                    <a:ea typeface="SimSun" panose="02010600030101010101" pitchFamily="2" charset="-122"/>
                  </a:rPr>
                  <a:t> (x</a:t>
                </a:r>
                <a:r>
                  <a:rPr lang="en-US" sz="2400" baseline="30000" dirty="0">
                    <a:solidFill>
                      <a:srgbClr val="0000FF"/>
                    </a:solidFill>
                    <a:effectLst/>
                    <a:latin typeface="Times New Roman" panose="02020603050405020304" pitchFamily="18" charset="0"/>
                    <a:ea typeface="SimSun" panose="02010600030101010101" pitchFamily="2" charset="-122"/>
                  </a:rPr>
                  <a:t>2</a:t>
                </a:r>
                <a:r>
                  <a:rPr lang="en-US" sz="2400" dirty="0">
                    <a:solidFill>
                      <a:srgbClr val="0000FF"/>
                    </a:solidFill>
                    <a:effectLst/>
                    <a:latin typeface="Times New Roman" panose="02020603050405020304" pitchFamily="18" charset="0"/>
                    <a:ea typeface="SimSun" panose="02010600030101010101" pitchFamily="2" charset="-122"/>
                  </a:rPr>
                  <a:t>) 		</a:t>
                </a:r>
                <a:endParaRPr lang="en-US" sz="2400" dirty="0">
                  <a:solidFill>
                    <a:srgbClr val="0000FF"/>
                  </a:solidFill>
                  <a:effectLst/>
                  <a:latin typeface="Courier New" panose="02070309020205020404" pitchFamily="49" charset="0"/>
                  <a:ea typeface="SimSun" panose="02010600030101010101" pitchFamily="2" charset="-122"/>
                </a:endParaRPr>
              </a:p>
              <a:p>
                <a:pPr>
                  <a:lnSpc>
                    <a:spcPct val="150000"/>
                  </a:lnSpc>
                </a:pPr>
                <a:r>
                  <a:rPr lang="en-US" sz="2400" dirty="0">
                    <a:solidFill>
                      <a:srgbClr val="0000FF"/>
                    </a:solidFill>
                    <a:effectLst/>
                    <a:latin typeface="Times New Roman" panose="02020603050405020304" pitchFamily="18" charset="0"/>
                    <a:ea typeface="SimSun" panose="02010600030101010101" pitchFamily="2" charset="-122"/>
                  </a:rPr>
                  <a:t>where A(x)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3</m:t>
                        </m:r>
                      </m:sup>
                    </m:sSup>
                    <m:r>
                      <a:rPr lang="en-US" sz="2400" i="1">
                        <a:solidFill>
                          <a:srgbClr val="0000FF"/>
                        </a:solidFill>
                        <a:latin typeface="Cambria Math"/>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𝑎</m:t>
                        </m:r>
                      </m:e>
                      <m:sub>
                        <m:r>
                          <a:rPr lang="en-US" sz="2400" i="1">
                            <a:solidFill>
                              <a:srgbClr val="0000FF"/>
                            </a:solidFill>
                            <a:latin typeface="Cambria Math"/>
                          </a:rPr>
                          <m:t>4</m:t>
                        </m:r>
                      </m:sub>
                    </m:sSub>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a:rPr>
                          <m:t>𝑥</m:t>
                        </m:r>
                      </m:e>
                      <m:sup>
                        <m:r>
                          <a:rPr lang="en-US" sz="2400" i="1">
                            <a:solidFill>
                              <a:srgbClr val="0000FF"/>
                            </a:solidFill>
                            <a:latin typeface="Cambria Math"/>
                          </a:rPr>
                          <m:t>4</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oMath>
                </a14:m>
                <a:r>
                  <a:rPr lang="en-US" sz="2400" dirty="0">
                    <a:effectLst/>
                    <a:latin typeface="Times New Roman" panose="02020603050405020304" pitchFamily="18" charset="0"/>
                    <a:ea typeface="SimSun" panose="02010600030101010101" pitchFamily="2" charset="-122"/>
                  </a:rPr>
                  <a:t> of degree-bound n;</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r>
                  <a:rPr lang="en-US" sz="2400" dirty="0">
                    <a:solidFill>
                      <a:srgbClr val="0000FF"/>
                    </a:solidFill>
                    <a:effectLst/>
                    <a:latin typeface="Times New Roman" panose="02020603050405020304" pitchFamily="18" charset="0"/>
                    <a:ea typeface="SimSun" panose="02010600030101010101" pitchFamily="2" charset="-122"/>
                  </a:rPr>
                  <a:t>A</a:t>
                </a:r>
                <a:r>
                  <a:rPr lang="en-US" sz="2400" baseline="30000" dirty="0">
                    <a:solidFill>
                      <a:srgbClr val="0000FF"/>
                    </a:solidFill>
                    <a:effectLst/>
                    <a:latin typeface="Times New Roman" panose="02020603050405020304" pitchFamily="18" charset="0"/>
                    <a:ea typeface="SimSun" panose="02010600030101010101" pitchFamily="2" charset="-122"/>
                  </a:rPr>
                  <a:t>[0]</a:t>
                </a:r>
                <a:r>
                  <a:rPr lang="en-US" sz="2400" dirty="0">
                    <a:solidFill>
                      <a:srgbClr val="0000FF"/>
                    </a:solidFill>
                    <a:effectLst/>
                    <a:latin typeface="Times New Roman" panose="02020603050405020304" pitchFamily="18" charset="0"/>
                    <a:ea typeface="SimSun" panose="02010600030101010101" pitchFamily="2" charset="-122"/>
                  </a:rPr>
                  <a:t> (x)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4</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f>
                          <m:f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den>
                        </m:f>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−1</m:t>
                        </m:r>
                      </m:sup>
                    </m:sSup>
                  </m:oMath>
                </a14:m>
                <a:r>
                  <a:rPr lang="en-US" sz="2400" dirty="0">
                    <a:solidFill>
                      <a:srgbClr val="0000FF"/>
                    </a:solidFill>
                    <a:effectLst/>
                    <a:latin typeface="Times New Roman" panose="02020603050405020304" pitchFamily="18" charset="0"/>
                    <a:ea typeface="SimSun" panose="02010600030101010101" pitchFamily="2" charset="-122"/>
                  </a:rPr>
                  <a:t>; and</a:t>
                </a:r>
                <a:endParaRPr lang="en-US" sz="2400" dirty="0">
                  <a:solidFill>
                    <a:srgbClr val="0000FF"/>
                  </a:solidFill>
                  <a:effectLst/>
                  <a:latin typeface="Courier New" panose="02070309020205020404" pitchFamily="49" charset="0"/>
                  <a:ea typeface="SimSun" panose="02010600030101010101" pitchFamily="2" charset="-122"/>
                </a:endParaRPr>
              </a:p>
              <a:p>
                <a:pPr>
                  <a:lnSpc>
                    <a:spcPct val="150000"/>
                  </a:lnSpc>
                </a:pPr>
                <a:r>
                  <a:rPr lang="en-US" sz="2400" dirty="0">
                    <a:solidFill>
                      <a:srgbClr val="0000FF"/>
                    </a:solidFill>
                    <a:effectLst/>
                    <a:latin typeface="Times New Roman" panose="02020603050405020304" pitchFamily="18" charset="0"/>
                    <a:ea typeface="SimSun" panose="02010600030101010101" pitchFamily="2" charset="-122"/>
                  </a:rPr>
                  <a:t>	A</a:t>
                </a:r>
                <a:r>
                  <a:rPr lang="en-US" sz="2400" baseline="30000" dirty="0">
                    <a:solidFill>
                      <a:srgbClr val="0000FF"/>
                    </a:solidFill>
                    <a:effectLst/>
                    <a:latin typeface="Times New Roman" panose="02020603050405020304" pitchFamily="18" charset="0"/>
                    <a:ea typeface="SimSun" panose="02010600030101010101" pitchFamily="2" charset="-122"/>
                  </a:rPr>
                  <a:t>[1]</a:t>
                </a:r>
                <a:r>
                  <a:rPr lang="en-US" sz="2400" dirty="0">
                    <a:solidFill>
                      <a:srgbClr val="0000FF"/>
                    </a:solidFill>
                    <a:effectLst/>
                    <a:latin typeface="Times New Roman" panose="02020603050405020304" pitchFamily="18" charset="0"/>
                    <a:ea typeface="SimSun" panose="02010600030101010101" pitchFamily="2" charset="-122"/>
                  </a:rPr>
                  <a:t> (x) = </a:t>
                </a:r>
                <a14:m>
                  <m:oMath xmlns:m="http://schemas.openxmlformats.org/officeDocument/2006/math">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3</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5</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b>
                    </m:sSub>
                    <m:sSup>
                      <m:s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𝑥</m:t>
                        </m:r>
                      </m:e>
                      <m:sup>
                        <m:f>
                          <m:f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den>
                        </m:f>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−1</m:t>
                        </m:r>
                      </m:sup>
                    </m:sSup>
                  </m:oMath>
                </a14:m>
                <a:r>
                  <a:rPr lang="en-US" sz="2400" dirty="0">
                    <a:solidFill>
                      <a:srgbClr val="0000FF"/>
                    </a:solidFill>
                    <a:effectLst/>
                    <a:latin typeface="Times New Roman" panose="02020603050405020304" pitchFamily="18" charset="0"/>
                    <a:ea typeface="SimSun" panose="02010600030101010101" pitchFamily="2" charset="-122"/>
                  </a:rPr>
                  <a:t>.</a:t>
                </a:r>
                <a:endParaRPr lang="en-US" sz="2400" dirty="0">
                  <a:solidFill>
                    <a:srgbClr val="0000FF"/>
                  </a:solidFill>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47060" y="2002648"/>
                <a:ext cx="9365942" cy="3773982"/>
              </a:xfrm>
              <a:prstGeom prst="rect">
                <a:avLst/>
              </a:prstGeom>
              <a:blipFill>
                <a:blip r:embed="rId2"/>
                <a:stretch>
                  <a:fillRect l="-976" r="-45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1A337464-AC4F-44BE-AB6E-583D86D53949}"/>
              </a:ext>
            </a:extLst>
          </p:cNvPr>
          <p:cNvSpPr/>
          <p:nvPr/>
        </p:nvSpPr>
        <p:spPr>
          <a:xfrm>
            <a:off x="1383135" y="902193"/>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310734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70222" y="1218752"/>
                <a:ext cx="9277165" cy="5311134"/>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This shows that the problem of evaluating A(x)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indent="457200">
                  <a:lnSpc>
                    <a:spcPct val="150000"/>
                  </a:lnSpc>
                </a:pPr>
                <a:r>
                  <a:rPr lang="en-US" sz="2400" dirty="0">
                    <a:effectLst/>
                    <a:latin typeface="Times New Roman" panose="02020603050405020304" pitchFamily="18" charset="0"/>
                    <a:ea typeface="SimSun" panose="02010600030101010101" pitchFamily="2" charset="-122"/>
                  </a:rPr>
                  <a:t>(i.e., A(</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nary>
                      <m:naryPr>
                        <m:chr m:val="∑"/>
                        <m:limLoc m:val="undOv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e>
                    </m:nary>
                  </m:oMath>
                </a14:m>
                <a:r>
                  <a:rPr lang="en-US" sz="2400" dirty="0">
                    <a:effectLst/>
                    <a:latin typeface="Times New Roman" panose="02020603050405020304" pitchFamily="18" charset="0"/>
                    <a:ea typeface="SimSun" panose="02010600030101010101" pitchFamily="2" charset="-122"/>
                  </a:rPr>
                  <a:t>, k = 0, 1, 2, …, n-1  ……..(2.20) )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1.  reduces to evaluating the degree-bound n/2 polynomials  </a:t>
                </a:r>
              </a:p>
              <a:p>
                <a:pPr>
                  <a:lnSpc>
                    <a:spcPct val="150000"/>
                  </a:lnSpc>
                </a:pPr>
                <a:r>
                  <a:rPr lang="en-US" sz="2400" dirty="0">
                    <a:effectLst/>
                    <a:latin typeface="Times New Roman" panose="02020603050405020304" pitchFamily="18" charset="0"/>
                    <a:ea typeface="SimSun" panose="02010600030101010101" pitchFamily="2" charset="-122"/>
                  </a:rPr>
                  <a:t>	A</a:t>
                </a:r>
                <a:r>
                  <a:rPr lang="en-US" sz="2400" baseline="30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(x) and A</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(x) at the points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effectLst/>
                    <a:latin typeface="Times New Roman" panose="02020603050405020304" pitchFamily="18" charset="0"/>
                    <a:ea typeface="SimSun" panose="02010600030101010101" pitchFamily="2" charset="-122"/>
                  </a:rPr>
                  <a:t>, </a:t>
                </a:r>
              </a:p>
              <a:p>
                <a:pPr>
                  <a:lnSpc>
                    <a:spcPct val="150000"/>
                  </a:lnSpc>
                </a:pPr>
                <a:r>
                  <a:rPr lang="en-US" sz="2400" dirty="0">
                    <a:latin typeface="Times New Roman" panose="02020603050405020304" pitchFamily="18" charset="0"/>
                    <a:ea typeface="SimSun" panose="02010600030101010101" pitchFamily="2" charset="-122"/>
                  </a:rPr>
                  <a:t>                                                                                        ………(2.22)</a:t>
                </a:r>
                <a:endParaRPr lang="en-US" sz="2400" dirty="0">
                  <a:effectLst/>
                  <a:latin typeface="Times New Roman" panose="02020603050405020304" pitchFamily="18"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and then </a:t>
                </a:r>
              </a:p>
              <a:p>
                <a:pPr>
                  <a:lnSpc>
                    <a:spcPct val="150000"/>
                  </a:lnSpc>
                </a:pPr>
                <a:r>
                  <a:rPr lang="en-US" sz="2400" dirty="0">
                    <a:effectLst/>
                    <a:latin typeface="Times New Roman" panose="02020603050405020304" pitchFamily="18" charset="0"/>
                    <a:ea typeface="SimSun" panose="02010600030101010101" pitchFamily="2" charset="-122"/>
                  </a:rPr>
                  <a:t>2.  combining the results according to (2.21) </a:t>
                </a:r>
              </a:p>
              <a:p>
                <a:pPr>
                  <a:lnSpc>
                    <a:spcPct val="150000"/>
                  </a:lnSpc>
                </a:pPr>
                <a:r>
                  <a:rPr lang="en-US" sz="2400" dirty="0">
                    <a:effectLst/>
                    <a:latin typeface="Times New Roman" panose="02020603050405020304" pitchFamily="18" charset="0"/>
                    <a:ea typeface="SimSun" panose="02010600030101010101" pitchFamily="2" charset="-122"/>
                  </a:rPr>
                  <a:t>	A(x) = A</a:t>
                </a:r>
                <a:r>
                  <a:rPr lang="en-US" sz="2400" baseline="30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(x</a:t>
                </a:r>
                <a:r>
                  <a:rPr lang="en-US" sz="2400" baseline="30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x </a:t>
                </a: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a:t>
                </a:r>
                <a:r>
                  <a:rPr lang="en-US" sz="2400" baseline="30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(x</a:t>
                </a:r>
                <a:r>
                  <a:rPr lang="en-US" sz="2400" baseline="30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a:t>
                </a:r>
                <a:endParaRPr lang="en-US" sz="2400" dirty="0">
                  <a:effectLst/>
                  <a:latin typeface="Courier New" panose="02070309020205020404" pitchFamily="49" charset="0"/>
                  <a:ea typeface="SimSun" panose="02010600030101010101" pitchFamily="2" charset="-122"/>
                </a:endParaRPr>
              </a:p>
              <a:p>
                <a:pPr>
                  <a:lnSpc>
                    <a:spcPct val="115000"/>
                  </a:lnSpc>
                </a:pPr>
                <a:r>
                  <a:rPr lang="en-US" sz="1200" dirty="0">
                    <a:effectLst/>
                    <a:latin typeface="Times New Roman" panose="02020603050405020304" pitchFamily="18" charset="0"/>
                    <a:ea typeface="SimSun" panose="02010600030101010101" pitchFamily="2" charset="-122"/>
                  </a:rPr>
                  <a:t> </a:t>
                </a:r>
                <a:endParaRPr lang="en-US" sz="1200" dirty="0">
                  <a:effectLst/>
                  <a:latin typeface="Courier New" panose="02070309020205020404" pitchFamily="49" charset="0"/>
                  <a:ea typeface="SimSun" panose="02010600030101010101" pitchFamily="2" charset="-122"/>
                </a:endParaRPr>
              </a:p>
              <a:p>
                <a:pPr>
                  <a:lnSpc>
                    <a:spcPct val="115000"/>
                  </a:lnSpc>
                </a:pPr>
                <a:r>
                  <a:rPr lang="en-US" sz="2400" b="1" i="1" dirty="0">
                    <a:effectLst/>
                    <a:latin typeface="Times New Roman" panose="02020603050405020304" pitchFamily="18" charset="0"/>
                    <a:ea typeface="SimSun" panose="02010600030101010101" pitchFamily="2" charset="-122"/>
                  </a:rPr>
                  <a:t>End of example </a:t>
                </a:r>
                <a:r>
                  <a:rPr lang="en-US" sz="2400" b="1" i="1" dirty="0">
                    <a:latin typeface="Times New Roman" panose="02020603050405020304" pitchFamily="18" charset="0"/>
                    <a:ea typeface="SimSun" panose="02010600030101010101" pitchFamily="2" charset="-122"/>
                  </a:rPr>
                  <a:t>2.31</a:t>
                </a:r>
                <a:endParaRPr lang="en-US" sz="2400" b="1" i="1"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70222" y="1218752"/>
                <a:ext cx="9277165" cy="5311134"/>
              </a:xfrm>
              <a:prstGeom prst="rect">
                <a:avLst/>
              </a:prstGeom>
              <a:blipFill>
                <a:blip r:embed="rId2"/>
                <a:stretch>
                  <a:fillRect l="-986" b="-137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182B14F-9F08-4E5A-9DFD-73EAD5BBC34A}"/>
              </a:ext>
            </a:extLst>
          </p:cNvPr>
          <p:cNvSpPr txBox="1"/>
          <p:nvPr/>
        </p:nvSpPr>
        <p:spPr>
          <a:xfrm>
            <a:off x="989642" y="500457"/>
            <a:ext cx="8294207" cy="625428"/>
          </a:xfrm>
          <a:prstGeom prst="rect">
            <a:avLst/>
          </a:prstGeom>
          <a:solidFill>
            <a:srgbClr val="FFFF00"/>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57B5ECB9-DA6B-4217-9DD0-539017FCEE1B}"/>
              </a:ext>
            </a:extLst>
          </p:cNvPr>
          <p:cNvSpPr/>
          <p:nvPr/>
        </p:nvSpPr>
        <p:spPr>
          <a:xfrm>
            <a:off x="1470222" y="481631"/>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2909901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93793" y="889844"/>
                <a:ext cx="9474503" cy="5570756"/>
              </a:xfrm>
              <a:prstGeom prst="rect">
                <a:avLst/>
              </a:prstGeom>
            </p:spPr>
            <p:txBody>
              <a:bodyPr wrap="square">
                <a:spAutoFit/>
              </a:bodyPr>
              <a:lstStyle/>
              <a:p>
                <a:pPr marL="461963" indent="-461963">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By the halving lemma, the list of values </a:t>
                </a:r>
              </a:p>
              <a:p>
                <a:pPr>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(ѡ</m:t>
                        </m:r>
                      </m:e>
                      <m:sub>
                        <m:r>
                          <a:rPr lang="en-US" sz="2400" i="1">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latin typeface="Cambria Math" panose="02040503050406030204" pitchFamily="18" charset="0"/>
                            <a:ea typeface="SimSun" panose="02010600030101010101" pitchFamily="2" charset="-122"/>
                            <a:cs typeface="Times New Roman" panose="02020603050405020304" pitchFamily="18" charset="0"/>
                          </a:rPr>
                          <m:t>0</m:t>
                        </m:r>
                      </m:sup>
                    </m:sSubSup>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m:t>
                        </m:r>
                      </m:e>
                      <m:sup>
                        <m:r>
                          <a:rPr lang="en-US" sz="2400" i="1">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(ѡ</m:t>
                        </m:r>
                      </m:e>
                      <m:sub>
                        <m:r>
                          <a:rPr lang="en-US" sz="2400" i="1">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m:t>
                        </m:r>
                      </m:e>
                      <m:sup>
                        <m:r>
                          <a:rPr lang="en-US" sz="2400" i="1">
                            <a:latin typeface="Cambria Math" panose="02040503050406030204" pitchFamily="18" charset="0"/>
                            <a:ea typeface="SimSun" panose="02010600030101010101" pitchFamily="2" charset="-122"/>
                            <a:cs typeface="Times New Roman" panose="02020603050405020304" pitchFamily="18" charset="0"/>
                          </a:rPr>
                          <m:t>2</m:t>
                        </m:r>
                      </m:sup>
                    </m:sSup>
                    <m:r>
                      <a:rPr lang="en-US" sz="2400" i="1">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(ѡ</m:t>
                        </m:r>
                      </m:e>
                      <m:sub>
                        <m:r>
                          <a:rPr lang="en-US" sz="2400" i="1">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latin typeface="Cambria Math" panose="02040503050406030204" pitchFamily="18" charset="0"/>
                            <a:ea typeface="SimSun" panose="02010600030101010101" pitchFamily="2" charset="-122"/>
                            <a:cs typeface="Times New Roman" panose="02020603050405020304" pitchFamily="18" charset="0"/>
                          </a:rPr>
                          <m:t>𝑛</m:t>
                        </m:r>
                        <m:r>
                          <a:rPr lang="en-US" sz="2400" i="1">
                            <a:latin typeface="Cambria Math" panose="02040503050406030204" pitchFamily="18" charset="0"/>
                            <a:ea typeface="SimSun" panose="02010600030101010101" pitchFamily="2" charset="-122"/>
                            <a:cs typeface="Times New Roman" panose="02020603050405020304" pitchFamily="18" charset="0"/>
                          </a:rPr>
                          <m:t>−1</m:t>
                        </m:r>
                      </m:sup>
                    </m:sSubSup>
                    <m:sSup>
                      <m:sSupPr>
                        <m:ctrlPr>
                          <a:rPr lang="en-US" sz="2400" i="1">
                            <a:latin typeface="Cambria Math" panose="02040503050406030204" pitchFamily="18" charset="0"/>
                            <a:ea typeface="SimSun" panose="02010600030101010101" pitchFamily="2" charset="-122"/>
                            <a:cs typeface="Times New Roman" panose="02020603050405020304" pitchFamily="18" charset="0"/>
                          </a:rPr>
                        </m:ctrlPr>
                      </m:sSupPr>
                      <m:e>
                        <m:r>
                          <a:rPr lang="en-US" sz="2400" i="1">
                            <a:latin typeface="Cambria Math" panose="02040503050406030204" pitchFamily="18" charset="0"/>
                            <a:ea typeface="SimSun" panose="02010600030101010101" pitchFamily="2" charset="-122"/>
                            <a:cs typeface="Times New Roman" panose="02020603050405020304" pitchFamily="18" charset="0"/>
                          </a:rPr>
                          <m:t>)</m:t>
                        </m:r>
                      </m:e>
                      <m:sup>
                        <m:r>
                          <a:rPr lang="en-US" sz="2400" i="1">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400" dirty="0">
                    <a:latin typeface="Times New Roman" panose="02020603050405020304" pitchFamily="18" charset="0"/>
                    <a:ea typeface="SimSun" panose="02010600030101010101" pitchFamily="2" charset="-122"/>
                  </a:rPr>
                  <a:t>   …..….(2.22</a:t>
                </a:r>
                <a:r>
                  <a:rPr lang="en-US" sz="2400" dirty="0">
                    <a:effectLst/>
                    <a:latin typeface="Times New Roman" panose="02020603050405020304" pitchFamily="18" charset="0"/>
                    <a:ea typeface="SimSun" panose="02010600030101010101" pitchFamily="2" charset="-122"/>
                  </a:rPr>
                  <a:t>) </a:t>
                </a:r>
              </a:p>
              <a:p>
                <a:pPr lvl="1">
                  <a:spcAft>
                    <a:spcPts val="600"/>
                  </a:spcAft>
                </a:pPr>
                <a:r>
                  <a:rPr lang="en-US" sz="2400" dirty="0">
                    <a:effectLst/>
                    <a:latin typeface="Times New Roman" panose="02020603050405020304" pitchFamily="18" charset="0"/>
                    <a:ea typeface="SimSun" panose="02010600030101010101" pitchFamily="2" charset="-122"/>
                  </a:rPr>
                  <a:t>consists </a:t>
                </a:r>
                <a:r>
                  <a:rPr lang="en-US" sz="2400" i="1" dirty="0">
                    <a:effectLst/>
                    <a:latin typeface="Times New Roman" panose="02020603050405020304" pitchFamily="18" charset="0"/>
                    <a:ea typeface="SimSun" panose="02010600030101010101" pitchFamily="2" charset="-122"/>
                  </a:rPr>
                  <a:t>not</a:t>
                </a:r>
                <a:r>
                  <a:rPr lang="en-US" sz="2400" dirty="0">
                    <a:effectLst/>
                    <a:latin typeface="Times New Roman" panose="02020603050405020304" pitchFamily="18" charset="0"/>
                    <a:ea typeface="SimSun" panose="02010600030101010101" pitchFamily="2" charset="-122"/>
                  </a:rPr>
                  <a:t> </a:t>
                </a:r>
                <a:r>
                  <a:rPr lang="en-US" sz="2400" i="1" dirty="0">
                    <a:effectLst/>
                    <a:latin typeface="Times New Roman" panose="02020603050405020304" pitchFamily="18" charset="0"/>
                    <a:ea typeface="SimSun" panose="02010600030101010101" pitchFamily="2" charset="-122"/>
                  </a:rPr>
                  <a:t>of n distinct values </a:t>
                </a:r>
                <a:r>
                  <a:rPr lang="en-US" sz="2400" dirty="0">
                    <a:effectLst/>
                    <a:latin typeface="Times New Roman" panose="02020603050405020304" pitchFamily="18" charset="0"/>
                    <a:ea typeface="SimSun" panose="02010600030101010101" pitchFamily="2" charset="-122"/>
                  </a:rPr>
                  <a:t>but </a:t>
                </a:r>
                <a:r>
                  <a:rPr lang="en-US" sz="2400" i="1" dirty="0">
                    <a:effectLst/>
                    <a:latin typeface="Times New Roman" panose="02020603050405020304" pitchFamily="18" charset="0"/>
                    <a:ea typeface="SimSun" panose="02010600030101010101" pitchFamily="2" charset="-122"/>
                  </a:rPr>
                  <a:t>only of the n/2 </a:t>
                </a:r>
                <a:r>
                  <a:rPr lang="en-US" sz="2400" dirty="0">
                    <a:effectLst/>
                    <a:latin typeface="Times New Roman" panose="02020603050405020304" pitchFamily="18" charset="0"/>
                    <a:ea typeface="SimSun" panose="02010600030101010101" pitchFamily="2" charset="-122"/>
                  </a:rPr>
                  <a:t>complex (n/2)</a:t>
                </a:r>
                <a:r>
                  <a:rPr lang="en-US" sz="2400" baseline="30000" dirty="0" err="1">
                    <a:effectLst/>
                    <a:latin typeface="Times New Roman" panose="02020603050405020304" pitchFamily="18" charset="0"/>
                    <a:ea typeface="SimSun" panose="02010600030101010101" pitchFamily="2" charset="-122"/>
                  </a:rPr>
                  <a:t>th</a:t>
                </a:r>
                <a:r>
                  <a:rPr lang="en-US" sz="2400" dirty="0">
                    <a:effectLst/>
                    <a:latin typeface="Times New Roman" panose="02020603050405020304" pitchFamily="18" charset="0"/>
                    <a:ea typeface="SimSun" panose="02010600030101010101" pitchFamily="2" charset="-122"/>
                  </a:rPr>
                  <a:t> roots of unity, with each root occurring exactly twice.  </a:t>
                </a:r>
              </a:p>
              <a:p>
                <a:pPr marL="461963" indent="-461963">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Therefore</a:t>
                </a:r>
                <a:r>
                  <a:rPr lang="en-US" sz="2400" dirty="0">
                    <a:solidFill>
                      <a:srgbClr val="0000FF"/>
                    </a:solidFill>
                    <a:effectLst/>
                    <a:latin typeface="Times New Roman" panose="02020603050405020304" pitchFamily="18" charset="0"/>
                    <a:ea typeface="SimSun" panose="02010600030101010101" pitchFamily="2" charset="-122"/>
                  </a:rPr>
                  <a:t>, recursively evaluate the polynomials A</a:t>
                </a:r>
                <a:r>
                  <a:rPr lang="en-US" sz="2400" baseline="30000" dirty="0">
                    <a:solidFill>
                      <a:srgbClr val="0000FF"/>
                    </a:solidFill>
                    <a:effectLst/>
                    <a:latin typeface="Times New Roman" panose="02020603050405020304" pitchFamily="18" charset="0"/>
                    <a:ea typeface="SimSun" panose="02010600030101010101" pitchFamily="2" charset="-122"/>
                  </a:rPr>
                  <a:t>[0]</a:t>
                </a:r>
                <a:r>
                  <a:rPr lang="en-US" sz="2400" dirty="0">
                    <a:solidFill>
                      <a:srgbClr val="0000FF"/>
                    </a:solidFill>
                    <a:effectLst/>
                    <a:latin typeface="Times New Roman" panose="02020603050405020304" pitchFamily="18" charset="0"/>
                    <a:ea typeface="SimSun" panose="02010600030101010101" pitchFamily="2" charset="-122"/>
                  </a:rPr>
                  <a:t> (x) and A</a:t>
                </a:r>
                <a:r>
                  <a:rPr lang="en-US" sz="2400" baseline="30000" dirty="0">
                    <a:solidFill>
                      <a:srgbClr val="0000FF"/>
                    </a:solidFill>
                    <a:effectLst/>
                    <a:latin typeface="Times New Roman" panose="02020603050405020304" pitchFamily="18" charset="0"/>
                    <a:ea typeface="SimSun" panose="02010600030101010101" pitchFamily="2" charset="-122"/>
                  </a:rPr>
                  <a:t>[1]</a:t>
                </a:r>
                <a:r>
                  <a:rPr lang="en-US" sz="2400" dirty="0">
                    <a:solidFill>
                      <a:srgbClr val="0000FF"/>
                    </a:solidFill>
                    <a:effectLst/>
                    <a:latin typeface="Times New Roman" panose="02020603050405020304" pitchFamily="18" charset="0"/>
                    <a:ea typeface="SimSun" panose="02010600030101010101" pitchFamily="2" charset="-122"/>
                  </a:rPr>
                  <a:t> (x) of degree-bound n/2 at the n/2 complex (n/2)</a:t>
                </a:r>
                <a:r>
                  <a:rPr lang="en-US" sz="2400" baseline="30000" dirty="0" err="1">
                    <a:solidFill>
                      <a:srgbClr val="0000FF"/>
                    </a:solidFill>
                    <a:effectLst/>
                    <a:latin typeface="Times New Roman" panose="02020603050405020304" pitchFamily="18" charset="0"/>
                    <a:ea typeface="SimSun" panose="02010600030101010101" pitchFamily="2" charset="-122"/>
                  </a:rPr>
                  <a:t>th</a:t>
                </a:r>
                <a:r>
                  <a:rPr lang="en-US" sz="2400" dirty="0">
                    <a:solidFill>
                      <a:srgbClr val="0000FF"/>
                    </a:solidFill>
                    <a:effectLst/>
                    <a:latin typeface="Times New Roman" panose="02020603050405020304" pitchFamily="18" charset="0"/>
                    <a:ea typeface="SimSun" panose="02010600030101010101" pitchFamily="2" charset="-122"/>
                  </a:rPr>
                  <a:t> roots of unity. </a:t>
                </a:r>
              </a:p>
              <a:p>
                <a:pPr marL="461963" indent="-461963">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These subproblems have exactly the same form as the original problem, but are half the size. </a:t>
                </a:r>
              </a:p>
              <a:p>
                <a:pPr marL="461963" indent="-461963">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We have successfully divided an n-element </a:t>
                </a:r>
                <a:r>
                  <a:rPr lang="en-US" sz="2400" dirty="0" err="1">
                    <a:effectLst/>
                    <a:latin typeface="Times New Roman" panose="02020603050405020304" pitchFamily="18" charset="0"/>
                    <a:ea typeface="SimSun" panose="02010600030101010101" pitchFamily="2" charset="-122"/>
                  </a:rPr>
                  <a:t>DFT</a:t>
                </a:r>
                <a:r>
                  <a:rPr lang="en-US" sz="2400" baseline="-25000" dirty="0" err="1">
                    <a:effectLst/>
                    <a:latin typeface="Times New Roman" panose="02020603050405020304" pitchFamily="18" charset="0"/>
                    <a:ea typeface="SimSun" panose="02010600030101010101" pitchFamily="2" charset="-122"/>
                  </a:rPr>
                  <a:t>n</a:t>
                </a:r>
                <a:r>
                  <a:rPr lang="en-US" sz="2400" dirty="0">
                    <a:effectLst/>
                    <a:latin typeface="Times New Roman" panose="02020603050405020304" pitchFamily="18" charset="0"/>
                    <a:ea typeface="SimSun" panose="02010600030101010101" pitchFamily="2" charset="-122"/>
                  </a:rPr>
                  <a:t>  computation into two n/2-element </a:t>
                </a:r>
                <a:r>
                  <a:rPr lang="en-US" sz="2400" dirty="0" err="1">
                    <a:effectLst/>
                    <a:latin typeface="Times New Roman" panose="02020603050405020304" pitchFamily="18" charset="0"/>
                    <a:ea typeface="SimSun" panose="02010600030101010101" pitchFamily="2" charset="-122"/>
                  </a:rPr>
                  <a:t>DFT</a:t>
                </a:r>
                <a:r>
                  <a:rPr lang="en-US" sz="2400" baseline="-25000" dirty="0" err="1">
                    <a:effectLst/>
                    <a:latin typeface="Times New Roman" panose="02020603050405020304" pitchFamily="18" charset="0"/>
                    <a:ea typeface="SimSun" panose="02010600030101010101" pitchFamily="2" charset="-122"/>
                  </a:rPr>
                  <a:t>n</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computations. </a:t>
                </a:r>
              </a:p>
              <a:p>
                <a:pPr marL="461963" indent="-461963">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This decomposition is the basis for the following recursive FFT algorithm, which computes the DFT of an n-element vector a =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2400" dirty="0">
                    <a:effectLst/>
                    <a:latin typeface="Times New Roman" panose="02020603050405020304" pitchFamily="18" charset="0"/>
                    <a:ea typeface="SimSun" panose="02010600030101010101" pitchFamily="2" charset="-122"/>
                  </a:rPr>
                  <a:t>), where n is a power of 2.  </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93793" y="889844"/>
                <a:ext cx="9474503" cy="5570756"/>
              </a:xfrm>
              <a:prstGeom prst="rect">
                <a:avLst/>
              </a:prstGeom>
              <a:blipFill>
                <a:blip r:embed="rId2"/>
                <a:stretch>
                  <a:fillRect l="-901" r="-1158" b="-1204"/>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04C2C201-1368-45DA-AB54-F68B04A2B3EE}"/>
              </a:ext>
            </a:extLst>
          </p:cNvPr>
          <p:cNvSpPr/>
          <p:nvPr/>
        </p:nvSpPr>
        <p:spPr>
          <a:xfrm>
            <a:off x="1393793" y="412789"/>
            <a:ext cx="10168233" cy="584775"/>
          </a:xfrm>
          <a:prstGeom prst="rect">
            <a:avLst/>
          </a:prstGeom>
        </p:spPr>
        <p:txBody>
          <a:bodyPr wrap="none">
            <a:spAutoFit/>
          </a:bodyPr>
          <a:lstStyle/>
          <a:p>
            <a:r>
              <a:rPr lang="en-US" sz="3200" dirty="0">
                <a:ea typeface="SimSun" panose="02010600030101010101" pitchFamily="2" charset="-122"/>
              </a:rPr>
              <a:t>Evaluate a polynomial A(x</a:t>
            </a:r>
            <a:r>
              <a:rPr lang="en-US" sz="2400" dirty="0">
                <a:ea typeface="SimSun" panose="02010600030101010101" pitchFamily="2" charset="-122"/>
              </a:rPr>
              <a:t>) - Interpolation at the complex roots of unity </a:t>
            </a:r>
            <a:endParaRPr lang="en-US" sz="2400" dirty="0"/>
          </a:p>
        </p:txBody>
      </p:sp>
    </p:spTree>
    <p:extLst>
      <p:ext uri="{BB962C8B-B14F-4D97-AF65-F5344CB8AC3E}">
        <p14:creationId xmlns:p14="http://schemas.microsoft.com/office/powerpoint/2010/main" val="358425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4C951CB-F5CE-4BA2-AA74-49ABC75AD0CB}"/>
              </a:ext>
            </a:extLst>
          </p:cNvPr>
          <p:cNvSpPr txBox="1"/>
          <p:nvPr/>
        </p:nvSpPr>
        <p:spPr>
          <a:xfrm>
            <a:off x="2314688" y="5018326"/>
            <a:ext cx="8746296" cy="801116"/>
          </a:xfrm>
          <a:prstGeom prst="rect">
            <a:avLst/>
          </a:prstGeom>
          <a:solidFill>
            <a:srgbClr val="FFFF00"/>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7A0F9A36-8309-4B25-9787-B698AF2E73FD}"/>
              </a:ext>
            </a:extLst>
          </p:cNvPr>
          <p:cNvSpPr txBox="1"/>
          <p:nvPr/>
        </p:nvSpPr>
        <p:spPr>
          <a:xfrm>
            <a:off x="2431229" y="3179753"/>
            <a:ext cx="8746296" cy="801116"/>
          </a:xfrm>
          <a:prstGeom prst="rect">
            <a:avLst/>
          </a:prstGeom>
          <a:solidFill>
            <a:srgbClr val="FFFF00"/>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ACBF1183-9FE5-419B-9CDD-D30DEFA20AEF}"/>
              </a:ext>
            </a:extLst>
          </p:cNvPr>
          <p:cNvSpPr txBox="1"/>
          <p:nvPr/>
        </p:nvSpPr>
        <p:spPr>
          <a:xfrm>
            <a:off x="4999711" y="2076016"/>
            <a:ext cx="6166727" cy="80111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57729" y="1297799"/>
                <a:ext cx="9729117" cy="5386090"/>
              </a:xfrm>
              <a:prstGeom prst="rect">
                <a:avLst/>
              </a:prstGeom>
            </p:spPr>
            <p:txBody>
              <a:bodyPr wrap="square">
                <a:spAutoFit/>
              </a:bodyPr>
              <a:lstStyle/>
              <a:p>
                <a:r>
                  <a:rPr lang="en-US" sz="2800" dirty="0">
                    <a:latin typeface="Times New Roman" panose="02020603050405020304" pitchFamily="18" charset="0"/>
                    <a:ea typeface="SimSun" panose="02010600030101010101" pitchFamily="2" charset="-122"/>
                  </a:rPr>
                  <a:t>A concern is degree-bounds - </a:t>
                </a:r>
                <a:r>
                  <a:rPr lang="en-US" sz="2400" dirty="0">
                    <a:latin typeface="Times New Roman" panose="02020603050405020304" pitchFamily="18" charset="0"/>
                    <a:ea typeface="SimSun" panose="02010600030101010101" pitchFamily="2" charset="-122"/>
                  </a:rPr>
                  <a:t>Figure 2.10</a:t>
                </a:r>
                <a:r>
                  <a:rPr lang="en-US" sz="2400" dirty="0">
                    <a:effectLst/>
                    <a:latin typeface="Times New Roman" panose="02020603050405020304" pitchFamily="18" charset="0"/>
                    <a:ea typeface="SimSun" panose="02010600030101010101" pitchFamily="2" charset="-122"/>
                  </a:rPr>
                  <a:t> shows the strategy graphically. </a:t>
                </a:r>
              </a:p>
              <a:p>
                <a:pPr marL="342900" indent="-342900">
                  <a:buFont typeface="Arial" panose="020B0604020202020204" pitchFamily="34" charset="0"/>
                  <a:buChar char="•"/>
                </a:pPr>
                <a:r>
                  <a:rPr lang="en-US" sz="2400" dirty="0">
                    <a:solidFill>
                      <a:srgbClr val="0000CC"/>
                    </a:solidFill>
                    <a:effectLst/>
                    <a:latin typeface="Times New Roman" panose="02020603050405020304" pitchFamily="18" charset="0"/>
                    <a:ea typeface="SimSun" panose="02010600030101010101" pitchFamily="2" charset="-122"/>
                  </a:rPr>
                  <a:t>Given polynomials </a:t>
                </a:r>
              </a:p>
              <a:p>
                <a:pPr marL="800100" lvl="1" indent="-342900">
                  <a:buFont typeface="Arial" panose="020B0604020202020204" pitchFamily="34" charset="0"/>
                  <a:buChar char="•"/>
                </a:pPr>
                <a:r>
                  <a:rPr lang="en-US" sz="2400" dirty="0">
                    <a:solidFill>
                      <a:srgbClr val="0000CC"/>
                    </a:solidFill>
                    <a:effectLst/>
                    <a:latin typeface="Times New Roman" panose="02020603050405020304" pitchFamily="18" charset="0"/>
                    <a:ea typeface="SimSun" panose="02010600030101010101" pitchFamily="2" charset="-122"/>
                  </a:rPr>
                  <a:t>A(x) = </a:t>
                </a:r>
                <a:r>
                  <a:rPr lang="en-US" sz="2400" dirty="0">
                    <a:solidFill>
                      <a:srgbClr val="0000CC"/>
                    </a:solidFill>
                    <a:latin typeface="Times New Roman" panose="02020603050405020304" pitchFamily="18" charset="0"/>
                    <a:ea typeface="SimSun" panose="02010600030101010101" pitchFamily="2" charset="-122"/>
                  </a:rPr>
                  <a:t>a</a:t>
                </a:r>
                <a:r>
                  <a:rPr lang="en-US" sz="2400" baseline="-25000" dirty="0">
                    <a:solidFill>
                      <a:srgbClr val="0000CC"/>
                    </a:solidFill>
                    <a:latin typeface="Times New Roman" panose="02020603050405020304" pitchFamily="18" charset="0"/>
                    <a:ea typeface="SimSun" panose="02010600030101010101" pitchFamily="2" charset="-122"/>
                  </a:rPr>
                  <a:t>0 </a:t>
                </a:r>
                <a:r>
                  <a:rPr lang="en-US" sz="2400" dirty="0">
                    <a:solidFill>
                      <a:srgbClr val="0000CC"/>
                    </a:solidFill>
                    <a:latin typeface="Times New Roman" panose="02020603050405020304" pitchFamily="18" charset="0"/>
                    <a:ea typeface="SimSun" panose="02010600030101010101" pitchFamily="2" charset="-122"/>
                  </a:rPr>
                  <a:t> + a</a:t>
                </a:r>
                <a:r>
                  <a:rPr lang="en-US" sz="2400" baseline="-25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 + … + a</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effectLst/>
                    <a:latin typeface="Times New Roman" panose="02020603050405020304" pitchFamily="18" charset="0"/>
                    <a:ea typeface="SimSun" panose="02010600030101010101" pitchFamily="2" charset="-122"/>
                  </a:rPr>
                  <a:t> </a:t>
                </a:r>
                <a:r>
                  <a:rPr lang="en-US" sz="2400" dirty="0">
                    <a:solidFill>
                      <a:srgbClr val="0000CC"/>
                    </a:solidFill>
                    <a:latin typeface="Times New Roman" panose="02020603050405020304" pitchFamily="18" charset="0"/>
                    <a:ea typeface="SimSun" panose="02010600030101010101" pitchFamily="2" charset="-122"/>
                  </a:rPr>
                  <a:t>of degree-bound n (of degree n-1)</a:t>
                </a:r>
              </a:p>
              <a:p>
                <a:pPr marL="800100" lvl="1" indent="-342900">
                  <a:buFont typeface="Arial" panose="020B0604020202020204" pitchFamily="34" charset="0"/>
                  <a:buChar char="•"/>
                </a:pPr>
                <a:r>
                  <a:rPr lang="en-US" sz="2400" dirty="0">
                    <a:solidFill>
                      <a:srgbClr val="0000CC"/>
                    </a:solidFill>
                    <a:effectLst/>
                    <a:latin typeface="Times New Roman" panose="02020603050405020304" pitchFamily="18" charset="0"/>
                    <a:ea typeface="SimSun" panose="02010600030101010101" pitchFamily="2" charset="-122"/>
                  </a:rPr>
                  <a:t>B(x) = </a:t>
                </a:r>
                <a:r>
                  <a:rPr lang="en-US" sz="2400" dirty="0">
                    <a:solidFill>
                      <a:srgbClr val="0000CC"/>
                    </a:solidFill>
                    <a:latin typeface="Times New Roman" panose="02020603050405020304" pitchFamily="18" charset="0"/>
                    <a:ea typeface="SimSun" panose="02010600030101010101" pitchFamily="2" charset="-122"/>
                  </a:rPr>
                  <a:t>b</a:t>
                </a:r>
                <a:r>
                  <a:rPr lang="en-US" sz="2400" baseline="-25000" dirty="0">
                    <a:solidFill>
                      <a:srgbClr val="0000CC"/>
                    </a:solidFill>
                    <a:latin typeface="Times New Roman" panose="02020603050405020304" pitchFamily="18" charset="0"/>
                    <a:ea typeface="SimSun" panose="02010600030101010101" pitchFamily="2" charset="-122"/>
                  </a:rPr>
                  <a:t>0 </a:t>
                </a:r>
                <a:r>
                  <a:rPr lang="en-US" sz="2400" dirty="0">
                    <a:solidFill>
                      <a:srgbClr val="0000CC"/>
                    </a:solidFill>
                    <a:latin typeface="Times New Roman" panose="02020603050405020304" pitchFamily="18" charset="0"/>
                    <a:ea typeface="SimSun" panose="02010600030101010101" pitchFamily="2" charset="-122"/>
                  </a:rPr>
                  <a:t> + b</a:t>
                </a:r>
                <a:r>
                  <a:rPr lang="en-US" sz="2400" baseline="-25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 + … + b</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effectLst/>
                    <a:latin typeface="Times New Roman" panose="02020603050405020304" pitchFamily="18" charset="0"/>
                    <a:ea typeface="SimSun" panose="02010600030101010101" pitchFamily="2" charset="-122"/>
                  </a:rPr>
                  <a:t> of degree-bound n (of degree n-1), </a:t>
                </a:r>
              </a:p>
              <a:p>
                <a:pPr marL="342900" indent="-342900">
                  <a:buFont typeface="Arial" panose="020B0604020202020204" pitchFamily="34" charset="0"/>
                  <a:buChar char="•"/>
                </a:pPr>
                <a:r>
                  <a:rPr lang="en-US" sz="2400" dirty="0">
                    <a:solidFill>
                      <a:srgbClr val="0000CC"/>
                    </a:solidFill>
                    <a:effectLst/>
                    <a:latin typeface="Times New Roman" panose="02020603050405020304" pitchFamily="18" charset="0"/>
                    <a:ea typeface="SimSun" panose="02010600030101010101" pitchFamily="2" charset="-122"/>
                  </a:rPr>
                  <a:t>the product, C(x) = A(x) * B(x) is a polynomial </a:t>
                </a:r>
              </a:p>
              <a:p>
                <a:pPr marL="800100" lvl="1" indent="-342900">
                  <a:buFont typeface="Arial" panose="020B0604020202020204" pitchFamily="34" charset="0"/>
                  <a:buChar char="•"/>
                </a:pPr>
                <a:r>
                  <a:rPr lang="en-US" sz="2400" dirty="0">
                    <a:solidFill>
                      <a:srgbClr val="0000CC"/>
                    </a:solidFill>
                    <a:effectLst/>
                    <a:latin typeface="Times New Roman" panose="02020603050405020304" pitchFamily="18" charset="0"/>
                    <a:ea typeface="SimSun" panose="02010600030101010101" pitchFamily="2" charset="-122"/>
                  </a:rPr>
                  <a:t>C(x) = </a:t>
                </a:r>
                <a:r>
                  <a:rPr lang="en-US" sz="2400" dirty="0">
                    <a:solidFill>
                      <a:srgbClr val="0000CC"/>
                    </a:solidFill>
                    <a:latin typeface="Times New Roman" panose="02020603050405020304" pitchFamily="18" charset="0"/>
                    <a:ea typeface="SimSun" panose="02010600030101010101" pitchFamily="2" charset="-122"/>
                  </a:rPr>
                  <a:t>c</a:t>
                </a:r>
                <a:r>
                  <a:rPr lang="en-US" sz="2400" baseline="-25000" dirty="0">
                    <a:solidFill>
                      <a:srgbClr val="0000CC"/>
                    </a:solidFill>
                    <a:latin typeface="Times New Roman" panose="02020603050405020304" pitchFamily="18" charset="0"/>
                    <a:ea typeface="SimSun" panose="02010600030101010101" pitchFamily="2" charset="-122"/>
                  </a:rPr>
                  <a:t>0 </a:t>
                </a:r>
                <a:r>
                  <a:rPr lang="en-US" sz="2400" dirty="0">
                    <a:solidFill>
                      <a:srgbClr val="0000CC"/>
                    </a:solidFill>
                    <a:latin typeface="Times New Roman" panose="02020603050405020304" pitchFamily="18" charset="0"/>
                    <a:ea typeface="SimSun" panose="02010600030101010101" pitchFamily="2" charset="-122"/>
                  </a:rPr>
                  <a:t> + c</a:t>
                </a:r>
                <a:r>
                  <a:rPr lang="en-US" sz="2400" baseline="-25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 + … + c</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 + </a:t>
                </a:r>
                <a:r>
                  <a:rPr lang="en-US" sz="2400" dirty="0" err="1">
                    <a:solidFill>
                      <a:srgbClr val="0000CC"/>
                    </a:solidFill>
                    <a:latin typeface="Times New Roman" panose="02020603050405020304" pitchFamily="18" charset="0"/>
                    <a:ea typeface="SimSun" panose="02010600030101010101" pitchFamily="2" charset="-122"/>
                  </a:rPr>
                  <a:t>c</a:t>
                </a:r>
                <a:r>
                  <a:rPr lang="en-US" sz="2400" baseline="-25000" dirty="0" err="1">
                    <a:solidFill>
                      <a:srgbClr val="0000CC"/>
                    </a:solidFill>
                    <a:latin typeface="Times New Roman" panose="02020603050405020304" pitchFamily="18" charset="0"/>
                    <a:ea typeface="SimSun" panose="02010600030101010101" pitchFamily="2" charset="-122"/>
                  </a:rPr>
                  <a:t>n</a:t>
                </a:r>
                <a:r>
                  <a:rPr lang="en-US" sz="2400" dirty="0" err="1">
                    <a:solidFill>
                      <a:srgbClr val="0000CC"/>
                    </a:solidFill>
                    <a:latin typeface="Times New Roman" panose="02020603050405020304" pitchFamily="18" charset="0"/>
                    <a:ea typeface="SimSun" panose="02010600030101010101" pitchFamily="2" charset="-122"/>
                  </a:rPr>
                  <a:t>x</a:t>
                </a:r>
                <a:r>
                  <a:rPr lang="en-US" sz="2400" baseline="30000" dirty="0" err="1">
                    <a:solidFill>
                      <a:srgbClr val="0000CC"/>
                    </a:solidFill>
                    <a:latin typeface="Times New Roman" panose="02020603050405020304" pitchFamily="18" charset="0"/>
                    <a:ea typeface="SimSun" panose="02010600030101010101" pitchFamily="2" charset="-122"/>
                  </a:rPr>
                  <a:t>n</a:t>
                </a:r>
                <a:r>
                  <a:rPr lang="en-US" sz="2400" dirty="0">
                    <a:solidFill>
                      <a:srgbClr val="0000CC"/>
                    </a:solidFill>
                    <a:latin typeface="Times New Roman" panose="02020603050405020304" pitchFamily="18" charset="0"/>
                    <a:ea typeface="SimSun" panose="02010600030101010101" pitchFamily="2" charset="-122"/>
                  </a:rPr>
                  <a:t> + c</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 + … +  c</a:t>
                </a:r>
                <a:r>
                  <a:rPr lang="en-US" sz="2400" baseline="-25000" dirty="0">
                    <a:solidFill>
                      <a:srgbClr val="0000CC"/>
                    </a:solidFill>
                    <a:latin typeface="Times New Roman" panose="02020603050405020304" pitchFamily="18" charset="0"/>
                    <a:ea typeface="SimSun" panose="02010600030101010101" pitchFamily="2" charset="-122"/>
                  </a:rPr>
                  <a:t>2n</a:t>
                </a:r>
                <a:r>
                  <a:rPr lang="en-US" sz="2400" baseline="-25000" dirty="0">
                    <a:solidFill>
                      <a:srgbClr val="0000FF"/>
                    </a:solidFill>
                    <a:latin typeface="Times New Roman" panose="02020603050405020304" pitchFamily="18" charset="0"/>
                    <a:ea typeface="SimSun" panose="02010600030101010101" pitchFamily="2" charset="-122"/>
                  </a:rPr>
                  <a:t>-2</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2n-2 </a:t>
                </a:r>
                <a:r>
                  <a:rPr lang="en-US" sz="2400" dirty="0">
                    <a:solidFill>
                      <a:srgbClr val="0000CC"/>
                    </a:solidFill>
                    <a:latin typeface="Times New Roman" panose="02020603050405020304" pitchFamily="18" charset="0"/>
                    <a:ea typeface="SimSun" panose="02010600030101010101" pitchFamily="2" charset="-122"/>
                  </a:rPr>
                  <a:t>) </a:t>
                </a:r>
                <a:r>
                  <a:rPr lang="en-US" sz="2400" dirty="0">
                    <a:solidFill>
                      <a:srgbClr val="0000CC"/>
                    </a:solidFill>
                    <a:effectLst/>
                    <a:latin typeface="Times New Roman" panose="02020603050405020304" pitchFamily="18" charset="0"/>
                    <a:ea typeface="SimSun" panose="02010600030101010101" pitchFamily="2" charset="-122"/>
                  </a:rPr>
                  <a:t>of degree-bound 2n-1 (of degree 2n -2).</a:t>
                </a:r>
                <a:r>
                  <a:rPr lang="en-US" sz="2400" dirty="0">
                    <a:effectLst/>
                    <a:latin typeface="Times New Roman" panose="02020603050405020304" pitchFamily="18" charset="0"/>
                    <a:ea typeface="SimSun" panose="02010600030101010101" pitchFamily="2" charset="-122"/>
                  </a:rPr>
                  <a:t>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a:t>
                </a:r>
                <a:r>
                  <a:rPr lang="en-US" sz="2400" dirty="0">
                    <a:effectLst/>
                    <a:latin typeface="Times New Roman" panose="02020603050405020304" pitchFamily="18" charset="0"/>
                    <a:ea typeface="SimSun" panose="02010600030101010101" pitchFamily="2" charset="-122"/>
                  </a:rPr>
                  <a:t>valuating the input polynomials A and B, </a:t>
                </a:r>
                <a:endParaRPr lang="en-US" sz="2400" dirty="0">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r>
                  <a:rPr lang="en-US" sz="2400" dirty="0">
                    <a:solidFill>
                      <a:srgbClr val="0000CC"/>
                    </a:solidFill>
                    <a:effectLst/>
                    <a:latin typeface="Times New Roman" panose="02020603050405020304" pitchFamily="18" charset="0"/>
                    <a:ea typeface="SimSun" panose="02010600030101010101" pitchFamily="2" charset="-122"/>
                  </a:rPr>
                  <a:t>first double their degree-bounds to 2n-1 by adding n-1 number of  high-order coefficients of 0. e.g., </a:t>
                </a:r>
                <a:r>
                  <a:rPr lang="en-US" sz="2400" dirty="0">
                    <a:latin typeface="Times New Roman" panose="02020603050405020304" pitchFamily="18" charset="0"/>
                    <a:ea typeface="SimSun" panose="02010600030101010101" pitchFamily="2" charset="-122"/>
                  </a:rPr>
                  <a:t> </a:t>
                </a:r>
              </a:p>
              <a:p>
                <a:pPr lvl="1"/>
                <a:r>
                  <a:rPr lang="en-US" sz="2400" dirty="0">
                    <a:solidFill>
                      <a:srgbClr val="0000CC"/>
                    </a:solidFill>
                    <a:latin typeface="Times New Roman" panose="02020603050405020304" pitchFamily="18" charset="0"/>
                    <a:ea typeface="SimSun" panose="02010600030101010101" pitchFamily="2" charset="-122"/>
                  </a:rPr>
                  <a:t> 	a</a:t>
                </a:r>
                <a:r>
                  <a:rPr lang="en-US" sz="2400" baseline="-25000" dirty="0">
                    <a:solidFill>
                      <a:srgbClr val="0000CC"/>
                    </a:solidFill>
                    <a:latin typeface="Times New Roman" panose="02020603050405020304" pitchFamily="18" charset="0"/>
                    <a:ea typeface="SimSun" panose="02010600030101010101" pitchFamily="2" charset="-122"/>
                  </a:rPr>
                  <a:t>0 </a:t>
                </a:r>
                <a:r>
                  <a:rPr lang="en-US" sz="2400" dirty="0">
                    <a:solidFill>
                      <a:srgbClr val="0000CC"/>
                    </a:solidFill>
                    <a:latin typeface="Times New Roman" panose="02020603050405020304" pitchFamily="18" charset="0"/>
                    <a:ea typeface="SimSun" panose="02010600030101010101" pitchFamily="2" charset="-122"/>
                  </a:rPr>
                  <a:t> + a</a:t>
                </a:r>
                <a:r>
                  <a:rPr lang="en-US" sz="2400" baseline="-25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 + … + a</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 + 0</a:t>
                </a:r>
                <a:r>
                  <a:rPr lang="en-US" sz="2400" baseline="-25000" dirty="0">
                    <a:solidFill>
                      <a:srgbClr val="0000CC"/>
                    </a:solidFill>
                    <a:latin typeface="Times New Roman" panose="02020603050405020304" pitchFamily="18" charset="0"/>
                    <a:ea typeface="SimSun" panose="02010600030101010101" pitchFamily="2" charset="-122"/>
                  </a:rPr>
                  <a:t>n</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a:t>
                </a:r>
                <a:r>
                  <a:rPr lang="en-US" sz="2400" dirty="0">
                    <a:solidFill>
                      <a:srgbClr val="0000CC"/>
                    </a:solidFill>
                    <a:latin typeface="Times New Roman" panose="02020603050405020304" pitchFamily="18" charset="0"/>
                    <a:ea typeface="SimSun" panose="02010600030101010101" pitchFamily="2" charset="-122"/>
                  </a:rPr>
                  <a:t> + 0</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 + … +  0</a:t>
                </a:r>
                <a:r>
                  <a:rPr lang="en-US" sz="2400" baseline="-25000" dirty="0">
                    <a:solidFill>
                      <a:srgbClr val="0000CC"/>
                    </a:solidFill>
                    <a:latin typeface="Times New Roman" panose="02020603050405020304" pitchFamily="18" charset="0"/>
                    <a:ea typeface="SimSun" panose="02010600030101010101" pitchFamily="2" charset="-122"/>
                  </a:rPr>
                  <a:t>2n</a:t>
                </a:r>
                <a:r>
                  <a:rPr lang="en-US" sz="2400" baseline="-25000" dirty="0">
                    <a:solidFill>
                      <a:srgbClr val="0000FF"/>
                    </a:solidFill>
                    <a:latin typeface="Times New Roman" panose="02020603050405020304" pitchFamily="18" charset="0"/>
                    <a:ea typeface="SimSun" panose="02010600030101010101" pitchFamily="2" charset="-122"/>
                  </a:rPr>
                  <a:t>-2</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2n-2 </a:t>
                </a:r>
                <a:r>
                  <a:rPr lang="en-US" sz="2400" dirty="0">
                    <a:solidFill>
                      <a:srgbClr val="0000CC"/>
                    </a:solidFill>
                    <a:latin typeface="Times New Roman" panose="02020603050405020304" pitchFamily="18" charset="0"/>
                    <a:ea typeface="SimSun" panose="02010600030101010101" pitchFamily="2" charset="-122"/>
                  </a:rPr>
                  <a:t>, or</a:t>
                </a:r>
                <a:endParaRPr lang="en-US" sz="2400" dirty="0">
                  <a:effectLst/>
                  <a:latin typeface="Courier New" panose="02070309020205020404" pitchFamily="49" charset="0"/>
                  <a:ea typeface="SimSun" panose="02010600030101010101" pitchFamily="2" charset="-122"/>
                </a:endParaRPr>
              </a:p>
              <a:p>
                <a:pPr lvl="1" indent="457200"/>
                <a:r>
                  <a:rPr lang="en-US" sz="2400" dirty="0">
                    <a:solidFill>
                      <a:srgbClr val="0000CC"/>
                    </a:solidFill>
                    <a:effectLst/>
                    <a:latin typeface="Times New Roman" panose="02020603050405020304" pitchFamily="18" charset="0"/>
                    <a:ea typeface="SimSun" panose="02010600030101010101" pitchFamily="2" charset="-122"/>
                  </a:rPr>
                  <a:t>a</a:t>
                </a:r>
                <a:r>
                  <a:rPr lang="en-US" sz="2400" baseline="-25000" dirty="0">
                    <a:solidFill>
                      <a:srgbClr val="0000CC"/>
                    </a:solidFill>
                    <a:effectLst/>
                    <a:latin typeface="Times New Roman" panose="02020603050405020304" pitchFamily="18" charset="0"/>
                    <a:ea typeface="SimSun" panose="02010600030101010101" pitchFamily="2" charset="-122"/>
                  </a:rPr>
                  <a:t>0</a:t>
                </a:r>
                <a:r>
                  <a:rPr lang="en-US" sz="2400" dirty="0">
                    <a:solidFill>
                      <a:srgbClr val="0000CC"/>
                    </a:solidFill>
                    <a:effectLst/>
                    <a:latin typeface="Times New Roman" panose="02020603050405020304" pitchFamily="18" charset="0"/>
                    <a:ea typeface="SimSun" panose="02010600030101010101" pitchFamily="2" charset="-122"/>
                  </a:rPr>
                  <a:t>, a</a:t>
                </a:r>
                <a:r>
                  <a:rPr lang="en-US" sz="2400" baseline="-25000" dirty="0">
                    <a:solidFill>
                      <a:srgbClr val="0000CC"/>
                    </a:solidFill>
                    <a:effectLst/>
                    <a:latin typeface="Times New Roman" panose="02020603050405020304" pitchFamily="18" charset="0"/>
                    <a:ea typeface="SimSun" panose="02010600030101010101" pitchFamily="2" charset="-122"/>
                  </a:rPr>
                  <a:t>1</a:t>
                </a:r>
                <a:r>
                  <a:rPr lang="en-US" sz="2400" dirty="0">
                    <a:solidFill>
                      <a:srgbClr val="0000CC"/>
                    </a:solidFill>
                    <a:effectLst/>
                    <a:latin typeface="Times New Roman" panose="02020603050405020304" pitchFamily="18" charset="0"/>
                    <a:ea typeface="SimSun" panose="02010600030101010101" pitchFamily="2" charset="-122"/>
                  </a:rPr>
                  <a:t>, …, a</a:t>
                </a:r>
                <a:r>
                  <a:rPr lang="en-US" sz="2400" baseline="-25000" dirty="0">
                    <a:solidFill>
                      <a:srgbClr val="0000CC"/>
                    </a:solidFill>
                    <a:effectLst/>
                    <a:latin typeface="Times New Roman" panose="02020603050405020304" pitchFamily="18" charset="0"/>
                    <a:ea typeface="SimSun" panose="02010600030101010101" pitchFamily="2" charset="-122"/>
                  </a:rPr>
                  <a:t>n-1</a:t>
                </a:r>
                <a:r>
                  <a:rPr lang="en-US" sz="2400" dirty="0">
                    <a:solidFill>
                      <a:srgbClr val="0000CC"/>
                    </a:solidFill>
                    <a:effectLst/>
                    <a:latin typeface="Times New Roman" panose="02020603050405020304" pitchFamily="18" charset="0"/>
                    <a:ea typeface="SimSun" panose="02010600030101010101" pitchFamily="2" charset="-122"/>
                  </a:rPr>
                  <a:t>, 0</a:t>
                </a:r>
                <a:r>
                  <a:rPr lang="en-US" sz="2400" baseline="-25000" dirty="0">
                    <a:solidFill>
                      <a:srgbClr val="0000CC"/>
                    </a:solidFill>
                    <a:effectLst/>
                    <a:latin typeface="Times New Roman" panose="02020603050405020304" pitchFamily="18" charset="0"/>
                    <a:ea typeface="SimSun" panose="02010600030101010101" pitchFamily="2" charset="-122"/>
                  </a:rPr>
                  <a:t>n</a:t>
                </a:r>
                <a:r>
                  <a:rPr lang="en-US" sz="2400" dirty="0">
                    <a:solidFill>
                      <a:srgbClr val="0000CC"/>
                    </a:solidFill>
                    <a:effectLst/>
                    <a:latin typeface="Times New Roman" panose="02020603050405020304" pitchFamily="18" charset="0"/>
                    <a:ea typeface="SimSun" panose="02010600030101010101" pitchFamily="2" charset="-122"/>
                  </a:rPr>
                  <a:t>, 0</a:t>
                </a:r>
                <a:r>
                  <a:rPr lang="en-US" sz="2400" baseline="-25000" dirty="0">
                    <a:solidFill>
                      <a:srgbClr val="0000CC"/>
                    </a:solidFill>
                    <a:effectLst/>
                    <a:latin typeface="Times New Roman" panose="02020603050405020304" pitchFamily="18" charset="0"/>
                    <a:ea typeface="SimSun" panose="02010600030101010101" pitchFamily="2" charset="-122"/>
                  </a:rPr>
                  <a:t>n+1</a:t>
                </a:r>
                <a:r>
                  <a:rPr lang="en-US" sz="2400" dirty="0">
                    <a:solidFill>
                      <a:srgbClr val="0000CC"/>
                    </a:solidFill>
                    <a:effectLst/>
                    <a:latin typeface="Times New Roman" panose="02020603050405020304" pitchFamily="18" charset="0"/>
                    <a:ea typeface="SimSun" panose="02010600030101010101" pitchFamily="2" charset="-122"/>
                  </a:rPr>
                  <a:t>, …, 0</a:t>
                </a:r>
                <a:r>
                  <a:rPr lang="en-US" sz="2400" baseline="-25000" dirty="0">
                    <a:solidFill>
                      <a:srgbClr val="0000CC"/>
                    </a:solidFill>
                    <a:effectLst/>
                    <a:latin typeface="Times New Roman" panose="02020603050405020304" pitchFamily="18" charset="0"/>
                    <a:ea typeface="SimSun" panose="02010600030101010101" pitchFamily="2" charset="-122"/>
                  </a:rPr>
                  <a:t>2n</a:t>
                </a:r>
                <a:r>
                  <a:rPr lang="en-US" sz="2400" baseline="-25000" dirty="0">
                    <a:solidFill>
                      <a:srgbClr val="0000FF"/>
                    </a:solidFill>
                    <a:effectLst/>
                    <a:latin typeface="Times New Roman" panose="02020603050405020304" pitchFamily="18" charset="0"/>
                    <a:ea typeface="SimSun" panose="02010600030101010101" pitchFamily="2" charset="-122"/>
                  </a:rPr>
                  <a:t>-2</a:t>
                </a:r>
                <a:r>
                  <a:rPr lang="en-US" sz="2400" dirty="0">
                    <a:solidFill>
                      <a:srgbClr val="0000CC"/>
                    </a:solidFill>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marL="800100" lvl="1" indent="-3429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Because </a:t>
                </a:r>
                <a:r>
                  <a:rPr lang="en-US" sz="2400" dirty="0">
                    <a:solidFill>
                      <a:srgbClr val="0000CC"/>
                    </a:solidFill>
                    <a:effectLst/>
                    <a:latin typeface="Times New Roman" panose="02020603050405020304" pitchFamily="18" charset="0"/>
                    <a:ea typeface="SimSun" panose="02010600030101010101" pitchFamily="2" charset="-122"/>
                  </a:rPr>
                  <a:t>the vectors have 2n-1 elements, we use “complex (2n)</a:t>
                </a:r>
                <a:r>
                  <a:rPr lang="en-US" sz="2400" baseline="30000" dirty="0" err="1">
                    <a:solidFill>
                      <a:srgbClr val="0000CC"/>
                    </a:solidFill>
                    <a:effectLst/>
                    <a:latin typeface="Times New Roman" panose="02020603050405020304" pitchFamily="18" charset="0"/>
                    <a:ea typeface="SimSun" panose="02010600030101010101" pitchFamily="2" charset="-122"/>
                  </a:rPr>
                  <a:t>th</a:t>
                </a:r>
                <a:r>
                  <a:rPr lang="en-US" sz="2400" baseline="30000" dirty="0">
                    <a:solidFill>
                      <a:srgbClr val="0000CC"/>
                    </a:solidFill>
                    <a:effectLst/>
                    <a:latin typeface="Times New Roman" panose="02020603050405020304" pitchFamily="18" charset="0"/>
                    <a:ea typeface="SimSun" panose="02010600030101010101" pitchFamily="2" charset="-122"/>
                  </a:rPr>
                  <a:t> </a:t>
                </a:r>
                <a:r>
                  <a:rPr lang="en-US" sz="2400" dirty="0">
                    <a:solidFill>
                      <a:srgbClr val="0000CC"/>
                    </a:solidFill>
                    <a:effectLst/>
                    <a:latin typeface="Times New Roman" panose="02020603050405020304" pitchFamily="18" charset="0"/>
                    <a:ea typeface="SimSun" panose="02010600030101010101" pitchFamily="2" charset="-122"/>
                  </a:rPr>
                  <a:t>roots of unity,” which are denoted by the </a:t>
                </a:r>
                <a14:m>
                  <m:oMath xmlns:m="http://schemas.openxmlformats.org/officeDocument/2006/math">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0"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b="0" i="0"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2</m:t>
                        </m:r>
                        <m:r>
                          <m:rPr>
                            <m:sty m:val="p"/>
                          </m:rPr>
                          <a:rPr lang="en-US" sz="2400" b="0" i="0"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n</m:t>
                        </m:r>
                      </m:sub>
                    </m:sSub>
                    <m:r>
                      <a:rPr lang="en-US" sz="2400" b="0" i="0"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CC"/>
                    </a:solidFill>
                    <a:effectLst/>
                    <a:latin typeface="Times New Roman" panose="02020603050405020304" pitchFamily="18" charset="0"/>
                    <a:ea typeface="SimSun" panose="02010600030101010101" pitchFamily="2" charset="-122"/>
                  </a:rPr>
                  <a:t>terms</a:t>
                </a:r>
                <a:r>
                  <a:rPr lang="en-US" sz="2400" dirty="0">
                    <a:effectLst/>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57729" y="1297799"/>
                <a:ext cx="9729117" cy="5386090"/>
              </a:xfrm>
              <a:prstGeom prst="rect">
                <a:avLst/>
              </a:prstGeom>
              <a:blipFill>
                <a:blip r:embed="rId2"/>
                <a:stretch>
                  <a:fillRect l="-1316" t="-1246" r="-1128" b="-227"/>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1E1D22A6-7863-413C-81E0-12F904C559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129" y="1625710"/>
            <a:ext cx="663621" cy="4503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698A37C-0DB1-459C-81A2-8B63A2CCBFF7}"/>
                  </a:ext>
                </a:extLst>
              </p:cNvPr>
              <p:cNvSpPr txBox="1"/>
              <p:nvPr/>
            </p:nvSpPr>
            <p:spPr>
              <a:xfrm>
                <a:off x="7682066" y="374469"/>
                <a:ext cx="3615700" cy="923330"/>
              </a:xfrm>
              <a:prstGeom prst="rect">
                <a:avLst/>
              </a:prstGeom>
              <a:solidFill>
                <a:srgbClr val="FFFF00"/>
              </a:solidFill>
            </p:spPr>
            <p:txBody>
              <a:bodyPr wrap="square" rtlCol="0">
                <a:spAutoFit/>
              </a:bodyPr>
              <a:lstStyle/>
              <a:p>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6</m:t>
                        </m:r>
                      </m:sup>
                    </m:sSup>
                  </m:oMath>
                </a14:m>
                <a:r>
                  <a:rPr lang="en-US" dirty="0"/>
                  <a:t>. Degree-bound n = 4 for two polynomials and 2n-1 = 7 terms for their product.</a:t>
                </a:r>
              </a:p>
            </p:txBody>
          </p:sp>
        </mc:Choice>
        <mc:Fallback>
          <p:sp>
            <p:nvSpPr>
              <p:cNvPr id="4" name="TextBox 3">
                <a:extLst>
                  <a:ext uri="{FF2B5EF4-FFF2-40B4-BE49-F238E27FC236}">
                    <a16:creationId xmlns:a16="http://schemas.microsoft.com/office/drawing/2014/main" id="{4698A37C-0DB1-459C-81A2-8B63A2CCBFF7}"/>
                  </a:ext>
                </a:extLst>
              </p:cNvPr>
              <p:cNvSpPr txBox="1">
                <a:spLocks noRot="1" noChangeAspect="1" noMove="1" noResize="1" noEditPoints="1" noAdjustHandles="1" noChangeArrowheads="1" noChangeShapeType="1" noTextEdit="1"/>
              </p:cNvSpPr>
              <p:nvPr/>
            </p:nvSpPr>
            <p:spPr>
              <a:xfrm>
                <a:off x="7682066" y="374469"/>
                <a:ext cx="3615700" cy="923330"/>
              </a:xfrm>
              <a:prstGeom prst="rect">
                <a:avLst/>
              </a:prstGeom>
              <a:blipFill>
                <a:blip r:embed="rId4"/>
                <a:stretch>
                  <a:fillRect l="-1349" t="-3289" b="-9211"/>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8B62D6AD-AEEB-4639-B086-6A2B89A0205E}"/>
              </a:ext>
            </a:extLst>
          </p:cNvPr>
          <p:cNvSpPr txBox="1">
            <a:spLocks/>
          </p:cNvSpPr>
          <p:nvPr/>
        </p:nvSpPr>
        <p:spPr>
          <a:xfrm>
            <a:off x="1557729" y="121559"/>
            <a:ext cx="5904412" cy="10587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dirty="0">
                <a:latin typeface="+mn-lt"/>
              </a:rPr>
              <a:t>Polynomials and </a:t>
            </a:r>
            <a:br>
              <a:rPr lang="en-US" sz="3200" dirty="0">
                <a:latin typeface="+mn-lt"/>
              </a:rPr>
            </a:br>
            <a:r>
              <a:rPr lang="en-US" sz="3200" dirty="0">
                <a:latin typeface="+mn-lt"/>
              </a:rPr>
              <a:t>The Fast Fourier Transform (FFT)</a:t>
            </a:r>
          </a:p>
        </p:txBody>
      </p:sp>
    </p:spTree>
    <p:extLst>
      <p:ext uri="{BB962C8B-B14F-4D97-AF65-F5344CB8AC3E}">
        <p14:creationId xmlns:p14="http://schemas.microsoft.com/office/powerpoint/2010/main" val="1011034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49071" y="546315"/>
                <a:ext cx="7865616" cy="5994333"/>
              </a:xfrm>
              <a:prstGeom prst="rect">
                <a:avLst/>
              </a:prstGeom>
            </p:spPr>
            <p:txBody>
              <a:bodyPr wrap="square">
                <a:spAutoFit/>
              </a:bodyPr>
              <a:lstStyle/>
              <a:p>
                <a:pPr>
                  <a:lnSpc>
                    <a:spcPct val="150000"/>
                  </a:lnSpc>
                </a:pPr>
                <a:r>
                  <a:rPr lang="en-US" b="1" dirty="0">
                    <a:latin typeface="Times New Roman" panose="02020603050405020304" pitchFamily="18" charset="0"/>
                    <a:ea typeface="SimSun" panose="02010600030101010101" pitchFamily="2" charset="-122"/>
                  </a:rPr>
                  <a:t>Recursive-FFT(a)</a:t>
                </a:r>
                <a:endParaRPr lang="en-US" sz="1400" dirty="0">
                  <a:effectLst/>
                  <a:latin typeface="Courier New" panose="02070309020205020404" pitchFamily="49" charset="0"/>
                  <a:ea typeface="SimSun" panose="02010600030101010101" pitchFamily="2" charset="-122"/>
                </a:endParaRP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n = </a:t>
                </a:r>
                <a:r>
                  <a:rPr lang="en-US" sz="2000" dirty="0" err="1">
                    <a:effectLst/>
                    <a:latin typeface="Consolas" panose="020B0609020204030204" pitchFamily="49" charset="0"/>
                    <a:ea typeface="SimSun" panose="02010600030101010101" pitchFamily="2" charset="-122"/>
                  </a:rPr>
                  <a:t>a.length</a:t>
                </a:r>
                <a:r>
                  <a:rPr lang="en-US" sz="2000" dirty="0">
                    <a:effectLst/>
                    <a:latin typeface="Consolas" panose="020B0609020204030204" pitchFamily="49"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//n is a power of 2</a:t>
                </a:r>
                <a:endParaRPr lang="en-US" sz="2000" dirty="0">
                  <a:effectLst/>
                  <a:latin typeface="Courier New" panose="02070309020205020404" pitchFamily="49" charset="0"/>
                  <a:ea typeface="SimSun" panose="02010600030101010101" pitchFamily="2" charset="-122"/>
                </a:endParaRP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if n == 1;</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then return a;</a:t>
                </a:r>
              </a:p>
              <a:p>
                <a:pPr marL="342900" marR="0" lvl="0" indent="-342900">
                  <a:spcBef>
                    <a:spcPts val="0"/>
                  </a:spcBef>
                  <a:spcAft>
                    <a:spcPts val="600"/>
                  </a:spcAft>
                  <a:buFont typeface="+mj-lt"/>
                  <a:buAutoNum type="arabicPeriod"/>
                </a:pPr>
                <a:r>
                  <a:rPr lang="en-US" sz="2000" dirty="0">
                    <a:effectLst/>
                    <a:latin typeface="Cambria Math" panose="02040503050406030204" pitchFamily="18" charset="0"/>
                    <a:ea typeface="SimSun" panose="02010600030101010101" pitchFamily="2" charset="-122"/>
                    <a:cs typeface="Times New Roman" panose="02020603050405020304" pitchFamily="18" charset="0"/>
                  </a:rPr>
                  <a:t>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ѡ</a:t>
                </a:r>
                <a:r>
                  <a:rPr lang="en-US" sz="2000" baseline="-25000" dirty="0" err="1">
                    <a:effectLst/>
                    <a:latin typeface="Consolas" panose="020B0609020204030204" pitchFamily="49" charset="0"/>
                    <a:ea typeface="SimSun" panose="02010600030101010101" pitchFamily="2" charset="-122"/>
                    <a:cs typeface="Times New Roman" panose="02020603050405020304" pitchFamily="18" charset="0"/>
                  </a:rPr>
                  <a:t>n</a:t>
                </a:r>
                <a:r>
                  <a:rPr lang="en-US" sz="2000" dirty="0">
                    <a:effectLst/>
                    <a:latin typeface="Consolas" panose="020B0609020204030204" pitchFamily="49" charset="0"/>
                    <a:ea typeface="SimSun" panose="02010600030101010101" pitchFamily="2" charset="-122"/>
                  </a:rPr>
                  <a:t> = </a:t>
                </a:r>
                <a14:m>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000" dirty="0">
                    <a:effectLst/>
                    <a:latin typeface="Consolas" panose="020B0609020204030204" pitchFamily="49" charset="0"/>
                    <a:ea typeface="SimSun" panose="02010600030101010101" pitchFamily="2" charset="-122"/>
                  </a:rPr>
                  <a:t>;  </a:t>
                </a:r>
              </a:p>
              <a:p>
                <a:pPr marL="342900" marR="0" lvl="0" indent="-342900">
                  <a:spcBef>
                    <a:spcPts val="0"/>
                  </a:spcBef>
                  <a:spcAft>
                    <a:spcPts val="600"/>
                  </a:spcAft>
                  <a:buFont typeface="+mj-lt"/>
                  <a:buAutoNum type="arabicPeriod"/>
                </a:pPr>
                <a:r>
                  <a:rPr lang="en-US" sz="2000" dirty="0">
                    <a:effectLst/>
                    <a:latin typeface="Cambria Math" panose="02040503050406030204" pitchFamily="18" charset="0"/>
                    <a:ea typeface="SimSun" panose="02010600030101010101" pitchFamily="2" charset="-122"/>
                    <a:cs typeface="Times New Roman" panose="02020603050405020304" pitchFamily="18" charset="0"/>
                  </a:rPr>
                  <a:t>	</a:t>
                </a:r>
                <a:r>
                  <a:rPr lang="en-US" sz="2000" dirty="0">
                    <a:effectLst/>
                    <a:latin typeface="Consolas" panose="020B0609020204030204" pitchFamily="49" charset="0"/>
                    <a:ea typeface="SimSun" panose="02010600030101010101" pitchFamily="2" charset="-122"/>
                    <a:cs typeface="Times New Roman" panose="02020603050405020304" pitchFamily="18" charset="0"/>
                  </a:rPr>
                  <a:t>ѡ</a:t>
                </a:r>
                <a:r>
                  <a:rPr lang="en-US" sz="2000" dirty="0">
                    <a:effectLst/>
                    <a:latin typeface="Consolas" panose="020B0609020204030204" pitchFamily="49" charset="0"/>
                    <a:ea typeface="SimSun" panose="02010600030101010101" pitchFamily="2" charset="-122"/>
                  </a:rPr>
                  <a:t> = 1;</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a</a:t>
                </a:r>
                <a:r>
                  <a:rPr lang="en-US" sz="2000" baseline="30000" dirty="0">
                    <a:effectLst/>
                    <a:latin typeface="Consolas" panose="020B0609020204030204" pitchFamily="49" charset="0"/>
                    <a:ea typeface="SimSun" panose="02010600030101010101" pitchFamily="2" charset="-122"/>
                  </a:rPr>
                  <a:t>[0]</a:t>
                </a:r>
                <a:r>
                  <a:rPr lang="en-US" sz="2000" dirty="0">
                    <a:effectLst/>
                    <a:latin typeface="Consolas" panose="020B0609020204030204" pitchFamily="49" charset="0"/>
                    <a:ea typeface="SimSun" panose="02010600030101010101" pitchFamily="2" charset="-122"/>
                  </a:rPr>
                  <a:t> =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oMath>
                </a14:m>
                <a:r>
                  <a:rPr lang="en-US" sz="2000" dirty="0">
                    <a:effectLst/>
                    <a:latin typeface="Consolas" panose="020B0609020204030204" pitchFamily="49" charset="0"/>
                    <a:ea typeface="SimSun" panose="02010600030101010101" pitchFamily="2" charset="-122"/>
                  </a:rPr>
                  <a:t>);</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a</a:t>
                </a:r>
                <a:r>
                  <a:rPr lang="en-US" sz="2000" baseline="30000" dirty="0">
                    <a:effectLst/>
                    <a:latin typeface="Consolas" panose="020B0609020204030204" pitchFamily="49" charset="0"/>
                    <a:ea typeface="SimSun" panose="02010600030101010101" pitchFamily="2" charset="-122"/>
                  </a:rPr>
                  <a:t>[1]</a:t>
                </a:r>
                <a:r>
                  <a:rPr lang="en-US" sz="2000" dirty="0">
                    <a:effectLst/>
                    <a:latin typeface="Consolas" panose="020B0609020204030204" pitchFamily="49" charset="0"/>
                    <a:ea typeface="SimSun" panose="02010600030101010101" pitchFamily="2" charset="-122"/>
                  </a:rPr>
                  <a:t> =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2000" dirty="0">
                    <a:effectLst/>
                    <a:latin typeface="Consolas" panose="020B0609020204030204" pitchFamily="49" charset="0"/>
                    <a:ea typeface="SimSun" panose="02010600030101010101" pitchFamily="2" charset="-122"/>
                  </a:rPr>
                  <a:t>);</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y</a:t>
                </a:r>
                <a:r>
                  <a:rPr lang="en-US" sz="2000" baseline="30000" dirty="0">
                    <a:effectLst/>
                    <a:latin typeface="Consolas" panose="020B0609020204030204" pitchFamily="49" charset="0"/>
                    <a:ea typeface="SimSun" panose="02010600030101010101" pitchFamily="2" charset="-122"/>
                  </a:rPr>
                  <a:t>[0]</a:t>
                </a:r>
                <a:r>
                  <a:rPr lang="en-US" sz="2000" dirty="0">
                    <a:effectLst/>
                    <a:latin typeface="Consolas" panose="020B0609020204030204" pitchFamily="49" charset="0"/>
                    <a:ea typeface="SimSun" panose="02010600030101010101" pitchFamily="2" charset="-122"/>
                  </a:rPr>
                  <a:t> = Recursive-FFT(a</a:t>
                </a:r>
                <a:r>
                  <a:rPr lang="en-US" sz="2000" baseline="30000" dirty="0">
                    <a:effectLst/>
                    <a:latin typeface="Consolas" panose="020B0609020204030204" pitchFamily="49" charset="0"/>
                    <a:ea typeface="SimSun" panose="02010600030101010101" pitchFamily="2" charset="-122"/>
                  </a:rPr>
                  <a:t>[0]</a:t>
                </a:r>
                <a:r>
                  <a:rPr lang="en-US" sz="2000" dirty="0">
                    <a:effectLst/>
                    <a:latin typeface="Consolas" panose="020B0609020204030204" pitchFamily="49" charset="0"/>
                    <a:ea typeface="SimSun" panose="02010600030101010101" pitchFamily="2" charset="-122"/>
                  </a:rPr>
                  <a:t> );</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y</a:t>
                </a:r>
                <a:r>
                  <a:rPr lang="en-US" sz="2000" baseline="30000" dirty="0">
                    <a:effectLst/>
                    <a:latin typeface="Consolas" panose="020B0609020204030204" pitchFamily="49" charset="0"/>
                    <a:ea typeface="SimSun" panose="02010600030101010101" pitchFamily="2" charset="-122"/>
                  </a:rPr>
                  <a:t>[1]</a:t>
                </a:r>
                <a:r>
                  <a:rPr lang="en-US" sz="2000" dirty="0">
                    <a:effectLst/>
                    <a:latin typeface="Consolas" panose="020B0609020204030204" pitchFamily="49" charset="0"/>
                    <a:ea typeface="SimSun" panose="02010600030101010101" pitchFamily="2" charset="-122"/>
                  </a:rPr>
                  <a:t> = Recursive-FFT(a</a:t>
                </a:r>
                <a:r>
                  <a:rPr lang="en-US" sz="2000" baseline="30000" dirty="0">
                    <a:effectLst/>
                    <a:latin typeface="Consolas" panose="020B0609020204030204" pitchFamily="49" charset="0"/>
                    <a:ea typeface="SimSun" panose="02010600030101010101" pitchFamily="2" charset="-122"/>
                  </a:rPr>
                  <a:t>[1]</a:t>
                </a:r>
                <a:r>
                  <a:rPr lang="en-US" sz="2000" dirty="0">
                    <a:effectLst/>
                    <a:latin typeface="Consolas" panose="020B0609020204030204" pitchFamily="49" charset="0"/>
                    <a:ea typeface="SimSun" panose="02010600030101010101" pitchFamily="2" charset="-122"/>
                  </a:rPr>
                  <a:t> );</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for k = 0 to n/2 – 1 {</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err="1">
                    <a:effectLst/>
                    <a:latin typeface="Consolas" panose="020B0609020204030204" pitchFamily="49" charset="0"/>
                    <a:ea typeface="SimSun" panose="02010600030101010101" pitchFamily="2" charset="-122"/>
                  </a:rPr>
                  <a:t>y</a:t>
                </a:r>
                <a:r>
                  <a:rPr lang="en-US" sz="2000" baseline="-25000" dirty="0" err="1">
                    <a:effectLst/>
                    <a:latin typeface="Consolas" panose="020B0609020204030204" pitchFamily="49" charset="0"/>
                    <a:ea typeface="SimSun" panose="02010600030101010101" pitchFamily="2" charset="-122"/>
                  </a:rPr>
                  <a:t>k</a:t>
                </a:r>
                <a:r>
                  <a:rPr lang="en-US" sz="2000" dirty="0">
                    <a:effectLst/>
                    <a:latin typeface="Consolas" panose="020B0609020204030204" pitchFamily="49" charset="0"/>
                    <a:ea typeface="SimSun" panose="02010600030101010101" pitchFamily="2" charset="-122"/>
                  </a:rPr>
                  <a:t> =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000" dirty="0">
                    <a:effectLst/>
                    <a:latin typeface="Consolas" panose="020B0609020204030204" pitchFamily="49" charset="0"/>
                    <a:ea typeface="SimSun" panose="02010600030101010101" pitchFamily="2" charset="-122"/>
                  </a:rPr>
                  <a:t>;</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err="1">
                    <a:effectLst/>
                    <a:latin typeface="Consolas" panose="020B0609020204030204" pitchFamily="49" charset="0"/>
                    <a:ea typeface="SimSun" panose="02010600030101010101" pitchFamily="2" charset="-122"/>
                  </a:rPr>
                  <a:t>y</a:t>
                </a:r>
                <a:r>
                  <a:rPr lang="en-US" sz="2000" baseline="-25000" dirty="0" err="1">
                    <a:effectLst/>
                    <a:latin typeface="Consolas" panose="020B0609020204030204" pitchFamily="49" charset="0"/>
                    <a:ea typeface="SimSun" panose="02010600030101010101" pitchFamily="2" charset="-122"/>
                  </a:rPr>
                  <a:t>k</a:t>
                </a:r>
                <a:r>
                  <a:rPr lang="en-US" sz="2000" baseline="-25000" dirty="0">
                    <a:effectLst/>
                    <a:latin typeface="Consolas" panose="020B0609020204030204" pitchFamily="49" charset="0"/>
                    <a:ea typeface="SimSun" panose="02010600030101010101" pitchFamily="2" charset="-122"/>
                  </a:rPr>
                  <a:t>+(n/2)</a:t>
                </a:r>
                <a:r>
                  <a:rPr lang="en-US" sz="2000" dirty="0">
                    <a:effectLst/>
                    <a:latin typeface="Consolas" panose="020B0609020204030204" pitchFamily="49" charset="0"/>
                    <a:ea typeface="SimSun" panose="02010600030101010101" pitchFamily="2" charset="-122"/>
                  </a:rPr>
                  <a:t> =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000" dirty="0">
                    <a:effectLst/>
                    <a:latin typeface="Consolas" panose="020B0609020204030204" pitchFamily="49" charset="0"/>
                    <a:ea typeface="SimSun" panose="02010600030101010101" pitchFamily="2" charset="-122"/>
                  </a:rPr>
                  <a:t>;</a:t>
                </a: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cs typeface="Times New Roman" panose="02020603050405020304" pitchFamily="18" charset="0"/>
                  </a:rPr>
                  <a:t>ѡ</a:t>
                </a:r>
                <a:r>
                  <a:rPr lang="en-US" sz="2000" dirty="0">
                    <a:effectLst/>
                    <a:latin typeface="Consolas" panose="020B0609020204030204" pitchFamily="49" charset="0"/>
                    <a:ea typeface="SimSun" panose="02010600030101010101" pitchFamily="2" charset="-122"/>
                  </a:rPr>
                  <a:t> =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ѡѡ</a:t>
                </a:r>
                <a:r>
                  <a:rPr lang="en-US" sz="2000" baseline="-25000" dirty="0" err="1">
                    <a:effectLst/>
                    <a:latin typeface="Consolas" panose="020B0609020204030204" pitchFamily="49" charset="0"/>
                    <a:ea typeface="SimSun" panose="02010600030101010101" pitchFamily="2" charset="-122"/>
                    <a:cs typeface="Times New Roman" panose="02020603050405020304" pitchFamily="18" charset="0"/>
                  </a:rPr>
                  <a:t>n</a:t>
                </a:r>
                <a:r>
                  <a:rPr lang="en-US" sz="2000" dirty="0">
                    <a:effectLst/>
                    <a:latin typeface="Consolas" panose="020B0609020204030204" pitchFamily="49" charset="0"/>
                    <a:ea typeface="SimSun" panose="02010600030101010101" pitchFamily="2" charset="-122"/>
                  </a:rPr>
                  <a:t>; }    </a:t>
                </a:r>
                <a:r>
                  <a:rPr lang="en-US" sz="2000" dirty="0">
                    <a:latin typeface="Times New Roman" panose="02020603050405020304" pitchFamily="18" charset="0"/>
                    <a:ea typeface="SimSun" panose="02010600030101010101" pitchFamily="2" charset="-122"/>
                  </a:rPr>
                  <a:t>//end for k = 0 loop</a:t>
                </a:r>
                <a:endParaRPr lang="en-US" sz="2000" dirty="0">
                  <a:effectLst/>
                  <a:latin typeface="Consolas" panose="020B0609020204030204" pitchFamily="49" charset="0"/>
                  <a:ea typeface="SimSun" panose="02010600030101010101" pitchFamily="2" charset="-122"/>
                </a:endParaRPr>
              </a:p>
              <a:p>
                <a:pPr marL="342900" marR="0" lvl="0" indent="-342900">
                  <a:spcBef>
                    <a:spcPts val="0"/>
                  </a:spcBef>
                  <a:spcAft>
                    <a:spcPts val="600"/>
                  </a:spcAft>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onsolas" panose="020B0609020204030204" pitchFamily="49" charset="0"/>
                    <a:ea typeface="SimSun" panose="02010600030101010101" pitchFamily="2" charset="-122"/>
                  </a:rPr>
                  <a:t>return y;</a:t>
                </a:r>
                <a:r>
                  <a:rPr lang="en-US" sz="2000" dirty="0">
                    <a:effectLst/>
                    <a:latin typeface="Times New Roman" panose="02020603050405020304" pitchFamily="18" charset="0"/>
                    <a:ea typeface="SimSun" panose="02010600030101010101" pitchFamily="2" charset="-122"/>
                  </a:rPr>
                  <a:t>		//y is assumed to be a column vector</a:t>
                </a:r>
                <a:endParaRPr lang="en-US" sz="20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49071" y="546315"/>
                <a:ext cx="7865616" cy="5994333"/>
              </a:xfrm>
              <a:prstGeom prst="rect">
                <a:avLst/>
              </a:prstGeom>
              <a:blipFill>
                <a:blip r:embed="rId2"/>
                <a:stretch>
                  <a:fillRect l="-775" b="-712"/>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6D5DC3AA-D398-4AF5-8D9E-AE5EE4F431CA}"/>
              </a:ext>
            </a:extLst>
          </p:cNvPr>
          <p:cNvSpPr/>
          <p:nvPr/>
        </p:nvSpPr>
        <p:spPr>
          <a:xfrm>
            <a:off x="6096000" y="317352"/>
            <a:ext cx="4834785" cy="584775"/>
          </a:xfrm>
          <a:prstGeom prst="rect">
            <a:avLst/>
          </a:prstGeom>
        </p:spPr>
        <p:txBody>
          <a:bodyPr wrap="none">
            <a:spAutoFit/>
          </a:bodyPr>
          <a:lstStyle/>
          <a:p>
            <a:r>
              <a:rPr lang="en-US" sz="3200" dirty="0">
                <a:ea typeface="SimSun" panose="02010600030101010101" pitchFamily="2" charset="-122"/>
              </a:rPr>
              <a:t>Evaluate a polynomial A(x) </a:t>
            </a:r>
            <a:endParaRPr lang="en-US" sz="3200" dirty="0"/>
          </a:p>
        </p:txBody>
      </p:sp>
    </p:spTree>
    <p:extLst>
      <p:ext uri="{BB962C8B-B14F-4D97-AF65-F5344CB8AC3E}">
        <p14:creationId xmlns:p14="http://schemas.microsoft.com/office/powerpoint/2010/main" val="3416333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64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CD48D-FA9A-46F8-BC19-447D4D8FC46B}"/>
              </a:ext>
            </a:extLst>
          </p:cNvPr>
          <p:cNvSpPr txBox="1"/>
          <p:nvPr/>
        </p:nvSpPr>
        <p:spPr>
          <a:xfrm>
            <a:off x="1328990" y="946461"/>
            <a:ext cx="8294207" cy="62542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11549" y="2108639"/>
            <a:ext cx="9037467" cy="3900235"/>
          </a:xfrm>
          <a:prstGeom prst="rect">
            <a:avLst/>
          </a:prstGeom>
        </p:spPr>
        <p:txBody>
          <a:bodyPr wrap="square">
            <a:spAutoFit/>
          </a:bodyPr>
          <a:lstStyle/>
          <a:p>
            <a:pPr>
              <a:lnSpc>
                <a:spcPct val="115000"/>
              </a:lnSpc>
            </a:pPr>
            <a:r>
              <a:rPr lang="en-US" sz="2400" b="1" dirty="0">
                <a:latin typeface="Times New Roman" panose="02020603050405020304" pitchFamily="18" charset="0"/>
                <a:ea typeface="SimSun" panose="02010600030101010101" pitchFamily="2" charset="-122"/>
              </a:rPr>
              <a:t>Interpolation at the complex roots of unity</a:t>
            </a:r>
            <a:endParaRPr lang="en-US" sz="2400" dirty="0">
              <a:latin typeface="Courier New" panose="02070309020205020404" pitchFamily="49"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 </a:t>
            </a:r>
            <a:endParaRPr lang="en-US" sz="2400" dirty="0">
              <a:latin typeface="Courier New" panose="02070309020205020404" pitchFamily="49"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We now complete the polynomial multiplication scheme by showing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how to interpolate the complex roots of unity by a polynomial, which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enables us to convert from point-value form back to coefficient form. </a:t>
            </a:r>
          </a:p>
          <a:p>
            <a:pPr>
              <a:lnSpc>
                <a:spcPct val="115000"/>
              </a:lnSpc>
            </a:pPr>
            <a:endParaRPr lang="en-US" sz="2400" dirty="0">
              <a:latin typeface="Times New Roman" panose="02020603050405020304" pitchFamily="18"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We interpolate by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writing the DFT as a matrix equation and then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looking at the form of the matrix inverse.</a:t>
            </a:r>
            <a:endParaRPr lang="en-US" sz="2400" dirty="0">
              <a:effectLst/>
              <a:latin typeface="Courier New" panose="02070309020205020404" pitchFamily="49" charset="0"/>
              <a:ea typeface="SimSun" panose="02010600030101010101" pitchFamily="2" charset="-122"/>
            </a:endParaRPr>
          </a:p>
        </p:txBody>
      </p:sp>
      <p:sp>
        <p:nvSpPr>
          <p:cNvPr id="3" name="Rectangle 2">
            <a:extLst>
              <a:ext uri="{FF2B5EF4-FFF2-40B4-BE49-F238E27FC236}">
                <a16:creationId xmlns:a16="http://schemas.microsoft.com/office/drawing/2014/main" id="{B6002CD6-760A-4B98-9867-84041579B520}"/>
              </a:ext>
            </a:extLst>
          </p:cNvPr>
          <p:cNvSpPr/>
          <p:nvPr/>
        </p:nvSpPr>
        <p:spPr>
          <a:xfrm>
            <a:off x="1328990" y="946461"/>
            <a:ext cx="7274812" cy="625428"/>
          </a:xfrm>
          <a:prstGeom prst="rect">
            <a:avLst/>
          </a:prstGeom>
        </p:spPr>
        <p:txBody>
          <a:bodyPr wrap="none">
            <a:spAutoFit/>
          </a:bodyPr>
          <a:lstStyle/>
          <a:p>
            <a:pPr>
              <a:lnSpc>
                <a:spcPct val="115000"/>
              </a:lnSpc>
            </a:pPr>
            <a:r>
              <a:rPr lang="en-US" sz="3200" dirty="0">
                <a:ea typeface="SimSun" panose="02010600030101010101" pitchFamily="2" charset="-122"/>
              </a:rPr>
              <a:t>Interpolation at the complex roots of unity</a:t>
            </a:r>
          </a:p>
        </p:txBody>
      </p:sp>
    </p:spTree>
    <p:extLst>
      <p:ext uri="{BB962C8B-B14F-4D97-AF65-F5344CB8AC3E}">
        <p14:creationId xmlns:p14="http://schemas.microsoft.com/office/powerpoint/2010/main" val="2188578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1B04C85-0169-474A-8377-DB79E10CB339}"/>
              </a:ext>
            </a:extLst>
          </p:cNvPr>
          <p:cNvSpPr txBox="1"/>
          <p:nvPr/>
        </p:nvSpPr>
        <p:spPr>
          <a:xfrm>
            <a:off x="1212727" y="5617853"/>
            <a:ext cx="8294207" cy="625428"/>
          </a:xfrm>
          <a:prstGeom prst="rect">
            <a:avLst/>
          </a:prstGeom>
          <a:solidFill>
            <a:srgbClr val="FFFF00"/>
          </a:solidFill>
        </p:spPr>
        <p:txBody>
          <a:bodyPr wrap="square" rtlCol="0">
            <a:spAutoFit/>
          </a:bodyPr>
          <a:lstStyle/>
          <a:p>
            <a:endParaRPr lang="en-US" dirty="0"/>
          </a:p>
        </p:txBody>
      </p:sp>
      <p:sp>
        <p:nvSpPr>
          <p:cNvPr id="3" name="Left Bracket 2"/>
          <p:cNvSpPr/>
          <p:nvPr/>
        </p:nvSpPr>
        <p:spPr>
          <a:xfrm>
            <a:off x="6264545" y="1615725"/>
            <a:ext cx="88285" cy="2070267"/>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8155238" y="1609376"/>
            <a:ext cx="45719" cy="2212006"/>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ight Bracket 4"/>
          <p:cNvSpPr/>
          <p:nvPr/>
        </p:nvSpPr>
        <p:spPr>
          <a:xfrm>
            <a:off x="9174697" y="1627130"/>
            <a:ext cx="45719" cy="2212006"/>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ight Bracket 5"/>
          <p:cNvSpPr/>
          <p:nvPr/>
        </p:nvSpPr>
        <p:spPr>
          <a:xfrm>
            <a:off x="5669885" y="1615725"/>
            <a:ext cx="138243" cy="2063283"/>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1154097" y="1615725"/>
            <a:ext cx="117260" cy="199258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ight Bracket 7"/>
          <p:cNvSpPr/>
          <p:nvPr/>
        </p:nvSpPr>
        <p:spPr>
          <a:xfrm>
            <a:off x="7349430" y="1609376"/>
            <a:ext cx="45719" cy="2069632"/>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0" name="Rectangle 8"/>
              <p:cNvSpPr>
                <a:spLocks noChangeArrowheads="1"/>
              </p:cNvSpPr>
              <p:nvPr/>
            </p:nvSpPr>
            <p:spPr bwMode="auto">
              <a:xfrm>
                <a:off x="372863" y="1417746"/>
                <a:ext cx="11093976" cy="23885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0</m:t>
                        </m:r>
                      </m:sub>
                      <m:sup>
                        <m:r>
                          <a:rPr lang="en-US" sz="2400" i="1">
                            <a:latin typeface="Cambria Math"/>
                          </a:rPr>
                          <m:t>2</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0</m:t>
                        </m:r>
                      </m:sub>
                      <m:sup>
                        <m:r>
                          <a:rPr lang="en-US" sz="2400" i="1">
                            <a:latin typeface="Cambria Math"/>
                          </a:rPr>
                          <m:t>𝑛</m:t>
                        </m:r>
                        <m:r>
                          <a:rPr lang="en-US" sz="2400" i="1">
                            <a:latin typeface="Cambria Math"/>
                          </a:rPr>
                          <m:t>−1</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endParaRPr kumimoji="0" lang="en-US" altLang="zh-CN" sz="24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1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1</m:t>
                        </m:r>
                      </m:sub>
                      <m:sup>
                        <m:r>
                          <a:rPr lang="en-US" sz="2400" i="1">
                            <a:latin typeface="Cambria Math"/>
                          </a:rPr>
                          <m:t>2</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1</m:t>
                        </m:r>
                      </m:sub>
                      <m:sup>
                        <m:r>
                          <a:rPr lang="en-US" sz="2400" i="1">
                            <a:latin typeface="Cambria Math"/>
                          </a:rPr>
                          <m:t>𝑛</m:t>
                        </m:r>
                        <m:r>
                          <a:rPr lang="en-US" sz="2400" i="1">
                            <a:latin typeface="Cambria Math"/>
                          </a:rPr>
                          <m:t>−1</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	.	.		.		.</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	.	.		.	=	.	  …. (2.16)</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	.	.		.		.</a:t>
                </a:r>
                <a:endParaRPr kumimoji="0" lang="en-US" altLang="zh-CN" sz="24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1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𝑛</m:t>
                        </m:r>
                        <m:r>
                          <a:rPr lang="en-US" sz="2400" i="1">
                            <a:latin typeface="Cambria Math"/>
                          </a:rPr>
                          <m:t>−1</m:t>
                        </m:r>
                      </m:sub>
                      <m:sup>
                        <m:r>
                          <a:rPr lang="en-US" sz="2400" i="1">
                            <a:latin typeface="Cambria Math"/>
                          </a:rPr>
                          <m:t>2</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𝑥</m:t>
                        </m:r>
                      </m:e>
                      <m:sub>
                        <m:r>
                          <a:rPr lang="en-US" sz="2400" i="1">
                            <a:latin typeface="Cambria Math"/>
                          </a:rPr>
                          <m:t>𝑛</m:t>
                        </m:r>
                        <m:r>
                          <a:rPr lang="en-US" sz="2400" i="1">
                            <a:latin typeface="Cambria Math"/>
                          </a:rPr>
                          <m:t>−1</m:t>
                        </m:r>
                      </m:sub>
                      <m:sup>
                        <m:r>
                          <a:rPr lang="en-US" sz="2400" i="1">
                            <a:latin typeface="Cambria Math"/>
                          </a:rPr>
                          <m:t>𝑛</m:t>
                        </m:r>
                        <m:r>
                          <a:rPr lang="en-US" sz="2400" i="1">
                            <a:latin typeface="Cambria Math"/>
                          </a:rPr>
                          <m:t>−1</m:t>
                        </m:r>
                      </m:sup>
                    </m:sSubSup>
                  </m:oMath>
                </a14:m>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n-1</a:t>
                </a: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n-1</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mc:Choice>
        <mc:Fallback xmlns="">
          <p:sp>
            <p:nvSpPr>
              <p:cNvPr id="10" name="Rectangle 8"/>
              <p:cNvSpPr>
                <a:spLocks noRot="1" noChangeAspect="1" noMove="1" noResize="1" noEditPoints="1" noAdjustHandles="1" noChangeArrowheads="1" noChangeShapeType="1" noTextEdit="1"/>
              </p:cNvSpPr>
              <p:nvPr/>
            </p:nvSpPr>
            <p:spPr bwMode="auto">
              <a:xfrm>
                <a:off x="372863" y="1417746"/>
                <a:ext cx="11093976" cy="2388539"/>
              </a:xfrm>
              <a:prstGeom prst="rect">
                <a:avLst/>
              </a:prstGeom>
              <a:blipFill rotWithShape="0">
                <a:blip r:embed="rId2"/>
                <a:stretch>
                  <a:fillRect t="-1023" b="-53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Rectangle 10"/>
          <p:cNvSpPr/>
          <p:nvPr/>
        </p:nvSpPr>
        <p:spPr>
          <a:xfrm>
            <a:off x="1091072" y="614719"/>
            <a:ext cx="7064166" cy="517065"/>
          </a:xfrm>
          <a:prstGeom prst="rect">
            <a:avLst/>
          </a:prstGeom>
        </p:spPr>
        <p:txBody>
          <a:bodyPr wrap="square">
            <a:spAutoFit/>
          </a:bodyPr>
          <a:lstStyle/>
          <a:p>
            <a:pPr>
              <a:lnSpc>
                <a:spcPct val="115000"/>
              </a:lnSpc>
            </a:pPr>
            <a:r>
              <a:rPr lang="en-US" sz="2400" dirty="0">
                <a:latin typeface="Times New Roman" panose="02020603050405020304" pitchFamily="18" charset="0"/>
                <a:cs typeface="Times New Roman" panose="02020603050405020304" pitchFamily="18" charset="0"/>
              </a:rPr>
              <a:t>From the equation (2.16) in </a:t>
            </a:r>
            <a:r>
              <a:rPr lang="en-US" sz="2400" b="1" dirty="0">
                <a:latin typeface="Times New Roman" panose="02020603050405020304" pitchFamily="18" charset="0"/>
                <a:ea typeface="SimSun" panose="02010600030101010101" pitchFamily="2" charset="-122"/>
                <a:cs typeface="Times New Roman" panose="02020603050405020304" pitchFamily="18" charset="0"/>
              </a:rPr>
              <a:t>Example  </a:t>
            </a:r>
            <a:r>
              <a:rPr lang="en-US" sz="2400" dirty="0">
                <a:latin typeface="Times New Roman" panose="02020603050405020304" pitchFamily="18" charset="0"/>
                <a:ea typeface="SimSun" panose="02010600030101010101" pitchFamily="2" charset="-122"/>
                <a:cs typeface="Times New Roman" panose="02020603050405020304" pitchFamily="18" charset="0"/>
              </a:rPr>
              <a:t>2.29</a:t>
            </a:r>
            <a:r>
              <a:rPr lang="en-US" sz="2400" dirty="0">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12" name="Rectangle 11"/>
              <p:cNvSpPr/>
              <p:nvPr/>
            </p:nvSpPr>
            <p:spPr>
              <a:xfrm>
                <a:off x="1154097" y="4092247"/>
                <a:ext cx="8566952" cy="2052613"/>
              </a:xfrm>
              <a:prstGeom prst="rect">
                <a:avLst/>
              </a:prstGeom>
            </p:spPr>
            <p:txBody>
              <a:bodyPr wrap="square">
                <a:spAutoFit/>
              </a:bodyPr>
              <a:lstStyle/>
              <a:p>
                <a:pPr>
                  <a:spcAft>
                    <a:spcPts val="1200"/>
                  </a:spcAft>
                </a:pPr>
                <a:r>
                  <a:rPr lang="en-US" sz="2400" dirty="0" err="1">
                    <a:latin typeface="Times New Roman" panose="02020603050405020304" pitchFamily="18" charset="0"/>
                    <a:ea typeface="SimSun" panose="02010600030101010101" pitchFamily="2" charset="-122"/>
                  </a:rPr>
                  <a:t>y</a:t>
                </a:r>
                <a:r>
                  <a:rPr lang="en-US" sz="2400" baseline="-25000" dirty="0" err="1">
                    <a:effectLst/>
                    <a:latin typeface="Times New Roman" panose="02020603050405020304" pitchFamily="18" charset="0"/>
                    <a:ea typeface="SimSun" panose="02010600030101010101" pitchFamily="2" charset="-122"/>
                  </a:rPr>
                  <a:t>k</a:t>
                </a:r>
                <a:r>
                  <a:rPr lang="en-US" sz="2400" baseline="-25000" dirty="0">
                    <a:effectLst/>
                    <a:latin typeface="Times New Roman" panose="02020603050405020304" pitchFamily="18" charset="0"/>
                    <a:ea typeface="SimSun" panose="02010600030101010101" pitchFamily="2" charset="-122"/>
                  </a:rPr>
                  <a:t>  </a:t>
                </a:r>
                <a:r>
                  <a:rPr lang="en-US" sz="2400" b="1"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a:t>
                </a:r>
                <a:r>
                  <a:rPr lang="en-US" sz="2400" baseline="-25000" dirty="0">
                    <a:effectLst/>
                    <a:latin typeface="Times New Roman" panose="02020603050405020304" pitchFamily="18" charset="0"/>
                    <a:ea typeface="SimSun" panose="02010600030101010101" pitchFamily="2" charset="-122"/>
                  </a:rPr>
                  <a:t>0 </a:t>
                </a:r>
                <a:r>
                  <a:rPr lang="en-US" sz="2400" b="1"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1  +    a</a:t>
                </a:r>
                <a:r>
                  <a:rPr lang="en-US" sz="2400" baseline="-25000" dirty="0">
                    <a:effectLst/>
                    <a:latin typeface="Times New Roman" panose="02020603050405020304" pitchFamily="18" charset="0"/>
                    <a:ea typeface="SimSun" panose="02010600030101010101" pitchFamily="2" charset="-122"/>
                  </a:rPr>
                  <a:t>1 </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x</a:t>
                </a:r>
                <a:r>
                  <a:rPr lang="en-US" sz="2400"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a:t>
                </a:r>
                <a:r>
                  <a:rPr lang="en-US" sz="2400" baseline="-25000" dirty="0">
                    <a:effectLst/>
                    <a:latin typeface="Times New Roman" panose="02020603050405020304" pitchFamily="18" charset="0"/>
                    <a:ea typeface="SimSun" panose="02010600030101010101" pitchFamily="2" charset="-122"/>
                  </a:rPr>
                  <a:t>2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effectLst/>
                    <a:latin typeface="Times New Roman" panose="02020603050405020304" pitchFamily="18" charset="0"/>
                    <a:ea typeface="SimSun" panose="02010600030101010101" pitchFamily="2" charset="-122"/>
                  </a:rPr>
                  <a:t>   +  …  +  a</a:t>
                </a:r>
                <a:r>
                  <a:rPr lang="en-US" sz="2400" baseline="-25000" dirty="0">
                    <a:effectLst/>
                    <a:latin typeface="Times New Roman" panose="02020603050405020304" pitchFamily="18" charset="0"/>
                    <a:ea typeface="SimSun" panose="02010600030101010101" pitchFamily="2" charset="-122"/>
                  </a:rPr>
                  <a:t>n-1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400" dirty="0">
                  <a:effectLst/>
                  <a:latin typeface="Courier New" panose="02070309020205020404" pitchFamily="49" charset="0"/>
                  <a:ea typeface="SimSun" panose="02010600030101010101" pitchFamily="2" charset="-122"/>
                </a:endParaRPr>
              </a:p>
              <a:p>
                <a:pPr>
                  <a:spcAft>
                    <a:spcPts val="1200"/>
                  </a:spcAft>
                </a:pPr>
                <a:r>
                  <a:rPr lang="en-US" sz="2400" dirty="0">
                    <a:effectLst/>
                    <a:latin typeface="Times New Roman" panose="02020603050405020304" pitchFamily="18" charset="0"/>
                    <a:ea typeface="SimSun" panose="02010600030101010101" pitchFamily="2" charset="-122"/>
                  </a:rPr>
                  <a:t>When k = 1, then</a:t>
                </a:r>
                <a:endParaRPr lang="en-US" sz="2400" dirty="0">
                  <a:effectLst/>
                  <a:latin typeface="Courier New" panose="02070309020205020404" pitchFamily="49" charset="0"/>
                  <a:ea typeface="SimSun" panose="02010600030101010101" pitchFamily="2" charset="-122"/>
                </a:endParaRPr>
              </a:p>
              <a:p>
                <a:pPr>
                  <a:spcAft>
                    <a:spcPts val="1200"/>
                  </a:spcAft>
                </a:pPr>
                <a:r>
                  <a:rPr lang="en-US" sz="2400" dirty="0">
                    <a:effectLst/>
                    <a:latin typeface="Times New Roman" panose="02020603050405020304" pitchFamily="18" charset="0"/>
                    <a:ea typeface="SimSun" panose="02010600030101010101" pitchFamily="2" charset="-122"/>
                  </a:rPr>
                  <a:t>y</a:t>
                </a:r>
                <a:r>
                  <a:rPr lang="en-US" sz="2400" baseline="-25000" dirty="0">
                    <a:effectLst/>
                    <a:latin typeface="Times New Roman" panose="02020603050405020304" pitchFamily="18" charset="0"/>
                    <a:ea typeface="SimSun" panose="02010600030101010101" pitchFamily="2" charset="-122"/>
                  </a:rPr>
                  <a:t>1  </a:t>
                </a:r>
                <a:r>
                  <a:rPr lang="en-US" sz="2400" b="1"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a:t>
                </a:r>
                <a:r>
                  <a:rPr lang="en-US" sz="2400" baseline="-25000" dirty="0">
                    <a:effectLst/>
                    <a:latin typeface="Times New Roman" panose="02020603050405020304" pitchFamily="18" charset="0"/>
                    <a:ea typeface="SimSun" panose="02010600030101010101" pitchFamily="2" charset="-122"/>
                  </a:rPr>
                  <a:t>0 </a:t>
                </a:r>
                <a:r>
                  <a:rPr lang="en-US" sz="2400" b="1" dirty="0">
                    <a:effectLst/>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1  +    a</a:t>
                </a:r>
                <a:r>
                  <a:rPr lang="en-US" sz="2400" baseline="-25000" dirty="0">
                    <a:effectLst/>
                    <a:latin typeface="Times New Roman" panose="02020603050405020304" pitchFamily="18" charset="0"/>
                    <a:ea typeface="SimSun" panose="02010600030101010101" pitchFamily="2" charset="-122"/>
                  </a:rPr>
                  <a:t>1 </a:t>
                </a:r>
                <a:r>
                  <a:rPr lang="en-US" sz="2400" dirty="0">
                    <a:effectLst/>
                    <a:latin typeface="Times New Roman" panose="02020603050405020304" pitchFamily="18" charset="0"/>
                    <a:ea typeface="SimSun" panose="02010600030101010101" pitchFamily="2" charset="-122"/>
                  </a:rPr>
                  <a:t>* x</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  a</a:t>
                </a:r>
                <a:r>
                  <a:rPr lang="en-US" sz="2400" baseline="-25000" dirty="0">
                    <a:effectLst/>
                    <a:latin typeface="Times New Roman" panose="02020603050405020304" pitchFamily="18" charset="0"/>
                    <a:ea typeface="SimSun" panose="02010600030101010101" pitchFamily="2" charset="-122"/>
                  </a:rPr>
                  <a:t>2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effectLst/>
                    <a:latin typeface="Times New Roman" panose="02020603050405020304" pitchFamily="18" charset="0"/>
                    <a:ea typeface="SimSun" panose="02010600030101010101" pitchFamily="2" charset="-122"/>
                  </a:rPr>
                  <a:t>   +  …  +  a</a:t>
                </a:r>
                <a:r>
                  <a:rPr lang="en-US" sz="2400" baseline="-25000" dirty="0">
                    <a:effectLst/>
                    <a:latin typeface="Times New Roman" panose="02020603050405020304" pitchFamily="18" charset="0"/>
                    <a:ea typeface="SimSun" panose="02010600030101010101" pitchFamily="2" charset="-122"/>
                  </a:rPr>
                  <a:t>n-1 </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400" dirty="0">
                  <a:effectLst/>
                  <a:latin typeface="Courier New" panose="02070309020205020404" pitchFamily="49" charset="0"/>
                  <a:ea typeface="SimSun" panose="02010600030101010101" pitchFamily="2" charset="-122"/>
                </a:endParaRPr>
              </a:p>
              <a:p>
                <a:pPr>
                  <a:spcAft>
                    <a:spcPts val="1200"/>
                  </a:spcAft>
                </a:pPr>
                <a:r>
                  <a:rPr lang="en-US" sz="2400" dirty="0">
                    <a:effectLst/>
                    <a:latin typeface="Times New Roman" panose="02020603050405020304" pitchFamily="18" charset="0"/>
                    <a:ea typeface="SimSun" panose="02010600030101010101" pitchFamily="2" charset="-122"/>
                  </a:rPr>
                  <a:t>The </a:t>
                </a:r>
                <a:r>
                  <a:rPr lang="en-US" sz="2400" dirty="0" err="1">
                    <a:effectLst/>
                    <a:latin typeface="Times New Roman" panose="02020603050405020304" pitchFamily="18" charset="0"/>
                    <a:ea typeface="SimSun" panose="02010600030101010101" pitchFamily="2" charset="-122"/>
                  </a:rPr>
                  <a:t>Vandermonde</a:t>
                </a:r>
                <a:r>
                  <a:rPr lang="en-US" sz="2400" dirty="0">
                    <a:effectLst/>
                    <a:latin typeface="Times New Roman" panose="02020603050405020304" pitchFamily="18" charset="0"/>
                    <a:ea typeface="SimSun" panose="02010600030101010101" pitchFamily="2" charset="-122"/>
                  </a:rPr>
                  <a:t> matrix could be evaluated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  …,  </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2400" dirty="0">
                  <a:effectLst/>
                  <a:latin typeface="Courier New" panose="02070309020205020404" pitchFamily="49" charset="0"/>
                  <a:ea typeface="SimSun" panose="02010600030101010101" pitchFamily="2" charset="-122"/>
                </a:endParaRPr>
              </a:p>
            </p:txBody>
          </p:sp>
        </mc:Choice>
        <mc:Fallback xmlns="">
          <p:sp>
            <p:nvSpPr>
              <p:cNvPr id="12" name="Rectangle 11"/>
              <p:cNvSpPr>
                <a:spLocks noRot="1" noChangeAspect="1" noMove="1" noResize="1" noEditPoints="1" noAdjustHandles="1" noChangeArrowheads="1" noChangeShapeType="1" noTextEdit="1"/>
              </p:cNvSpPr>
              <p:nvPr/>
            </p:nvSpPr>
            <p:spPr>
              <a:xfrm>
                <a:off x="1154097" y="4092247"/>
                <a:ext cx="8566952" cy="2052613"/>
              </a:xfrm>
              <a:prstGeom prst="rect">
                <a:avLst/>
              </a:prstGeom>
              <a:blipFill rotWithShape="0">
                <a:blip r:embed="rId3"/>
                <a:stretch>
                  <a:fillRect l="-1067" t="-2374" b="-5045"/>
                </a:stretch>
              </a:blipFill>
            </p:spPr>
            <p:txBody>
              <a:bodyPr/>
              <a:lstStyle/>
              <a:p>
                <a:r>
                  <a:rPr lang="en-US">
                    <a:noFill/>
                  </a:rPr>
                  <a:t> </a:t>
                </a:r>
              </a:p>
            </p:txBody>
          </p:sp>
        </mc:Fallback>
      </mc:AlternateContent>
    </p:spTree>
    <p:extLst>
      <p:ext uri="{BB962C8B-B14F-4D97-AF65-F5344CB8AC3E}">
        <p14:creationId xmlns:p14="http://schemas.microsoft.com/office/powerpoint/2010/main" val="136557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31650" y="1779372"/>
                <a:ext cx="9490229" cy="3763531"/>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1	1	1	    1	     …	1		 a</a:t>
                </a:r>
                <a:r>
                  <a:rPr lang="en-US" sz="2400" baseline="-25000" dirty="0">
                    <a:effectLst/>
                    <a:latin typeface="Times New Roman" panose="02020603050405020304" pitchFamily="18" charset="0"/>
                    <a:ea typeface="SimSun" panose="02010600030101010101" pitchFamily="2" charset="-122"/>
                  </a:rPr>
                  <a:t>0		</a:t>
                </a:r>
                <a:r>
                  <a:rPr lang="en-US" sz="2400" dirty="0">
                    <a:effectLst/>
                    <a:latin typeface="Times New Roman" panose="02020603050405020304" pitchFamily="18" charset="0"/>
                    <a:ea typeface="SimSun" panose="02010600030101010101" pitchFamily="2" charset="-122"/>
                  </a:rPr>
                  <a:t>y</a:t>
                </a:r>
                <a:r>
                  <a:rPr lang="en-US" sz="2400" baseline="-25000" dirty="0">
                    <a:effectLst/>
                    <a:latin typeface="Times New Roman" panose="02020603050405020304" pitchFamily="18" charset="0"/>
                    <a:ea typeface="SimSun" panose="02010600030101010101" pitchFamily="2" charset="-122"/>
                  </a:rPr>
                  <a:t>0</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1	</a:t>
                </a:r>
                <a:r>
                  <a:rPr lang="en-US" sz="2400" dirty="0">
                    <a:effectLst/>
                    <a:latin typeface="Cambria Math" panose="02040503050406030204" pitchFamily="18" charset="0"/>
                    <a:ea typeface="SimSun" panose="02010600030101010101" pitchFamily="2" charset="-122"/>
                    <a:cs typeface="Times New Roman" panose="02020603050405020304" pitchFamily="18" charset="0"/>
                  </a:rPr>
                  <a:t>ѡ</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a</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y</a:t>
                </a:r>
                <a:r>
                  <a:rPr lang="en-US" sz="2400" baseline="-25000" dirty="0">
                    <a:effectLst/>
                    <a:latin typeface="Times New Roman" panose="02020603050405020304" pitchFamily="18" charset="0"/>
                    <a:ea typeface="SimSun" panose="02010600030101010101" pitchFamily="2" charset="-122"/>
                  </a:rPr>
                  <a:t>1</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1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a</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y</a:t>
                </a:r>
                <a:r>
                  <a:rPr lang="en-US" sz="2400" baseline="-25000" dirty="0">
                    <a:effectLst/>
                    <a:latin typeface="Times New Roman" panose="02020603050405020304" pitchFamily="18" charset="0"/>
                    <a:ea typeface="SimSun" panose="02010600030101010101" pitchFamily="2" charset="-122"/>
                  </a:rPr>
                  <a:t>2</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1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9</m:t>
                        </m:r>
                      </m:sup>
                    </m:sSubSup>
                  </m:oMath>
                </a14:m>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a</a:t>
                </a:r>
                <a:r>
                  <a:rPr lang="en-US" sz="2400" baseline="-25000" dirty="0">
                    <a:effectLst/>
                    <a:latin typeface="Times New Roman" panose="02020603050405020304" pitchFamily="18" charset="0"/>
                    <a:ea typeface="SimSun" panose="02010600030101010101" pitchFamily="2" charset="-122"/>
                  </a:rPr>
                  <a:t>4	</a:t>
                </a:r>
                <a:r>
                  <a:rPr lang="en-US" sz="2400" dirty="0">
                    <a:effectLst/>
                    <a:latin typeface="Times New Roman" panose="02020603050405020304" pitchFamily="18" charset="0"/>
                    <a:ea typeface="SimSun" panose="02010600030101010101" pitchFamily="2" charset="-122"/>
                  </a:rPr>
                  <a:t>=</a:t>
                </a:r>
                <a:r>
                  <a:rPr lang="en-US" sz="2400" baseline="-25000"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y</a:t>
                </a:r>
                <a:r>
                  <a:rPr lang="en-US" sz="2400" baseline="-25000" dirty="0">
                    <a:effectLst/>
                    <a:latin typeface="Times New Roman" panose="02020603050405020304" pitchFamily="18" charset="0"/>
                    <a:ea typeface="SimSun" panose="02010600030101010101" pitchFamily="2" charset="-122"/>
                  </a:rPr>
                  <a:t>3</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	.	.	.	     .			 .		.	</a:t>
                </a:r>
              </a:p>
              <a:p>
                <a:pPr>
                  <a:lnSpc>
                    <a:spcPct val="115000"/>
                  </a:lnSpc>
                </a:pP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	.	     .			 .		</a:t>
                </a:r>
                <a:r>
                  <a:rPr lang="en-US" sz="2400" dirty="0">
                    <a:latin typeface="Times New Roman" panose="02020603050405020304" pitchFamily="18" charset="0"/>
                    <a:ea typeface="SimSun" panose="02010600030101010101" pitchFamily="2" charset="-122"/>
                  </a:rPr>
                  <a:t>.</a:t>
                </a:r>
                <a:endParaRPr lang="en-US" sz="2400" dirty="0">
                  <a:latin typeface="Courier New" panose="02070309020205020404" pitchFamily="49"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	.	     .			 .		.	</a:t>
                </a:r>
              </a:p>
              <a:p>
                <a:pPr>
                  <a:lnSpc>
                    <a:spcPct val="115000"/>
                  </a:lnSpc>
                </a:pPr>
                <a:r>
                  <a:rPr lang="en-US" sz="2400" dirty="0">
                    <a:effectLst/>
                    <a:latin typeface="Times New Roman" panose="02020603050405020304" pitchFamily="18" charset="0"/>
                    <a:ea typeface="SimSun" panose="02010600030101010101" pitchFamily="2" charset="-122"/>
                  </a:rPr>
                  <a:t>1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b="0" i="0" smtClean="0">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a</a:t>
                </a:r>
                <a:r>
                  <a:rPr lang="en-US" sz="2400" baseline="-25000" dirty="0">
                    <a:effectLst/>
                    <a:latin typeface="Times New Roman" panose="02020603050405020304" pitchFamily="18" charset="0"/>
                    <a:ea typeface="SimSun" panose="02010600030101010101" pitchFamily="2" charset="-122"/>
                  </a:rPr>
                  <a:t>n-1</a:t>
                </a:r>
                <a:r>
                  <a:rPr lang="en-US" sz="2400" dirty="0">
                    <a:effectLst/>
                    <a:latin typeface="Times New Roman" panose="02020603050405020304" pitchFamily="18" charset="0"/>
                    <a:ea typeface="SimSun" panose="02010600030101010101" pitchFamily="2" charset="-122"/>
                  </a:rPr>
                  <a:t>		y</a:t>
                </a:r>
                <a:r>
                  <a:rPr lang="en-US" sz="2400" baseline="-25000" dirty="0">
                    <a:effectLst/>
                    <a:latin typeface="Times New Roman" panose="02020603050405020304" pitchFamily="18" charset="0"/>
                    <a:ea typeface="SimSun" panose="02010600030101010101" pitchFamily="2" charset="-122"/>
                  </a:rPr>
                  <a:t>n-1</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31650" y="1779372"/>
                <a:ext cx="9490229" cy="3763531"/>
              </a:xfrm>
              <a:prstGeom prst="rect">
                <a:avLst/>
              </a:prstGeom>
              <a:blipFill rotWithShape="0">
                <a:blip r:embed="rId2"/>
                <a:stretch>
                  <a:fillRect l="-963" t="-648" b="-1297"/>
                </a:stretch>
              </a:blipFill>
            </p:spPr>
            <p:txBody>
              <a:bodyPr/>
              <a:lstStyle/>
              <a:p>
                <a:r>
                  <a:rPr lang="en-US">
                    <a:noFill/>
                  </a:rPr>
                  <a:t> </a:t>
                </a:r>
              </a:p>
            </p:txBody>
          </p:sp>
        </mc:Fallback>
      </mc:AlternateContent>
      <p:sp>
        <p:nvSpPr>
          <p:cNvPr id="3" name="Rectangle 2"/>
          <p:cNvSpPr/>
          <p:nvPr/>
        </p:nvSpPr>
        <p:spPr>
          <a:xfrm>
            <a:off x="1211801" y="721672"/>
            <a:ext cx="9321553" cy="926664"/>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We write the DFT as the matrix product  y = </a:t>
            </a:r>
            <a:r>
              <a:rPr lang="en-US" sz="2400" dirty="0" err="1">
                <a:latin typeface="Times New Roman" panose="02020603050405020304" pitchFamily="18" charset="0"/>
                <a:ea typeface="SimSun" panose="02010600030101010101" pitchFamily="2" charset="-122"/>
              </a:rPr>
              <a:t>V</a:t>
            </a:r>
            <a:r>
              <a:rPr lang="en-US" sz="2400" baseline="-25000" dirty="0" err="1">
                <a:latin typeface="Times New Roman" panose="02020603050405020304" pitchFamily="18" charset="0"/>
                <a:ea typeface="SimSun" panose="02010600030101010101" pitchFamily="2" charset="-122"/>
              </a:rPr>
              <a:t>n</a:t>
            </a:r>
            <a:r>
              <a:rPr lang="en-US" sz="2400" dirty="0" err="1">
                <a:latin typeface="Times New Roman" panose="02020603050405020304" pitchFamily="18" charset="0"/>
                <a:ea typeface="SimSun" panose="02010600030101010101" pitchFamily="2" charset="-122"/>
              </a:rPr>
              <a:t>a</a:t>
            </a:r>
            <a:r>
              <a:rPr lang="en-US" sz="2400" dirty="0">
                <a:latin typeface="Times New Roman" panose="02020603050405020304" pitchFamily="18" charset="0"/>
                <a:ea typeface="SimSun" panose="02010600030101010101" pitchFamily="2" charset="-122"/>
              </a:rPr>
              <a:t>, where </a:t>
            </a:r>
          </a:p>
          <a:p>
            <a:pPr>
              <a:lnSpc>
                <a:spcPct val="115000"/>
              </a:lnSpc>
            </a:pPr>
            <a:r>
              <a:rPr lang="en-US" sz="2400" dirty="0" err="1">
                <a:latin typeface="Times New Roman" panose="02020603050405020304" pitchFamily="18" charset="0"/>
                <a:ea typeface="SimSun" panose="02010600030101010101" pitchFamily="2" charset="-122"/>
              </a:rPr>
              <a:t>V</a:t>
            </a:r>
            <a:r>
              <a:rPr lang="en-US" sz="2400" baseline="-25000" dirty="0" err="1">
                <a:latin typeface="Times New Roman" panose="02020603050405020304" pitchFamily="18" charset="0"/>
                <a:ea typeface="SimSun" panose="02010600030101010101" pitchFamily="2" charset="-122"/>
              </a:rPr>
              <a:t>n</a:t>
            </a:r>
            <a:r>
              <a:rPr lang="en-US" sz="2400" baseline="-250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is a </a:t>
            </a:r>
            <a:r>
              <a:rPr lang="en-US" sz="2400" dirty="0" err="1">
                <a:latin typeface="Times New Roman" panose="02020603050405020304" pitchFamily="18" charset="0"/>
                <a:ea typeface="SimSun" panose="02010600030101010101" pitchFamily="2" charset="-122"/>
              </a:rPr>
              <a:t>Vandermonde</a:t>
            </a:r>
            <a:r>
              <a:rPr lang="en-US" sz="2400" dirty="0">
                <a:latin typeface="Times New Roman" panose="02020603050405020304" pitchFamily="18" charset="0"/>
                <a:ea typeface="SimSun" panose="02010600030101010101" pitchFamily="2" charset="-122"/>
              </a:rPr>
              <a:t> matrix containing the appropriate powers of  </a:t>
            </a:r>
            <a:r>
              <a:rPr lang="en-US" sz="2400" dirty="0" err="1">
                <a:latin typeface="Cambria Math" panose="02040503050406030204" pitchFamily="18" charset="0"/>
                <a:ea typeface="SimSun" panose="02010600030101010101" pitchFamily="2" charset="-122"/>
                <a:cs typeface="Times New Roman" panose="02020603050405020304" pitchFamily="18" charset="0"/>
              </a:rPr>
              <a:t>ѡ</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p:sp>
        <p:nvSpPr>
          <p:cNvPr id="4" name="Left Brace 3"/>
          <p:cNvSpPr/>
          <p:nvPr/>
        </p:nvSpPr>
        <p:spPr>
          <a:xfrm>
            <a:off x="1091953" y="1904707"/>
            <a:ext cx="239697" cy="351286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e 4"/>
          <p:cNvSpPr/>
          <p:nvPr/>
        </p:nvSpPr>
        <p:spPr>
          <a:xfrm>
            <a:off x="7660679" y="1849050"/>
            <a:ext cx="196787" cy="351286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 Brace 5"/>
          <p:cNvSpPr/>
          <p:nvPr/>
        </p:nvSpPr>
        <p:spPr>
          <a:xfrm>
            <a:off x="9310462" y="1849050"/>
            <a:ext cx="239697" cy="351286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e 6"/>
          <p:cNvSpPr/>
          <p:nvPr/>
        </p:nvSpPr>
        <p:spPr>
          <a:xfrm flipH="1">
            <a:off x="10096159" y="1884307"/>
            <a:ext cx="238218" cy="3501459"/>
          </a:xfrm>
          <a:prstGeom prst="leftBrace">
            <a:avLst>
              <a:gd name="adj1" fmla="val 8333"/>
              <a:gd name="adj2" fmla="val 4924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Left Brace 7"/>
          <p:cNvSpPr/>
          <p:nvPr/>
        </p:nvSpPr>
        <p:spPr>
          <a:xfrm flipH="1">
            <a:off x="8302821" y="1868405"/>
            <a:ext cx="238218" cy="3501459"/>
          </a:xfrm>
          <a:prstGeom prst="leftBrace">
            <a:avLst>
              <a:gd name="adj1" fmla="val 8333"/>
              <a:gd name="adj2" fmla="val 4924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Left Brace 8"/>
          <p:cNvSpPr/>
          <p:nvPr/>
        </p:nvSpPr>
        <p:spPr>
          <a:xfrm flipH="1">
            <a:off x="7381960" y="1876356"/>
            <a:ext cx="184575" cy="3501459"/>
          </a:xfrm>
          <a:prstGeom prst="leftBrace">
            <a:avLst>
              <a:gd name="adj1" fmla="val 8333"/>
              <a:gd name="adj2" fmla="val 4924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0" name="Rectangle 9"/>
              <p:cNvSpPr/>
              <p:nvPr/>
            </p:nvSpPr>
            <p:spPr>
              <a:xfrm>
                <a:off x="1091953" y="5679642"/>
                <a:ext cx="9978502" cy="1018997"/>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 The (k, j) entry of  </a:t>
                </a:r>
                <a:r>
                  <a:rPr lang="en-US" sz="2400" dirty="0" err="1">
                    <a:latin typeface="Times New Roman" panose="02020603050405020304" pitchFamily="18" charset="0"/>
                    <a:ea typeface="SimSun" panose="02010600030101010101" pitchFamily="2" charset="-122"/>
                  </a:rPr>
                  <a:t>V</a:t>
                </a:r>
                <a:r>
                  <a:rPr lang="en-US" sz="2400" baseline="-25000" dirty="0" err="1">
                    <a:effectLst/>
                    <a:latin typeface="Times New Roman" panose="02020603050405020304" pitchFamily="18" charset="0"/>
                    <a:ea typeface="SimSun" panose="02010600030101010101" pitchFamily="2" charset="-122"/>
                  </a:rPr>
                  <a:t>n</a:t>
                </a:r>
                <a:r>
                  <a:rPr lang="en-US" sz="2400" baseline="-25000"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is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𝑘𝑗</m:t>
                        </m:r>
                      </m:sup>
                    </m:sSubSup>
                  </m:oMath>
                </a14:m>
                <a:r>
                  <a:rPr lang="en-US" sz="2400" dirty="0">
                    <a:effectLst/>
                    <a:latin typeface="Times New Roman" panose="02020603050405020304" pitchFamily="18" charset="0"/>
                    <a:ea typeface="SimSun" panose="02010600030101010101" pitchFamily="2" charset="-122"/>
                  </a:rPr>
                  <a:t> , for j, k = 0, 1, 2, …, n – 1. </a:t>
                </a:r>
              </a:p>
              <a:p>
                <a:pPr>
                  <a:lnSpc>
                    <a:spcPct val="115000"/>
                  </a:lnSpc>
                </a:pPr>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The exponents of the entries of </a:t>
                </a:r>
                <a:r>
                  <a:rPr lang="en-US" sz="2400" dirty="0" err="1">
                    <a:effectLst/>
                    <a:latin typeface="Times New Roman" panose="02020603050405020304" pitchFamily="18" charset="0"/>
                    <a:ea typeface="SimSun" panose="02010600030101010101" pitchFamily="2" charset="-122"/>
                  </a:rPr>
                  <a:t>V</a:t>
                </a:r>
                <a:r>
                  <a:rPr lang="en-US" sz="2400" baseline="-25000" dirty="0" err="1">
                    <a:effectLst/>
                    <a:latin typeface="Times New Roman" panose="02020603050405020304" pitchFamily="18" charset="0"/>
                    <a:ea typeface="SimSun" panose="02010600030101010101" pitchFamily="2" charset="-122"/>
                  </a:rPr>
                  <a:t>n</a:t>
                </a:r>
                <a:r>
                  <a:rPr lang="en-US" sz="2400" dirty="0">
                    <a:effectLst/>
                    <a:latin typeface="Times New Roman" panose="02020603050405020304" pitchFamily="18" charset="0"/>
                    <a:ea typeface="SimSun" panose="02010600030101010101" pitchFamily="2" charset="-122"/>
                  </a:rPr>
                  <a:t> form a multiplication table.</a:t>
                </a:r>
                <a:endParaRPr lang="en-US" sz="2400" dirty="0">
                  <a:effectLst/>
                  <a:latin typeface="Courier New" panose="02070309020205020404" pitchFamily="49" charset="0"/>
                  <a:ea typeface="SimSun" panose="02010600030101010101" pitchFamily="2" charset="-122"/>
                </a:endParaRPr>
              </a:p>
            </p:txBody>
          </p:sp>
        </mc:Choice>
        <mc:Fallback xmlns="">
          <p:sp>
            <p:nvSpPr>
              <p:cNvPr id="10" name="Rectangle 9"/>
              <p:cNvSpPr>
                <a:spLocks noRot="1" noChangeAspect="1" noMove="1" noResize="1" noEditPoints="1" noAdjustHandles="1" noChangeArrowheads="1" noChangeShapeType="1" noTextEdit="1"/>
              </p:cNvSpPr>
              <p:nvPr/>
            </p:nvSpPr>
            <p:spPr>
              <a:xfrm>
                <a:off x="1091953" y="5679642"/>
                <a:ext cx="9978502" cy="1018997"/>
              </a:xfrm>
              <a:prstGeom prst="rect">
                <a:avLst/>
              </a:prstGeom>
              <a:blipFill>
                <a:blip r:embed="rId3"/>
                <a:stretch>
                  <a:fillRect l="-183" b="-9581"/>
                </a:stretch>
              </a:blipFill>
            </p:spPr>
            <p:txBody>
              <a:bodyPr/>
              <a:lstStyle/>
              <a:p>
                <a:r>
                  <a:rPr lang="en-US">
                    <a:noFill/>
                  </a:rPr>
                  <a:t> </a:t>
                </a:r>
              </a:p>
            </p:txBody>
          </p:sp>
        </mc:Fallback>
      </mc:AlternateContent>
    </p:spTree>
    <p:extLst>
      <p:ext uri="{BB962C8B-B14F-4D97-AF65-F5344CB8AC3E}">
        <p14:creationId xmlns:p14="http://schemas.microsoft.com/office/powerpoint/2010/main" val="13539968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8399CE-2C14-42C0-A456-DE2CB6D6B74C}"/>
              </a:ext>
            </a:extLst>
          </p:cNvPr>
          <p:cNvSpPr txBox="1"/>
          <p:nvPr/>
        </p:nvSpPr>
        <p:spPr>
          <a:xfrm>
            <a:off x="1290856" y="946461"/>
            <a:ext cx="8294207" cy="6254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35223" y="1974137"/>
                <a:ext cx="9321553" cy="400667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For the inverse operation, which is written as  a =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b="0" i="1">
                            <a:effectLst/>
                            <a:latin typeface="Cambria Math" panose="02040503050406030204" pitchFamily="18" charset="0"/>
                            <a:ea typeface="SimSun" panose="02010600030101010101" pitchFamily="2" charset="-122"/>
                            <a:cs typeface="Times New Roman" panose="02020603050405020304" pitchFamily="18" charset="0"/>
                          </a:rPr>
                          <m:t>𝐷𝐹𝑇</m:t>
                        </m:r>
                      </m:e>
                      <m:sub>
                        <m:r>
                          <a:rPr lang="en-US" sz="2400" b="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sz="2400" i="1">
                            <a:effectLst/>
                            <a:latin typeface="Cambria Math" panose="02040503050406030204" pitchFamily="18" charset="0"/>
                            <a:cs typeface="Times New Roman" panose="02020603050405020304" pitchFamily="18" charset="0"/>
                          </a:rPr>
                        </m:ctrlPr>
                      </m:dPr>
                      <m:e>
                        <m:r>
                          <a:rPr lang="en-US" sz="2400" b="0" i="1">
                            <a:effectLst/>
                            <a:latin typeface="Cambria Math" panose="02040503050406030204" pitchFamily="18" charset="0"/>
                            <a:ea typeface="SimSun" panose="02010600030101010101" pitchFamily="2" charset="-122"/>
                            <a:cs typeface="Times New Roman" panose="02020603050405020304" pitchFamily="18" charset="0"/>
                          </a:rPr>
                          <m:t>𝑦</m:t>
                        </m:r>
                      </m:e>
                    </m:d>
                    <m:r>
                      <a:rPr lang="en-US" sz="2400" b="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then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proceed by multiplying y by the matrix </a:t>
                </a:r>
                <a14:m>
                  <m:oMath xmlns:m="http://schemas.openxmlformats.org/officeDocument/2006/math">
                    <m:sSubSup>
                      <m:sSubSupPr>
                        <m:ctrlPr>
                          <a:rPr lang="en-US" sz="2400" i="1">
                            <a:effectLst/>
                            <a:latin typeface="Cambria Math" panose="02040503050406030204" pitchFamily="18" charset="0"/>
                            <a:cs typeface="Times New Roman" panose="02020603050405020304" pitchFamily="18" charset="0"/>
                          </a:rPr>
                        </m:ctrlPr>
                      </m:sSubSupPr>
                      <m:e>
                        <m:r>
                          <a:rPr lang="en-US" sz="2400" b="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b="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b="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b="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b="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the inverse of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V</a:t>
                </a:r>
                <a:r>
                  <a:rPr lang="en-US" sz="2400"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a:spcBef>
                    <a:spcPts val="1200"/>
                  </a:spcBef>
                </a:pPr>
                <a:r>
                  <a:rPr lang="en-US" sz="2400" dirty="0">
                    <a:latin typeface="Times New Roman" panose="02020603050405020304" pitchFamily="18" charset="0"/>
                    <a:ea typeface="SimSun" panose="02010600030101010101" pitchFamily="2" charset="-122"/>
                  </a:rPr>
                  <a:t>               (a) =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SimSun" panose="02010600030101010101" pitchFamily="2" charset="-122"/>
                            <a:cs typeface="Times New Roman" panose="02020603050405020304" pitchFamily="18" charset="0"/>
                          </a:rPr>
                          <m:t> </m:t>
                        </m:r>
                        <m:r>
                          <a:rPr lang="en-US" sz="2400" i="1">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latin typeface="Times New Roman" panose="02020603050405020304" pitchFamily="18" charset="0"/>
                    <a:ea typeface="SimSun" panose="02010600030101010101" pitchFamily="2" charset="-122"/>
                  </a:rPr>
                  <a:t> (y)</a:t>
                </a:r>
              </a:p>
              <a:p>
                <a:endParaRPr lang="en-US" sz="2400" dirty="0">
                  <a:latin typeface="Times New Roman" panose="02020603050405020304" pitchFamily="18" charset="0"/>
                  <a:ea typeface="SimSun" panose="02010600030101010101" pitchFamily="2" charset="-122"/>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the following Theorem 2.6 to compute the inverse of  </a:t>
                </a:r>
                <a:r>
                  <a:rPr lang="en-US" sz="2400" dirty="0" err="1">
                    <a:latin typeface="Times New Roman" panose="02020603050405020304" pitchFamily="18" charset="0"/>
                    <a:ea typeface="SimSun" panose="02010600030101010101" pitchFamily="2" charset="-122"/>
                    <a:cs typeface="Times New Roman" panose="02020603050405020304" pitchFamily="18" charset="0"/>
                  </a:rPr>
                  <a:t>V</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n</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Theorem  2.6 </a:t>
                </a:r>
              </a:p>
              <a:p>
                <a:r>
                  <a:rPr lang="en-US" sz="2400" dirty="0">
                    <a:latin typeface="Times New Roman" panose="02020603050405020304" pitchFamily="18" charset="0"/>
                    <a:cs typeface="Times New Roman" panose="02020603050405020304" pitchFamily="18" charset="0"/>
                  </a:rPr>
                  <a:t>For j, k =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j, k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 – 1, the (j, k)-entry of </a:t>
                </a:r>
                <a14:m>
                  <m:oMath xmlns:m="http://schemas.openxmlformats.org/officeDocument/2006/math">
                    <m:sSubSup>
                      <m:sSubSupPr>
                        <m:ctrlPr>
                          <a:rPr lang="en-US" sz="2400" i="1">
                            <a:latin typeface="Cambria Math" panose="02040503050406030204" pitchFamily="18" charset="0"/>
                          </a:rPr>
                        </m:ctrlPr>
                      </m:sSubSupPr>
                      <m:e>
                        <m:r>
                          <a:rPr lang="en-US" sz="2400" b="0" i="1">
                            <a:latin typeface="Cambria Math"/>
                          </a:rPr>
                          <m:t> </m:t>
                        </m:r>
                        <m:r>
                          <a:rPr lang="en-US" sz="2400" b="0" i="1">
                            <a:latin typeface="Cambria Math"/>
                          </a:rPr>
                          <m:t>𝑉</m:t>
                        </m:r>
                      </m:e>
                      <m:sub>
                        <m:r>
                          <a:rPr lang="en-US" sz="2400" b="0" i="1">
                            <a:latin typeface="Cambria Math"/>
                          </a:rPr>
                          <m:t>𝑛</m:t>
                        </m:r>
                      </m:sub>
                      <m:sup>
                        <m:r>
                          <a:rPr lang="en-US" sz="2400" b="0" i="1">
                            <a:latin typeface="Cambria Math"/>
                          </a:rPr>
                          <m:t>−1</m:t>
                        </m:r>
                      </m:sup>
                    </m:sSubSup>
                  </m:oMath>
                </a14:m>
                <a:r>
                  <a:rPr lang="en-US" sz="2400" dirty="0">
                    <a:latin typeface="Times New Roman" panose="02020603050405020304" pitchFamily="18" charset="0"/>
                    <a:cs typeface="Times New Roman" panose="02020603050405020304" pitchFamily="18" charset="0"/>
                  </a:rPr>
                  <a:t> is </a:t>
                </a:r>
                <a14:m>
                  <m:oMath xmlns:m="http://schemas.openxmlformats.org/officeDocument/2006/math">
                    <m:sSubSup>
                      <m:sSubSupPr>
                        <m:ctrlPr>
                          <a:rPr lang="en-US" sz="2400" i="1">
                            <a:latin typeface="Cambria Math" panose="02040503050406030204" pitchFamily="18" charset="0"/>
                          </a:rPr>
                        </m:ctrlPr>
                      </m:sSubSupPr>
                      <m:e>
                        <m:r>
                          <a:rPr lang="en-US" sz="2400" b="0">
                            <a:latin typeface="Cambria Math"/>
                          </a:rPr>
                          <m:t>ѡ</m:t>
                        </m:r>
                      </m:e>
                      <m:sub>
                        <m:r>
                          <a:rPr lang="en-US" sz="2400" b="0" i="1">
                            <a:latin typeface="Cambria Math"/>
                          </a:rPr>
                          <m:t>𝑛</m:t>
                        </m:r>
                      </m:sub>
                      <m:sup>
                        <m:r>
                          <a:rPr lang="en-US" sz="2400" b="0" i="1">
                            <a:latin typeface="Cambria Math"/>
                          </a:rPr>
                          <m:t>−</m:t>
                        </m:r>
                        <m:r>
                          <a:rPr lang="en-US" sz="2400" b="0" i="1">
                            <a:latin typeface="Cambria Math"/>
                          </a:rPr>
                          <m:t>𝑘𝑗</m:t>
                        </m:r>
                      </m:sup>
                    </m:sSubSup>
                    <m:r>
                      <a:rPr lang="en-US" sz="2400" b="0" i="1">
                        <a:latin typeface="Cambria Math"/>
                      </a:rPr>
                      <m:t>/</m:t>
                    </m:r>
                    <m:r>
                      <a:rPr lang="en-US" sz="2400" b="0" i="1">
                        <a:latin typeface="Cambria Math"/>
                      </a:rPr>
                      <m:t>𝑛</m:t>
                    </m:r>
                  </m:oMath>
                </a14:m>
                <a:r>
                  <a:rPr lang="en-US" sz="2400" dirty="0">
                    <a:latin typeface="Times New Roman" panose="02020603050405020304" pitchFamily="18" charset="0"/>
                    <a:cs typeface="Times New Roman" panose="02020603050405020304" pitchFamily="18" charset="0"/>
                  </a:rPr>
                  <a:t>.</a:t>
                </a:r>
              </a:p>
              <a:p>
                <a:endParaRPr lang="en-US" sz="2400" dirty="0"/>
              </a:p>
              <a:p>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435223" y="1974137"/>
                <a:ext cx="9321553" cy="4006674"/>
              </a:xfrm>
              <a:prstGeom prst="rect">
                <a:avLst/>
              </a:prstGeom>
              <a:blipFill>
                <a:blip r:embed="rId2"/>
                <a:stretch>
                  <a:fillRect l="-980" t="-1218"/>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D6D3077-95A6-4223-84E0-DC74CB2759C0}"/>
              </a:ext>
            </a:extLst>
          </p:cNvPr>
          <p:cNvSpPr/>
          <p:nvPr/>
        </p:nvSpPr>
        <p:spPr>
          <a:xfrm>
            <a:off x="1435223" y="946461"/>
            <a:ext cx="7274812" cy="625428"/>
          </a:xfrm>
          <a:prstGeom prst="rect">
            <a:avLst/>
          </a:prstGeom>
        </p:spPr>
        <p:txBody>
          <a:bodyPr wrap="none">
            <a:spAutoFit/>
          </a:bodyPr>
          <a:lstStyle/>
          <a:p>
            <a:pPr>
              <a:lnSpc>
                <a:spcPct val="115000"/>
              </a:lnSpc>
            </a:pPr>
            <a:r>
              <a:rPr lang="en-US" sz="3200" dirty="0">
                <a:ea typeface="SimSun" panose="02010600030101010101" pitchFamily="2" charset="-122"/>
              </a:rPr>
              <a:t>Interpolation at the complex roots of unity</a:t>
            </a:r>
          </a:p>
        </p:txBody>
      </p:sp>
    </p:spTree>
    <p:extLst>
      <p:ext uri="{BB962C8B-B14F-4D97-AF65-F5344CB8AC3E}">
        <p14:creationId xmlns:p14="http://schemas.microsoft.com/office/powerpoint/2010/main" val="4197511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27065" y="1120318"/>
                <a:ext cx="9321553" cy="5481885"/>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For the inverse operation, which is written as  a = </a:t>
                </a:r>
                <a14:m>
                  <m:oMath xmlns:m="http://schemas.openxmlformats.org/officeDocument/2006/math">
                    <m:sSubSup>
                      <m:sSubSupPr>
                        <m:ctrlPr>
                          <a:rPr lang="en-US" sz="2200" i="1">
                            <a:effectLst/>
                            <a:latin typeface="Cambria Math" panose="02040503050406030204" pitchFamily="18" charset="0"/>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𝐷𝐹𝑇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sz="2200" i="1">
                            <a:effectLst/>
                            <a:latin typeface="Cambria Math" panose="02040503050406030204" pitchFamily="18" charset="0"/>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we  proceed by multiplying y by the matrix </a:t>
                </a:r>
                <a14:m>
                  <m:oMath xmlns:m="http://schemas.openxmlformats.org/officeDocument/2006/math">
                    <m:sSubSup>
                      <m:sSubSupPr>
                        <m:ctrlPr>
                          <a:rPr lang="en-US" sz="2200" i="1">
                            <a:effectLst/>
                            <a:latin typeface="Cambria Math" panose="02040503050406030204" pitchFamily="18" charset="0"/>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the inverse of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V</a:t>
                </a:r>
                <a:r>
                  <a:rPr lang="en-US" sz="2200"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p>
              <a:p>
                <a:endParaRPr lang="en-US" sz="2200" dirty="0">
                  <a:latin typeface="Times New Roman" panose="02020603050405020304" pitchFamily="18" charset="0"/>
                  <a:ea typeface="SimSun" panose="02010600030101010101" pitchFamily="2" charset="-122"/>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Theorem  2.6   </a:t>
                </a:r>
                <a:r>
                  <a:rPr lang="en-US" sz="2200" dirty="0">
                    <a:latin typeface="Times New Roman" panose="02020603050405020304" pitchFamily="18" charset="0"/>
                    <a:cs typeface="Times New Roman" panose="02020603050405020304" pitchFamily="18" charset="0"/>
                  </a:rPr>
                  <a:t>For j, k = 0, 1, 2, …, n – 1, the (j, k) entry of </a:t>
                </a:r>
                <a14:m>
                  <m:oMath xmlns:m="http://schemas.openxmlformats.org/officeDocument/2006/math">
                    <m:sSubSup>
                      <m:sSubSupPr>
                        <m:ctrlPr>
                          <a:rPr lang="en-US" sz="2200" i="1">
                            <a:latin typeface="Cambria Math" panose="02040503050406030204" pitchFamily="18" charset="0"/>
                          </a:rPr>
                        </m:ctrlPr>
                      </m:sSubSupPr>
                      <m:e>
                        <m:r>
                          <a:rPr lang="en-US" sz="2200" i="1">
                            <a:latin typeface="Cambria Math"/>
                          </a:rPr>
                          <m:t> </m:t>
                        </m:r>
                        <m:r>
                          <a:rPr lang="en-US" sz="2200" i="1">
                            <a:latin typeface="Cambria Math"/>
                          </a:rPr>
                          <m:t>𝑉</m:t>
                        </m:r>
                      </m:e>
                      <m:sub>
                        <m:r>
                          <a:rPr lang="en-US" sz="2200" i="1">
                            <a:latin typeface="Cambria Math"/>
                          </a:rPr>
                          <m:t>𝑛</m:t>
                        </m:r>
                      </m:sub>
                      <m:sup>
                        <m:r>
                          <a:rPr lang="en-US" sz="2200" i="1">
                            <a:latin typeface="Cambria Math"/>
                          </a:rPr>
                          <m:t>−1</m:t>
                        </m:r>
                      </m:sup>
                    </m:sSubSup>
                    <m:r>
                      <a:rPr lang="en-US" sz="2200" i="1">
                        <a:latin typeface="Cambria Math"/>
                      </a:rPr>
                      <m:t>  </m:t>
                    </m:r>
                  </m:oMath>
                </a14:m>
                <a:r>
                  <a:rPr lang="en-US" sz="2200" dirty="0">
                    <a:latin typeface="Times New Roman" panose="02020603050405020304" pitchFamily="18" charset="0"/>
                    <a:cs typeface="Times New Roman" panose="02020603050405020304" pitchFamily="18" charset="0"/>
                  </a:rPr>
                  <a:t> is </a:t>
                </a:r>
                <a14:m>
                  <m:oMath xmlns:m="http://schemas.openxmlformats.org/officeDocument/2006/math">
                    <m:sSubSup>
                      <m:sSubSupPr>
                        <m:ctrlPr>
                          <a:rPr lang="en-US" sz="2200" i="1">
                            <a:latin typeface="Cambria Math" panose="02040503050406030204" pitchFamily="18" charset="0"/>
                          </a:rPr>
                        </m:ctrlPr>
                      </m:sSubSupPr>
                      <m:e>
                        <m:r>
                          <a:rPr lang="en-US" sz="2200">
                            <a:latin typeface="Cambria Math"/>
                          </a:rPr>
                          <m:t>ѡ</m:t>
                        </m:r>
                      </m:e>
                      <m:sub>
                        <m:r>
                          <a:rPr lang="en-US" sz="2200" i="1">
                            <a:latin typeface="Cambria Math"/>
                          </a:rPr>
                          <m:t>𝑛</m:t>
                        </m:r>
                      </m:sub>
                      <m:sup>
                        <m:r>
                          <a:rPr lang="en-US" sz="2200" i="1">
                            <a:latin typeface="Cambria Math"/>
                          </a:rPr>
                          <m:t>−</m:t>
                        </m:r>
                        <m:r>
                          <a:rPr lang="en-US" sz="2200" i="1">
                            <a:latin typeface="Cambria Math"/>
                          </a:rPr>
                          <m:t>𝑘𝑗</m:t>
                        </m:r>
                      </m:sup>
                    </m:sSubSup>
                    <m:r>
                      <a:rPr lang="en-US" sz="2200" i="1">
                        <a:latin typeface="Cambria Math"/>
                      </a:rPr>
                      <m:t>/</m:t>
                    </m:r>
                    <m:r>
                      <a:rPr lang="en-US" sz="2200" i="1">
                        <a:latin typeface="Cambria Math"/>
                      </a:rPr>
                      <m:t>𝑛</m:t>
                    </m:r>
                  </m:oMath>
                </a14:m>
                <a:r>
                  <a:rPr lang="en-US" sz="2200" dirty="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Proof.	We show that </a:t>
                </a:r>
                <a14:m>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 </m:t>
                        </m:r>
                        <m:r>
                          <a:rPr lang="en-US" sz="2200" i="1">
                            <a:latin typeface="Cambria Math" panose="02040503050406030204" pitchFamily="18" charset="0"/>
                          </a:rPr>
                          <m:t>𝑉</m:t>
                        </m:r>
                      </m:e>
                      <m:sub>
                        <m:r>
                          <a:rPr lang="en-US" sz="2200" i="1">
                            <a:latin typeface="Cambria Math" panose="02040503050406030204" pitchFamily="18" charset="0"/>
                          </a:rPr>
                          <m:t>𝑛</m:t>
                        </m:r>
                      </m:sub>
                      <m:sup>
                        <m:r>
                          <a:rPr lang="en-US" sz="2200" i="1">
                            <a:latin typeface="Cambria Math" panose="02040503050406030204" pitchFamily="18" charset="0"/>
                          </a:rPr>
                          <m:t>−1</m:t>
                        </m:r>
                      </m:sup>
                    </m:sSubSup>
                    <m:sSub>
                      <m:sSubPr>
                        <m:ctrlPr>
                          <a:rPr lang="en-US" sz="2200" i="1">
                            <a:latin typeface="Cambria Math" panose="02040503050406030204" pitchFamily="18" charset="0"/>
                          </a:rPr>
                        </m:ctrlPr>
                      </m:sSubPr>
                      <m:e>
                        <m:r>
                          <m:rPr>
                            <m:sty m:val="p"/>
                          </m:rPr>
                          <a:rPr lang="en-US" sz="2200">
                            <a:latin typeface="Cambria Math" panose="02040503050406030204" pitchFamily="18" charset="0"/>
                          </a:rPr>
                          <m:t>V</m:t>
                        </m:r>
                      </m:e>
                      <m:sub>
                        <m:r>
                          <a:rPr lang="en-US" sz="2200" i="1">
                            <a:latin typeface="Cambria Math" panose="02040503050406030204" pitchFamily="18" charset="0"/>
                          </a:rPr>
                          <m:t>𝑛</m:t>
                        </m:r>
                      </m:sub>
                    </m:sSub>
                    <m:r>
                      <a:rPr lang="en-US" sz="2200" baseline="-2500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𝑛</m:t>
                        </m:r>
                      </m:sub>
                    </m:sSub>
                    <m:r>
                      <a:rPr lang="en-US" sz="2200" i="1">
                        <a:latin typeface="Cambria Math" panose="02040503050406030204" pitchFamily="18" charset="0"/>
                      </a:rPr>
                      <m:t> , </m:t>
                    </m:r>
                  </m:oMath>
                </a14:m>
                <a:r>
                  <a:rPr lang="en-US" sz="2200" dirty="0">
                    <a:latin typeface="Times New Roman" panose="02020603050405020304" pitchFamily="18" charset="0"/>
                    <a:cs typeface="Times New Roman" panose="02020603050405020304" pitchFamily="18" charset="0"/>
                  </a:rPr>
                  <a:t> the n x n identity matrix. </a:t>
                </a:r>
              </a:p>
              <a:p>
                <a:pPr>
                  <a:lnSpc>
                    <a:spcPct val="150000"/>
                  </a:lnSpc>
                </a:pPr>
                <a:r>
                  <a:rPr lang="en-US" sz="2200" dirty="0">
                    <a:latin typeface="Times New Roman" panose="02020603050405020304" pitchFamily="18" charset="0"/>
                    <a:cs typeface="Times New Roman" panose="02020603050405020304" pitchFamily="18" charset="0"/>
                  </a:rPr>
                  <a:t>Consider the (j, j’) entry of </a:t>
                </a:r>
                <a14:m>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 </m:t>
                        </m:r>
                        <m:r>
                          <a:rPr lang="en-US" sz="2200" i="1">
                            <a:latin typeface="Cambria Math" panose="02040503050406030204" pitchFamily="18" charset="0"/>
                          </a:rPr>
                          <m:t>𝑉</m:t>
                        </m:r>
                      </m:e>
                      <m:sub>
                        <m:r>
                          <a:rPr lang="en-US" sz="2200" i="1">
                            <a:latin typeface="Cambria Math" panose="02040503050406030204" pitchFamily="18" charset="0"/>
                          </a:rPr>
                          <m:t>𝑛</m:t>
                        </m:r>
                      </m:sub>
                      <m:sup>
                        <m:r>
                          <a:rPr lang="en-US" sz="2200" i="1">
                            <a:latin typeface="Cambria Math" panose="02040503050406030204" pitchFamily="18" charset="0"/>
                          </a:rPr>
                          <m:t>−1</m:t>
                        </m:r>
                      </m:sup>
                    </m:sSubSup>
                    <m:sSub>
                      <m:sSubPr>
                        <m:ctrlPr>
                          <a:rPr lang="en-US" sz="2200" i="1">
                            <a:latin typeface="Cambria Math" panose="02040503050406030204" pitchFamily="18" charset="0"/>
                          </a:rPr>
                        </m:ctrlPr>
                      </m:sSubPr>
                      <m:e>
                        <m:r>
                          <m:rPr>
                            <m:sty m:val="p"/>
                          </m:rPr>
                          <a:rPr lang="en-US" sz="2200">
                            <a:latin typeface="Cambria Math" panose="02040503050406030204" pitchFamily="18" charset="0"/>
                          </a:rPr>
                          <m:t>V</m:t>
                        </m:r>
                      </m:e>
                      <m:sub>
                        <m:r>
                          <a:rPr lang="en-US" sz="2200" i="1">
                            <a:latin typeface="Cambria Math" panose="02040503050406030204" pitchFamily="18" charset="0"/>
                          </a:rPr>
                          <m:t>𝑛</m:t>
                        </m:r>
                      </m:sub>
                    </m:sSub>
                    <m:r>
                      <a:rPr lang="en-US" sz="2200" baseline="-25000">
                        <a:latin typeface="Cambria Math" panose="02040503050406030204" pitchFamily="18" charset="0"/>
                      </a:rPr>
                      <m:t>:</m:t>
                    </m:r>
                  </m:oMath>
                </a14:m>
                <a:endParaRPr lang="en-US" sz="2200" dirty="0">
                  <a:latin typeface="Times New Roman" panose="02020603050405020304" pitchFamily="18" charset="0"/>
                  <a:cs typeface="Times New Roman" panose="02020603050405020304" pitchFamily="18" charset="0"/>
                </a:endParaRPr>
              </a:p>
              <a:p>
                <a:pPr>
                  <a:lnSpc>
                    <a:spcPct val="150000"/>
                  </a:lnSpc>
                </a:pPr>
                <a:r>
                  <a:rPr lang="en-US" sz="2200" baseline="-25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baseline="-25000">
                            <a:latin typeface="Cambria Math" panose="02040503050406030204" pitchFamily="18" charset="0"/>
                          </a:rPr>
                        </m:ctrlPr>
                      </m:sSubPr>
                      <m:e>
                        <m:r>
                          <a:rPr lang="en-US" sz="2200" i="1" baseline="-25000" smtClean="0">
                            <a:latin typeface="Cambria Math" panose="02040503050406030204" pitchFamily="18" charset="0"/>
                          </a:rPr>
                          <m:t> </m:t>
                        </m:r>
                        <m:sSubSup>
                          <m:sSubSupPr>
                            <m:ctrlPr>
                              <a:rPr lang="en-US" sz="2200" i="1">
                                <a:latin typeface="Cambria Math" panose="02040503050406030204" pitchFamily="18" charset="0"/>
                              </a:rPr>
                            </m:ctrlPr>
                          </m:sSubSupPr>
                          <m:e>
                            <m:r>
                              <a:rPr lang="en-US" sz="2200" i="1" smtClean="0">
                                <a:latin typeface="Cambria Math" panose="02040503050406030204" pitchFamily="18" charset="0"/>
                              </a:rPr>
                              <m:t> </m:t>
                            </m:r>
                            <m:r>
                              <a:rPr lang="en-US" sz="2200" b="0" i="1" smtClean="0">
                                <a:latin typeface="Cambria Math" panose="02040503050406030204" pitchFamily="18" charset="0"/>
                              </a:rPr>
                              <m:t>[</m:t>
                            </m:r>
                            <m:r>
                              <a:rPr lang="en-US" sz="2200" i="1">
                                <a:latin typeface="Cambria Math" panose="02040503050406030204" pitchFamily="18" charset="0"/>
                              </a:rPr>
                              <m:t>𝑉</m:t>
                            </m:r>
                          </m:e>
                          <m:sub>
                            <m:r>
                              <a:rPr lang="en-US" sz="2200" i="1">
                                <a:latin typeface="Cambria Math" panose="02040503050406030204" pitchFamily="18" charset="0"/>
                              </a:rPr>
                              <m:t>𝑛</m:t>
                            </m:r>
                          </m:sub>
                          <m:sup>
                            <m:r>
                              <a:rPr lang="en-US" sz="2200" i="1">
                                <a:latin typeface="Cambria Math" panose="02040503050406030204" pitchFamily="18" charset="0"/>
                              </a:rPr>
                              <m:t>−1</m:t>
                            </m:r>
                          </m:sup>
                        </m:sSubSup>
                        <m:sSub>
                          <m:sSubPr>
                            <m:ctrlPr>
                              <a:rPr lang="en-US" sz="2200" i="1">
                                <a:latin typeface="Cambria Math" panose="02040503050406030204" pitchFamily="18" charset="0"/>
                              </a:rPr>
                            </m:ctrlPr>
                          </m:sSubPr>
                          <m:e>
                            <m:r>
                              <m:rPr>
                                <m:sty m:val="p"/>
                              </m:rPr>
                              <a:rPr lang="en-US" sz="2200">
                                <a:latin typeface="Cambria Math" panose="02040503050406030204" pitchFamily="18" charset="0"/>
                              </a:rPr>
                              <m:t>V</m:t>
                            </m:r>
                          </m:e>
                          <m:sub>
                            <m:r>
                              <a:rPr lang="en-US" sz="2200" i="1">
                                <a:latin typeface="Cambria Math" panose="02040503050406030204" pitchFamily="18" charset="0"/>
                              </a:rPr>
                              <m:t>𝑛</m:t>
                            </m:r>
                          </m:sub>
                        </m:sSub>
                        <m:r>
                          <a:rPr lang="en-US" sz="2200" i="1" baseline="-25000">
                            <a:latin typeface="Cambria Math" panose="02040503050406030204" pitchFamily="18" charset="0"/>
                          </a:rPr>
                          <m:t> </m:t>
                        </m:r>
                        <m:r>
                          <a:rPr lang="en-US" sz="2200" i="1">
                            <a:latin typeface="Cambria Math" panose="02040503050406030204" pitchFamily="18" charset="0"/>
                          </a:rPr>
                          <m:t>]</m:t>
                        </m:r>
                      </m:e>
                      <m:sub>
                        <m:r>
                          <a:rPr lang="en-US" sz="2200" i="1" baseline="-25000">
                            <a:latin typeface="Cambria Math" panose="02040503050406030204" pitchFamily="18" charset="0"/>
                          </a:rPr>
                          <m:t>𝑗</m:t>
                        </m:r>
                        <m:r>
                          <a:rPr lang="en-US" sz="2200" i="1" baseline="-25000">
                            <a:latin typeface="Cambria Math" panose="02040503050406030204" pitchFamily="18" charset="0"/>
                          </a:rPr>
                          <m:t> </m:t>
                        </m:r>
                        <m:r>
                          <a:rPr lang="en-US" sz="2200" i="1" baseline="-25000">
                            <a:latin typeface="Cambria Math" panose="02040503050406030204" pitchFamily="18" charset="0"/>
                          </a:rPr>
                          <m:t>𝑗</m:t>
                        </m:r>
                        <m:r>
                          <a:rPr lang="en-US" sz="2200" i="1" baseline="-25000">
                            <a:latin typeface="Cambria Math" panose="02040503050406030204" pitchFamily="18" charset="0"/>
                          </a:rPr>
                          <m:t>′</m:t>
                        </m:r>
                      </m:sub>
                    </m:sSub>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𝑘</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−1</m:t>
                        </m:r>
                      </m:sup>
                      <m:e>
                        <m:r>
                          <a:rPr lang="en-US" sz="2200" i="1">
                            <a:latin typeface="Cambria Math" panose="02040503050406030204" pitchFamily="18" charset="0"/>
                          </a:rPr>
                          <m:t>( </m:t>
                        </m:r>
                        <m:sSubSup>
                          <m:sSubSupPr>
                            <m:ctrlPr>
                              <a:rPr lang="en-US" sz="2200" i="1">
                                <a:latin typeface="Cambria Math" panose="02040503050406030204" pitchFamily="18" charset="0"/>
                              </a:rPr>
                            </m:ctrlPr>
                          </m:sSubSupPr>
                          <m:e>
                            <m:r>
                              <a:rPr lang="en-US" sz="2200" i="1">
                                <a:latin typeface="Cambria Math" panose="02040503050406030204" pitchFamily="18" charset="0"/>
                              </a:rPr>
                              <m:t>ѡ</m:t>
                            </m:r>
                          </m:e>
                          <m:sub>
                            <m:r>
                              <a:rPr lang="en-US" sz="2200" i="1">
                                <a:latin typeface="Cambria Math" panose="02040503050406030204" pitchFamily="18" charset="0"/>
                              </a:rPr>
                              <m:t>𝑛</m:t>
                            </m:r>
                          </m:sub>
                          <m:sup>
                            <m:r>
                              <a:rPr lang="en-US" sz="2200" i="1">
                                <a:latin typeface="Cambria Math" panose="02040503050406030204" pitchFamily="18" charset="0"/>
                              </a:rPr>
                              <m:t>−</m:t>
                            </m:r>
                            <m:r>
                              <a:rPr lang="en-US" sz="2200" i="1">
                                <a:latin typeface="Cambria Math" panose="02040503050406030204" pitchFamily="18" charset="0"/>
                              </a:rPr>
                              <m:t>𝑘𝑗</m:t>
                            </m:r>
                          </m:sup>
                        </m:sSubSup>
                        <m:r>
                          <a:rPr lang="en-US" sz="2200" i="1">
                            <a:latin typeface="Cambria Math" panose="02040503050406030204" pitchFamily="18" charset="0"/>
                          </a:rPr>
                          <m:t> /</m:t>
                        </m:r>
                        <m:r>
                          <a:rPr lang="en-US" sz="2200" i="1">
                            <a:latin typeface="Cambria Math" panose="02040503050406030204" pitchFamily="18" charset="0"/>
                          </a:rPr>
                          <m:t>𝑛</m:t>
                        </m:r>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ѡ</m:t>
                            </m:r>
                          </m:e>
                          <m:sub>
                            <m:r>
                              <a:rPr lang="en-US" sz="2200" i="1">
                                <a:latin typeface="Cambria Math" panose="02040503050406030204" pitchFamily="18" charset="0"/>
                              </a:rPr>
                              <m:t>𝑛</m:t>
                            </m:r>
                          </m:sub>
                          <m:sup>
                            <m:r>
                              <a:rPr lang="en-US" sz="2200" i="1">
                                <a:latin typeface="Cambria Math" panose="02040503050406030204" pitchFamily="18" charset="0"/>
                              </a:rPr>
                              <m:t>𝑘𝑗</m:t>
                            </m:r>
                            <m:r>
                              <a:rPr lang="en-US" sz="2200" i="1">
                                <a:latin typeface="Cambria Math" panose="02040503050406030204" pitchFamily="18" charset="0"/>
                              </a:rPr>
                              <m:t>′</m:t>
                            </m:r>
                          </m:sup>
                        </m:sSubSup>
                      </m:e>
                    </m:nary>
                  </m:oMath>
                </a14:m>
                <a:r>
                  <a:rPr lang="en-US" sz="2200" dirty="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𝑘</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−1</m:t>
                        </m:r>
                      </m:sup>
                      <m:e>
                        <m:r>
                          <a:rPr lang="en-US" sz="2200" i="1">
                            <a:latin typeface="Cambria Math" panose="02040503050406030204" pitchFamily="18" charset="0"/>
                          </a:rPr>
                          <m:t>( </m:t>
                        </m:r>
                        <m:sSubSup>
                          <m:sSubSupPr>
                            <m:ctrlPr>
                              <a:rPr lang="en-US" sz="2200" i="1">
                                <a:latin typeface="Cambria Math" panose="02040503050406030204" pitchFamily="18" charset="0"/>
                              </a:rPr>
                            </m:ctrlPr>
                          </m:sSubSupPr>
                          <m:e>
                            <m:r>
                              <a:rPr lang="en-US" sz="2200" i="1">
                                <a:latin typeface="Cambria Math" panose="02040503050406030204" pitchFamily="18" charset="0"/>
                              </a:rPr>
                              <m:t>ѡ</m:t>
                            </m:r>
                          </m:e>
                          <m:sub>
                            <m:r>
                              <a:rPr lang="en-US" sz="2200" i="1">
                                <a:latin typeface="Cambria Math" panose="02040503050406030204" pitchFamily="18" charset="0"/>
                              </a:rPr>
                              <m:t>𝑛</m:t>
                            </m:r>
                          </m:sub>
                          <m:sup>
                            <m:r>
                              <a:rPr lang="en-US" sz="2200" i="1">
                                <a:latin typeface="Cambria Math" panose="02040503050406030204" pitchFamily="18" charset="0"/>
                              </a:rPr>
                              <m:t>𝑘</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𝑗</m:t>
                                </m:r>
                              </m:e>
                              <m:sup>
                                <m:r>
                                  <a:rPr lang="en-US" sz="2200" i="1">
                                    <a:latin typeface="Cambria Math" panose="02040503050406030204" pitchFamily="18" charset="0"/>
                                  </a:rPr>
                                  <m:t>′</m:t>
                                </m:r>
                              </m:sup>
                            </m:sSup>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sup>
                        </m:sSubSup>
                        <m:r>
                          <a:rPr lang="en-US" sz="2200" i="1">
                            <a:latin typeface="Cambria Math" panose="02040503050406030204" pitchFamily="18" charset="0"/>
                          </a:rPr>
                          <m:t> /</m:t>
                        </m:r>
                        <m:r>
                          <a:rPr lang="en-US" sz="2200" i="1">
                            <a:latin typeface="Cambria Math" panose="02040503050406030204" pitchFamily="18" charset="0"/>
                          </a:rPr>
                          <m:t>𝑛</m:t>
                        </m:r>
                        <m:r>
                          <a:rPr lang="en-US" sz="2200" i="1">
                            <a:latin typeface="Cambria Math" panose="02040503050406030204" pitchFamily="18" charset="0"/>
                          </a:rPr>
                          <m:t>)</m:t>
                        </m:r>
                      </m:e>
                    </m:nary>
                  </m:oMath>
                </a14:m>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The summation equals 1 if j</a:t>
                </a:r>
                <a:r>
                  <a:rPr lang="en-US" sz="2200" dirty="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 j, and it is 0 otherwise by the summation lemma (Lemma 2.3). Note that we rely on   – (n – 1)  ≤  j</a:t>
                </a:r>
                <a:r>
                  <a:rPr lang="en-US" sz="2200" dirty="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 j  ≤  n – 1, so that  j</a:t>
                </a:r>
                <a:r>
                  <a:rPr lang="en-US" sz="2200" dirty="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 j  is not divisible by n, in order for the summation lemma to apply.</a:t>
                </a:r>
              </a:p>
              <a:p>
                <a:r>
                  <a:rPr lang="en-US" sz="2200" dirty="0">
                    <a:latin typeface="Times New Roman" panose="02020603050405020304" pitchFamily="18" charset="0"/>
                    <a:cs typeface="Times New Roman" panose="02020603050405020304" pitchFamily="18" charset="0"/>
                  </a:rPr>
                  <a:t>QED</a:t>
                </a:r>
              </a:p>
            </p:txBody>
          </p:sp>
        </mc:Choice>
        <mc:Fallback xmlns="">
          <p:sp>
            <p:nvSpPr>
              <p:cNvPr id="2" name="Rectangle 1"/>
              <p:cNvSpPr>
                <a:spLocks noRot="1" noChangeAspect="1" noMove="1" noResize="1" noEditPoints="1" noAdjustHandles="1" noChangeArrowheads="1" noChangeShapeType="1" noTextEdit="1"/>
              </p:cNvSpPr>
              <p:nvPr/>
            </p:nvSpPr>
            <p:spPr>
              <a:xfrm>
                <a:off x="1427065" y="1120318"/>
                <a:ext cx="9321553" cy="5481885"/>
              </a:xfrm>
              <a:prstGeom prst="rect">
                <a:avLst/>
              </a:prstGeom>
              <a:blipFill>
                <a:blip r:embed="rId2"/>
                <a:stretch>
                  <a:fillRect l="-850" t="-779" b="-133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2A2810A9-D58F-40FD-A4B1-0CA5514B6EA2}"/>
              </a:ext>
            </a:extLst>
          </p:cNvPr>
          <p:cNvSpPr/>
          <p:nvPr/>
        </p:nvSpPr>
        <p:spPr>
          <a:xfrm>
            <a:off x="1365554" y="354278"/>
            <a:ext cx="7274812" cy="625428"/>
          </a:xfrm>
          <a:prstGeom prst="rect">
            <a:avLst/>
          </a:prstGeom>
        </p:spPr>
        <p:txBody>
          <a:bodyPr wrap="none">
            <a:spAutoFit/>
          </a:bodyPr>
          <a:lstStyle/>
          <a:p>
            <a:pPr>
              <a:lnSpc>
                <a:spcPct val="115000"/>
              </a:lnSpc>
            </a:pPr>
            <a:r>
              <a:rPr lang="en-US" sz="3200" dirty="0">
                <a:ea typeface="SimSun" panose="02010600030101010101" pitchFamily="2" charset="-122"/>
              </a:rPr>
              <a:t>Interpolation at the complex roots of unity</a:t>
            </a:r>
          </a:p>
        </p:txBody>
      </p:sp>
    </p:spTree>
    <p:extLst>
      <p:ext uri="{BB962C8B-B14F-4D97-AF65-F5344CB8AC3E}">
        <p14:creationId xmlns:p14="http://schemas.microsoft.com/office/powerpoint/2010/main" val="871107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72827" y="1504745"/>
                <a:ext cx="9046346" cy="4955716"/>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Given the inverse matrix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we have that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𝐷𝐹𝑇</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d>
                  </m:oMath>
                </a14:m>
                <a:r>
                  <a:rPr lang="en-US" sz="2400" dirty="0">
                    <a:effectLst/>
                    <a:latin typeface="Times New Roman" panose="02020603050405020304" pitchFamily="18" charset="0"/>
                    <a:ea typeface="SimSun" panose="02010600030101010101" pitchFamily="2" charset="-122"/>
                  </a:rPr>
                  <a:t>  is given by</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smtClean="0">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den>
                    </m:f>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nary>
                      <m:naryPr>
                        <m:chr m:val="∑"/>
                        <m:limLoc m:val="undOv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e>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m:t>
                            </m:r>
                          </m:sub>
                        </m:sSub>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𝑘𝑗</m:t>
                            </m:r>
                          </m:sup>
                        </m:sSubSup>
                      </m:e>
                    </m:nary>
                  </m:oMath>
                </a14:m>
                <a:r>
                  <a:rPr lang="en-US" sz="2400" dirty="0">
                    <a:effectLst/>
                    <a:latin typeface="Times New Roman" panose="02020603050405020304" pitchFamily="18" charset="0"/>
                    <a:ea typeface="SimSun" panose="02010600030101010101" pitchFamily="2" charset="-122"/>
                  </a:rPr>
                  <a:t>                  ………………….(2.23)</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for j = 0, 1, 2, …., n-1. </a:t>
                </a:r>
              </a:p>
              <a:p>
                <a:pPr>
                  <a:spcAft>
                    <a:spcPts val="600"/>
                  </a:spcAft>
                </a:pPr>
                <a:r>
                  <a:rPr lang="en-US" sz="2400" dirty="0">
                    <a:effectLst/>
                    <a:latin typeface="Times New Roman" panose="02020603050405020304" pitchFamily="18" charset="0"/>
                    <a:ea typeface="SimSun" panose="02010600030101010101" pitchFamily="2" charset="-122"/>
                  </a:rPr>
                  <a:t>By comparing equations (2.20) and (2.23), we see that by modifying the FFT algorithm to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switch the roles of a and y,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replace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ub>
                    </m:sSub>
                  </m:oMath>
                </a14:m>
                <a:r>
                  <a:rPr lang="en-US" sz="2400" dirty="0">
                    <a:effectLst/>
                    <a:latin typeface="Times New Roman" panose="02020603050405020304" pitchFamily="18" charset="0"/>
                    <a:ea typeface="SimSun" panose="02010600030101010101" pitchFamily="2" charset="-122"/>
                  </a:rPr>
                  <a:t>by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ѡ</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rPr>
                  <a:t> and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divide each element of the result of n, </a:t>
                </a:r>
              </a:p>
              <a:p>
                <a:pPr>
                  <a:spcAft>
                    <a:spcPts val="600"/>
                  </a:spcAft>
                </a:pPr>
                <a:r>
                  <a:rPr lang="en-US" sz="2400" dirty="0">
                    <a:effectLst/>
                    <a:latin typeface="Times New Roman" panose="02020603050405020304" pitchFamily="18" charset="0"/>
                    <a:ea typeface="SimSun" panose="02010600030101010101" pitchFamily="2" charset="-122"/>
                  </a:rPr>
                  <a:t>we compute the inverse DFT. </a:t>
                </a:r>
              </a:p>
              <a:p>
                <a:pPr>
                  <a:spcAft>
                    <a:spcPts val="600"/>
                  </a:spcAft>
                </a:pPr>
                <a:r>
                  <a:rPr lang="en-US" sz="2400" dirty="0">
                    <a:effectLst/>
                    <a:latin typeface="Times New Roman" panose="02020603050405020304" pitchFamily="18" charset="0"/>
                    <a:ea typeface="SimSun" panose="02010600030101010101" pitchFamily="2" charset="-122"/>
                  </a:rPr>
                  <a:t>Thus, we can compute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𝐷𝐹𝑇</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400" dirty="0">
                    <a:effectLst/>
                    <a:latin typeface="Times New Roman" panose="02020603050405020304" pitchFamily="18" charset="0"/>
                    <a:ea typeface="SimSun" panose="02010600030101010101" pitchFamily="2" charset="-122"/>
                  </a:rPr>
                  <a:t>   in Θ(n log n) time.</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72827" y="1504745"/>
                <a:ext cx="9046346" cy="4955716"/>
              </a:xfrm>
              <a:prstGeom prst="rect">
                <a:avLst/>
              </a:prstGeom>
              <a:blipFill>
                <a:blip r:embed="rId2"/>
                <a:stretch>
                  <a:fillRect l="-1011" r="-1146" b="-1476"/>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609D6A5-79F1-4288-80FB-3BCE9B137780}"/>
              </a:ext>
            </a:extLst>
          </p:cNvPr>
          <p:cNvSpPr/>
          <p:nvPr/>
        </p:nvSpPr>
        <p:spPr>
          <a:xfrm>
            <a:off x="1487474" y="450072"/>
            <a:ext cx="7274812" cy="625428"/>
          </a:xfrm>
          <a:prstGeom prst="rect">
            <a:avLst/>
          </a:prstGeom>
        </p:spPr>
        <p:txBody>
          <a:bodyPr wrap="none">
            <a:spAutoFit/>
          </a:bodyPr>
          <a:lstStyle/>
          <a:p>
            <a:pPr>
              <a:lnSpc>
                <a:spcPct val="115000"/>
              </a:lnSpc>
            </a:pPr>
            <a:r>
              <a:rPr lang="en-US" sz="3200" dirty="0">
                <a:ea typeface="SimSun" panose="02010600030101010101" pitchFamily="2" charset="-122"/>
              </a:rPr>
              <a:t>Interpolation at the complex roots of unity</a:t>
            </a:r>
          </a:p>
        </p:txBody>
      </p:sp>
    </p:spTree>
    <p:extLst>
      <p:ext uri="{BB962C8B-B14F-4D97-AF65-F5344CB8AC3E}">
        <p14:creationId xmlns:p14="http://schemas.microsoft.com/office/powerpoint/2010/main" val="385172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577" y="1960911"/>
            <a:ext cx="8954611" cy="4477316"/>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We see that,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by using the FFT and the inverse FFT, </a:t>
            </a:r>
          </a:p>
          <a:p>
            <a:pPr marL="342900" indent="-3429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we can transform a polynomial of degree-bound n back and forth between its coefficient representation and a point-value representation in time Θ(n log n).  </a:t>
            </a:r>
          </a:p>
          <a:p>
            <a:pPr>
              <a:lnSpc>
                <a:spcPct val="150000"/>
              </a:lnSpc>
            </a:pPr>
            <a:endParaRPr lang="en-US" sz="2400" dirty="0">
              <a:latin typeface="Times New Roman" panose="02020603050405020304" pitchFamily="18" charset="0"/>
              <a:ea typeface="SimSun" panose="02010600030101010101" pitchFamily="2" charset="-122"/>
            </a:endParaRPr>
          </a:p>
          <a:p>
            <a:pPr>
              <a:lnSpc>
                <a:spcPct val="150000"/>
              </a:lnSpc>
            </a:pPr>
            <a:r>
              <a:rPr lang="en-US" sz="2400" dirty="0">
                <a:latin typeface="Times New Roman" panose="02020603050405020304" pitchFamily="18" charset="0"/>
                <a:ea typeface="SimSun" panose="02010600030101010101" pitchFamily="2" charset="-122"/>
              </a:rPr>
              <a:t>In the context of polynomial multiplication, we have shown the following.</a:t>
            </a:r>
            <a:endParaRPr lang="en-US" sz="2400" dirty="0">
              <a:effectLst/>
              <a:latin typeface="Courier New" panose="02070309020205020404" pitchFamily="49" charset="0"/>
              <a:ea typeface="SimSun" panose="02010600030101010101" pitchFamily="2" charset="-122"/>
            </a:endParaRPr>
          </a:p>
        </p:txBody>
      </p:sp>
      <p:sp>
        <p:nvSpPr>
          <p:cNvPr id="3" name="Rectangle 2">
            <a:extLst>
              <a:ext uri="{FF2B5EF4-FFF2-40B4-BE49-F238E27FC236}">
                <a16:creationId xmlns:a16="http://schemas.microsoft.com/office/drawing/2014/main" id="{94B52F39-BE1F-4D61-A5F4-126972C52B49}"/>
              </a:ext>
            </a:extLst>
          </p:cNvPr>
          <p:cNvSpPr/>
          <p:nvPr/>
        </p:nvSpPr>
        <p:spPr>
          <a:xfrm>
            <a:off x="1618102" y="990004"/>
            <a:ext cx="9221563" cy="625428"/>
          </a:xfrm>
          <a:prstGeom prst="rect">
            <a:avLst/>
          </a:prstGeom>
        </p:spPr>
        <p:txBody>
          <a:bodyPr wrap="none">
            <a:spAutoFit/>
          </a:bodyPr>
          <a:lstStyle/>
          <a:p>
            <a:pPr>
              <a:lnSpc>
                <a:spcPct val="115000"/>
              </a:lnSpc>
            </a:pPr>
            <a:r>
              <a:rPr lang="en-US" sz="3200" dirty="0">
                <a:ea typeface="SimSun" panose="02010600030101010101" pitchFamily="2" charset="-122"/>
              </a:rPr>
              <a:t>Evaluation and Interpolation </a:t>
            </a:r>
            <a:r>
              <a:rPr lang="en-US" sz="2800" dirty="0">
                <a:ea typeface="SimSun" panose="02010600030101010101" pitchFamily="2" charset="-122"/>
              </a:rPr>
              <a:t>at the complex roots of unity</a:t>
            </a:r>
          </a:p>
        </p:txBody>
      </p:sp>
    </p:spTree>
    <p:extLst>
      <p:ext uri="{BB962C8B-B14F-4D97-AF65-F5344CB8AC3E}">
        <p14:creationId xmlns:p14="http://schemas.microsoft.com/office/powerpoint/2010/main" val="5835919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13390" y="2022077"/>
                <a:ext cx="8664606" cy="3706464"/>
              </a:xfrm>
              <a:prstGeom prst="rect">
                <a:avLst/>
              </a:prstGeom>
            </p:spPr>
            <p:txBody>
              <a:bodyPr wrap="square">
                <a:spAutoFit/>
              </a:bodyPr>
              <a:lstStyle/>
              <a:p>
                <a:pPr>
                  <a:lnSpc>
                    <a:spcPct val="150000"/>
                  </a:lnSpc>
                </a:pPr>
                <a:r>
                  <a:rPr lang="en-US" sz="2400" b="1" dirty="0">
                    <a:latin typeface="Times New Roman" panose="02020603050405020304" pitchFamily="18" charset="0"/>
                    <a:ea typeface="SimSun" panose="02010600030101010101" pitchFamily="2" charset="-122"/>
                  </a:rPr>
                  <a:t>Theorem 2.7 </a:t>
                </a:r>
                <a:r>
                  <a:rPr lang="en-US" sz="2400" b="1"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(Convolution theorem)</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For any two vectors a and b of length n, where n is a power of 2, </a:t>
                </a:r>
                <a:endParaRPr lang="en-US" sz="2400" dirty="0">
                  <a:effectLst/>
                  <a:latin typeface="Courier New" panose="02070309020205020404" pitchFamily="49" charset="0"/>
                  <a:ea typeface="SimSun" panose="02010600030101010101" pitchFamily="2" charset="-122"/>
                </a:endParaRPr>
              </a:p>
              <a:p>
                <a:pPr indent="457200">
                  <a:lnSpc>
                    <a:spcPct val="150000"/>
                  </a:lnSpc>
                </a:pPr>
                <a:r>
                  <a:rPr lang="en-US" sz="2400" dirty="0">
                    <a:solidFill>
                      <a:srgbClr val="0000FF"/>
                    </a:solidFill>
                    <a:effectLst/>
                    <a:latin typeface="Times New Roman" panose="02020603050405020304" pitchFamily="18" charset="0"/>
                    <a:ea typeface="SimSun" panose="02010600030101010101" pitchFamily="2" charset="-122"/>
                  </a:rPr>
                  <a:t>a </a:t>
                </a:r>
                <a14:m>
                  <m:oMath xmlns:m="http://schemas.openxmlformats.org/officeDocument/2006/math">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effectLst/>
                    <a:latin typeface="Times New Roman" panose="02020603050405020304" pitchFamily="18" charset="0"/>
                    <a:ea typeface="SimSun" panose="02010600030101010101" pitchFamily="2" charset="-122"/>
                  </a:rPr>
                  <a:t>b = </a:t>
                </a:r>
                <a14:m>
                  <m:oMath xmlns:m="http://schemas.openxmlformats.org/officeDocument/2006/math">
                    <m:sSubSup>
                      <m:sSubSup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𝐷𝐹𝑇</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up>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𝐷𝐹𝑇</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Sub>
                        <m:d>
                          <m:d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𝑎</m:t>
                            </m:r>
                          </m:e>
                        </m:d>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𝐷𝐹𝑇</m:t>
                            </m:r>
                          </m:e>
                          <m: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𝑏</m:t>
                        </m:r>
                        <m:r>
                          <a:rPr lang="en-US" sz="2400" i="1">
                            <a:solidFill>
                              <a:srgbClr val="0000FF"/>
                            </a:solidFill>
                            <a:effectLst/>
                            <a:latin typeface="Cambria Math" panose="02040503050406030204" pitchFamily="18" charset="0"/>
                            <a:ea typeface="SimSun" panose="02010600030101010101" pitchFamily="2" charset="-122"/>
                            <a:cs typeface="Times New Roman" panose="02020603050405020304" pitchFamily="18" charset="0"/>
                          </a:rPr>
                          <m:t>)</m:t>
                        </m:r>
                      </m:e>
                    </m:d>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50000"/>
                  </a:lnSpc>
                </a:pPr>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pPr>
                  <a:lnSpc>
                    <a:spcPct val="115000"/>
                  </a:lnSpc>
                </a:pPr>
                <a:r>
                  <a:rPr lang="en-US" sz="2400" dirty="0">
                    <a:effectLst/>
                    <a:latin typeface="Times New Roman" panose="02020603050405020304" pitchFamily="18" charset="0"/>
                    <a:ea typeface="SimSun" panose="02010600030101010101" pitchFamily="2" charset="-122"/>
                  </a:rPr>
                  <a:t>where the vectors a and b are padded with 0’s to length 2n and * denotes the component-wise product of two 2n-element vectors.</a:t>
                </a:r>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13390" y="2022077"/>
                <a:ext cx="8664606" cy="3706464"/>
              </a:xfrm>
              <a:prstGeom prst="rect">
                <a:avLst/>
              </a:prstGeom>
              <a:blipFill rotWithShape="0">
                <a:blip r:embed="rId2"/>
                <a:stretch>
                  <a:fillRect l="-1056" b="-2303"/>
                </a:stretch>
              </a:blipFill>
            </p:spPr>
            <p:txBody>
              <a:bodyPr/>
              <a:lstStyle/>
              <a:p>
                <a:r>
                  <a:rPr lang="en-US">
                    <a:noFill/>
                  </a:rPr>
                  <a:t> </a:t>
                </a:r>
              </a:p>
            </p:txBody>
          </p:sp>
        </mc:Fallback>
      </mc:AlternateContent>
    </p:spTree>
    <p:extLst>
      <p:ext uri="{BB962C8B-B14F-4D97-AF65-F5344CB8AC3E}">
        <p14:creationId xmlns:p14="http://schemas.microsoft.com/office/powerpoint/2010/main" val="38960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D44A33-04C3-4B58-AE79-0E59211C8065}"/>
              </a:ext>
            </a:extLst>
          </p:cNvPr>
          <p:cNvSpPr txBox="1"/>
          <p:nvPr/>
        </p:nvSpPr>
        <p:spPr>
          <a:xfrm>
            <a:off x="4873214" y="5294916"/>
            <a:ext cx="6424552" cy="1269087"/>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1037A592-9378-483E-9392-04F578B3EECD}"/>
              </a:ext>
            </a:extLst>
          </p:cNvPr>
          <p:cNvSpPr/>
          <p:nvPr/>
        </p:nvSpPr>
        <p:spPr>
          <a:xfrm>
            <a:off x="1359763" y="1162525"/>
            <a:ext cx="9472474" cy="5401479"/>
          </a:xfrm>
          <a:prstGeom prst="rect">
            <a:avLst/>
          </a:prstGeom>
        </p:spPr>
        <p:txBody>
          <a:bodyPr wrap="square">
            <a:spAutoFit/>
          </a:bodyPr>
          <a:lstStyle/>
          <a:p>
            <a:pPr>
              <a:lnSpc>
                <a:spcPct val="115000"/>
              </a:lnSpc>
            </a:pPr>
            <a:r>
              <a:rPr lang="en-US" sz="2000" dirty="0">
                <a:latin typeface="Times New Roman" panose="02020603050405020304" pitchFamily="18" charset="0"/>
                <a:ea typeface="SimSun" panose="02010600030101010101" pitchFamily="2" charset="-122"/>
              </a:rPr>
              <a:t>Instead, we check the obtained point-value pairs by computing A(x) * B(x):  </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6x</a:t>
            </a:r>
            <a:r>
              <a:rPr lang="en-US" sz="2000" baseline="30000" dirty="0">
                <a:latin typeface="Times New Roman" panose="02020603050405020304" pitchFamily="18" charset="0"/>
                <a:ea typeface="SimSun" panose="02010600030101010101" pitchFamily="2" charset="-122"/>
              </a:rPr>
              <a:t>3</a:t>
            </a:r>
            <a:r>
              <a:rPr lang="en-US" sz="2000" dirty="0">
                <a:latin typeface="Times New Roman" panose="02020603050405020304" pitchFamily="18" charset="0"/>
                <a:ea typeface="SimSun" panose="02010600030101010101" pitchFamily="2" charset="-122"/>
              </a:rPr>
              <a:t>  +   7x</a:t>
            </a:r>
            <a:r>
              <a:rPr lang="en-US" sz="2000" baseline="30000" dirty="0">
                <a:latin typeface="Times New Roman" panose="02020603050405020304" pitchFamily="18" charset="0"/>
                <a:ea typeface="SimSun" panose="02010600030101010101" pitchFamily="2" charset="-122"/>
              </a:rPr>
              <a:t>2</a:t>
            </a:r>
            <a:r>
              <a:rPr lang="en-US" sz="2000" dirty="0">
                <a:latin typeface="Times New Roman" panose="02020603050405020304" pitchFamily="18" charset="0"/>
                <a:ea typeface="SimSun" panose="02010600030101010101" pitchFamily="2" charset="-122"/>
              </a:rPr>
              <a:t>  -  10x  +   9	…A(x)</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a:t>
            </a:r>
            <a:r>
              <a:rPr lang="en-US" sz="2000" u="sng" dirty="0">
                <a:latin typeface="Times New Roman" panose="02020603050405020304" pitchFamily="18" charset="0"/>
                <a:ea typeface="SimSun" panose="02010600030101010101" pitchFamily="2" charset="-122"/>
              </a:rPr>
              <a:t>         -   2x</a:t>
            </a:r>
            <a:r>
              <a:rPr lang="en-US" sz="2000" u="sng" baseline="30000" dirty="0">
                <a:latin typeface="Times New Roman" panose="02020603050405020304" pitchFamily="18" charset="0"/>
                <a:ea typeface="SimSun" panose="02010600030101010101" pitchFamily="2" charset="-122"/>
              </a:rPr>
              <a:t>3</a:t>
            </a:r>
            <a:r>
              <a:rPr lang="en-US" sz="2000" u="sng" dirty="0">
                <a:latin typeface="Times New Roman" panose="02020603050405020304" pitchFamily="18" charset="0"/>
                <a:ea typeface="SimSun" panose="02010600030101010101" pitchFamily="2" charset="-122"/>
              </a:rPr>
              <a:t>              +    4x   -   5      …B(x)</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- 30x</a:t>
            </a:r>
            <a:r>
              <a:rPr lang="en-US" sz="2000" baseline="30000" dirty="0">
                <a:latin typeface="Times New Roman" panose="02020603050405020304" pitchFamily="18" charset="0"/>
                <a:ea typeface="SimSun" panose="02010600030101010101" pitchFamily="2" charset="-122"/>
              </a:rPr>
              <a:t>3</a:t>
            </a:r>
            <a:r>
              <a:rPr lang="en-US" sz="2000" dirty="0">
                <a:latin typeface="Times New Roman" panose="02020603050405020304" pitchFamily="18" charset="0"/>
                <a:ea typeface="SimSun" panose="02010600030101010101" pitchFamily="2" charset="-122"/>
              </a:rPr>
              <a:t>  -  35x</a:t>
            </a:r>
            <a:r>
              <a:rPr lang="en-US" sz="2000" baseline="30000" dirty="0">
                <a:latin typeface="Times New Roman" panose="02020603050405020304" pitchFamily="18" charset="0"/>
                <a:ea typeface="SimSun" panose="02010600030101010101" pitchFamily="2" charset="-122"/>
              </a:rPr>
              <a:t>2</a:t>
            </a:r>
            <a:r>
              <a:rPr lang="en-US" sz="2000" dirty="0">
                <a:latin typeface="Times New Roman" panose="02020603050405020304" pitchFamily="18" charset="0"/>
                <a:ea typeface="SimSun" panose="02010600030101010101" pitchFamily="2" charset="-122"/>
              </a:rPr>
              <a:t>  + 50x   -  45</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- 24x</a:t>
            </a:r>
            <a:r>
              <a:rPr lang="en-US" sz="2000" baseline="30000" dirty="0">
                <a:latin typeface="Times New Roman" panose="02020603050405020304" pitchFamily="18" charset="0"/>
                <a:ea typeface="SimSun" panose="02010600030101010101" pitchFamily="2" charset="-122"/>
              </a:rPr>
              <a:t>4</a:t>
            </a:r>
            <a:r>
              <a:rPr lang="en-US" sz="2000" dirty="0">
                <a:latin typeface="Times New Roman" panose="02020603050405020304" pitchFamily="18" charset="0"/>
                <a:ea typeface="SimSun" panose="02010600030101010101" pitchFamily="2" charset="-122"/>
              </a:rPr>
              <a:t>  -  28x</a:t>
            </a:r>
            <a:r>
              <a:rPr lang="en-US" sz="2000" baseline="30000" dirty="0">
                <a:latin typeface="Times New Roman" panose="02020603050405020304" pitchFamily="18" charset="0"/>
                <a:ea typeface="SimSun" panose="02010600030101010101" pitchFamily="2" charset="-122"/>
              </a:rPr>
              <a:t>3</a:t>
            </a:r>
            <a:r>
              <a:rPr lang="en-US" sz="2000" dirty="0">
                <a:latin typeface="Times New Roman" panose="02020603050405020304" pitchFamily="18" charset="0"/>
                <a:ea typeface="SimSun" panose="02010600030101010101" pitchFamily="2" charset="-122"/>
              </a:rPr>
              <a:t>  + 40x</a:t>
            </a:r>
            <a:r>
              <a:rPr lang="en-US" sz="2000" baseline="30000" dirty="0">
                <a:latin typeface="Times New Roman" panose="02020603050405020304" pitchFamily="18" charset="0"/>
                <a:ea typeface="SimSun" panose="02010600030101010101" pitchFamily="2" charset="-122"/>
              </a:rPr>
              <a:t>2</a:t>
            </a:r>
            <a:r>
              <a:rPr lang="en-US" sz="2000" dirty="0">
                <a:latin typeface="Times New Roman" panose="02020603050405020304" pitchFamily="18" charset="0"/>
                <a:ea typeface="SimSun" panose="02010600030101010101" pitchFamily="2" charset="-122"/>
              </a:rPr>
              <a:t>  -  36x</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a:t>
            </a:r>
            <a:r>
              <a:rPr lang="en-US" sz="2000" u="sng" dirty="0">
                <a:latin typeface="Times New Roman" panose="02020603050405020304" pitchFamily="18" charset="0"/>
                <a:ea typeface="SimSun" panose="02010600030101010101" pitchFamily="2" charset="-122"/>
              </a:rPr>
              <a:t>    - 12x</a:t>
            </a:r>
            <a:r>
              <a:rPr lang="en-US" sz="2000" u="sng" baseline="30000" dirty="0">
                <a:latin typeface="Times New Roman" panose="02020603050405020304" pitchFamily="18" charset="0"/>
                <a:ea typeface="SimSun" panose="02010600030101010101" pitchFamily="2" charset="-122"/>
              </a:rPr>
              <a:t>6</a:t>
            </a:r>
            <a:r>
              <a:rPr lang="en-US" sz="2000" u="sng" dirty="0">
                <a:latin typeface="Times New Roman" panose="02020603050405020304" pitchFamily="18" charset="0"/>
                <a:ea typeface="SimSun" panose="02010600030101010101" pitchFamily="2" charset="-122"/>
              </a:rPr>
              <a:t>  - 14x</a:t>
            </a:r>
            <a:r>
              <a:rPr lang="en-US" sz="2000" u="sng" baseline="30000" dirty="0">
                <a:latin typeface="Times New Roman" panose="02020603050405020304" pitchFamily="18" charset="0"/>
                <a:ea typeface="SimSun" panose="02010600030101010101" pitchFamily="2" charset="-122"/>
              </a:rPr>
              <a:t>5</a:t>
            </a:r>
            <a:r>
              <a:rPr lang="en-US" sz="2000" u="sng" dirty="0">
                <a:latin typeface="Times New Roman" panose="02020603050405020304" pitchFamily="18" charset="0"/>
                <a:ea typeface="SimSun" panose="02010600030101010101" pitchFamily="2" charset="-122"/>
              </a:rPr>
              <a:t>  + 20x</a:t>
            </a:r>
            <a:r>
              <a:rPr lang="en-US" sz="2000" u="sng" baseline="30000" dirty="0">
                <a:latin typeface="Times New Roman" panose="02020603050405020304" pitchFamily="18" charset="0"/>
                <a:ea typeface="SimSun" panose="02010600030101010101" pitchFamily="2" charset="-122"/>
              </a:rPr>
              <a:t>4</a:t>
            </a:r>
            <a:r>
              <a:rPr lang="en-US" sz="2000" u="sng" dirty="0">
                <a:latin typeface="Times New Roman" panose="02020603050405020304" pitchFamily="18" charset="0"/>
                <a:ea typeface="SimSun" panose="02010600030101010101" pitchFamily="2" charset="-122"/>
              </a:rPr>
              <a:t>  -  18x</a:t>
            </a:r>
            <a:r>
              <a:rPr lang="en-US" sz="2000" u="sng" baseline="30000" dirty="0">
                <a:latin typeface="Times New Roman" panose="02020603050405020304" pitchFamily="18" charset="0"/>
                <a:ea typeface="SimSun" panose="02010600030101010101" pitchFamily="2" charset="-122"/>
              </a:rPr>
              <a:t>3</a:t>
            </a:r>
            <a:r>
              <a:rPr lang="en-US" sz="2000" u="sng" dirty="0">
                <a:latin typeface="Times New Roman" panose="02020603050405020304" pitchFamily="18" charset="0"/>
                <a:ea typeface="SimSun" panose="02010600030101010101" pitchFamily="2" charset="-122"/>
              </a:rPr>
              <a:t>                                 .</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- 12x</a:t>
            </a:r>
            <a:r>
              <a:rPr lang="en-US" sz="2000" baseline="30000" dirty="0">
                <a:latin typeface="Times New Roman" panose="02020603050405020304" pitchFamily="18" charset="0"/>
                <a:ea typeface="SimSun" panose="02010600030101010101" pitchFamily="2" charset="-122"/>
              </a:rPr>
              <a:t>6</a:t>
            </a:r>
            <a:r>
              <a:rPr lang="en-US" sz="2000" dirty="0">
                <a:latin typeface="Times New Roman" panose="02020603050405020304" pitchFamily="18" charset="0"/>
                <a:ea typeface="SimSun" panose="02010600030101010101" pitchFamily="2" charset="-122"/>
              </a:rPr>
              <a:t>  - 14x</a:t>
            </a:r>
            <a:r>
              <a:rPr lang="en-US" sz="2000" baseline="30000" dirty="0">
                <a:latin typeface="Times New Roman" panose="02020603050405020304" pitchFamily="18" charset="0"/>
                <a:ea typeface="SimSun" panose="02010600030101010101" pitchFamily="2" charset="-122"/>
              </a:rPr>
              <a:t>5</a:t>
            </a:r>
            <a:r>
              <a:rPr lang="en-US" sz="2000" dirty="0">
                <a:latin typeface="Times New Roman" panose="02020603050405020304" pitchFamily="18" charset="0"/>
                <a:ea typeface="SimSun" panose="02010600030101010101" pitchFamily="2" charset="-122"/>
              </a:rPr>
              <a:t>  + 44x</a:t>
            </a:r>
            <a:r>
              <a:rPr lang="en-US" sz="2000" baseline="30000" dirty="0">
                <a:latin typeface="Times New Roman" panose="02020603050405020304" pitchFamily="18" charset="0"/>
                <a:ea typeface="SimSun" panose="02010600030101010101" pitchFamily="2" charset="-122"/>
              </a:rPr>
              <a:t>4</a:t>
            </a:r>
            <a:r>
              <a:rPr lang="en-US" sz="2000" dirty="0">
                <a:latin typeface="Times New Roman" panose="02020603050405020304" pitchFamily="18" charset="0"/>
                <a:ea typeface="SimSun" panose="02010600030101010101" pitchFamily="2" charset="-122"/>
              </a:rPr>
              <a:t>  -  20x</a:t>
            </a:r>
            <a:r>
              <a:rPr lang="en-US" sz="2000" baseline="30000" dirty="0">
                <a:latin typeface="Times New Roman" panose="02020603050405020304" pitchFamily="18" charset="0"/>
                <a:ea typeface="SimSun" panose="02010600030101010101" pitchFamily="2" charset="-122"/>
              </a:rPr>
              <a:t>3</a:t>
            </a:r>
            <a:r>
              <a:rPr lang="en-US" sz="2000" dirty="0">
                <a:latin typeface="Times New Roman" panose="02020603050405020304" pitchFamily="18" charset="0"/>
                <a:ea typeface="SimSun" panose="02010600030101010101" pitchFamily="2" charset="-122"/>
              </a:rPr>
              <a:t>  -  75x</a:t>
            </a:r>
            <a:r>
              <a:rPr lang="en-US" sz="2000" baseline="30000" dirty="0">
                <a:latin typeface="Times New Roman" panose="02020603050405020304" pitchFamily="18" charset="0"/>
                <a:ea typeface="SimSun" panose="02010600030101010101" pitchFamily="2" charset="-122"/>
              </a:rPr>
              <a:t>2</a:t>
            </a:r>
            <a:r>
              <a:rPr lang="en-US" sz="2000" dirty="0">
                <a:latin typeface="Times New Roman" panose="02020603050405020304" pitchFamily="18" charset="0"/>
                <a:ea typeface="SimSun" panose="02010600030101010101" pitchFamily="2" charset="-122"/>
              </a:rPr>
              <a:t>  + 86x   -  45   	…C(x) </a:t>
            </a:r>
          </a:p>
          <a:p>
            <a:pPr>
              <a:lnSpc>
                <a:spcPct val="115000"/>
              </a:lnSpc>
            </a:pPr>
            <a:endParaRPr lang="en-US" sz="2000" dirty="0">
              <a:latin typeface="Times New Roman" panose="02020603050405020304" pitchFamily="18"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The degree-bound of A(x) and B(x) is n = 4.  That is there is 4 terms for each expression.</a:t>
            </a:r>
          </a:p>
          <a:p>
            <a:pPr>
              <a:lnSpc>
                <a:spcPct val="115000"/>
              </a:lnSpc>
            </a:pPr>
            <a:r>
              <a:rPr lang="en-US" sz="2000" dirty="0">
                <a:latin typeface="Times New Roman" panose="02020603050405020304" pitchFamily="18" charset="0"/>
                <a:ea typeface="SimSun" panose="02010600030101010101" pitchFamily="2" charset="-122"/>
              </a:rPr>
              <a:t>Then the degree-bound of C(x) is 2n -1 = 7.    That is there is 7 terms for C(x).   </a:t>
            </a:r>
          </a:p>
          <a:p>
            <a:pPr>
              <a:lnSpc>
                <a:spcPct val="115000"/>
              </a:lnSpc>
            </a:pPr>
            <a:r>
              <a:rPr lang="en-US" sz="2000" dirty="0">
                <a:latin typeface="Times New Roman" panose="02020603050405020304" pitchFamily="18" charset="0"/>
                <a:ea typeface="SimSun" panose="02010600030101010101" pitchFamily="2" charset="-122"/>
              </a:rPr>
              <a:t>                     </a:t>
            </a:r>
            <a:endParaRPr lang="en-US" sz="2000" dirty="0">
              <a:latin typeface="Courier New" panose="02070309020205020404" pitchFamily="49" charset="0"/>
              <a:ea typeface="SimSun" panose="02010600030101010101" pitchFamily="2" charset="-122"/>
            </a:endParaRPr>
          </a:p>
          <a:p>
            <a:pPr>
              <a:lnSpc>
                <a:spcPct val="115000"/>
              </a:lnSpc>
            </a:pPr>
            <a:r>
              <a:rPr lang="en-US" sz="2000" dirty="0">
                <a:latin typeface="Times New Roman" panose="02020603050405020304" pitchFamily="18" charset="0"/>
                <a:ea typeface="SimSun" panose="02010600030101010101" pitchFamily="2" charset="-122"/>
              </a:rPr>
              <a:t> Then the coefficient representation for A(x) has to be set as ( 9, -10, 7,   6, </a:t>
            </a:r>
            <a:r>
              <a:rPr lang="en-US" sz="2000" dirty="0">
                <a:solidFill>
                  <a:srgbClr val="0000FF"/>
                </a:solidFill>
                <a:latin typeface="Times New Roman" panose="02020603050405020304" pitchFamily="18" charset="0"/>
                <a:ea typeface="SimSun" panose="02010600030101010101" pitchFamily="2" charset="-122"/>
              </a:rPr>
              <a:t>0, 0, 0</a:t>
            </a:r>
            <a:r>
              <a:rPr lang="en-US" sz="2000" dirty="0">
                <a:latin typeface="Times New Roman" panose="02020603050405020304" pitchFamily="18" charset="0"/>
                <a:ea typeface="SimSun" panose="02010600030101010101" pitchFamily="2" charset="-122"/>
              </a:rPr>
              <a:t>), </a:t>
            </a:r>
          </a:p>
          <a:p>
            <a:pPr>
              <a:lnSpc>
                <a:spcPct val="115000"/>
              </a:lnSpc>
            </a:pPr>
            <a:r>
              <a:rPr lang="en-US" sz="2000" dirty="0">
                <a:latin typeface="Times New Roman" panose="02020603050405020304" pitchFamily="18" charset="0"/>
                <a:ea typeface="SimSun" panose="02010600030101010101" pitchFamily="2" charset="-122"/>
              </a:rPr>
              <a:t> and the coefficient representation for B(x) has to be set as   (-5,    4,  0, -2, </a:t>
            </a:r>
            <a:r>
              <a:rPr lang="en-US" sz="2000" dirty="0">
                <a:solidFill>
                  <a:srgbClr val="0000FF"/>
                </a:solidFill>
                <a:latin typeface="Times New Roman" panose="02020603050405020304" pitchFamily="18" charset="0"/>
                <a:ea typeface="SimSun" panose="02010600030101010101" pitchFamily="2" charset="-122"/>
              </a:rPr>
              <a:t>0, 0, 0</a:t>
            </a:r>
            <a:r>
              <a:rPr lang="en-US" sz="2000" dirty="0">
                <a:latin typeface="Times New Roman" panose="02020603050405020304" pitchFamily="18" charset="0"/>
                <a:ea typeface="SimSun" panose="02010600030101010101" pitchFamily="2" charset="-122"/>
              </a:rPr>
              <a:t>). </a:t>
            </a:r>
          </a:p>
          <a:p>
            <a:pPr>
              <a:lnSpc>
                <a:spcPct val="115000"/>
              </a:lnSpc>
            </a:pPr>
            <a:r>
              <a:rPr lang="en-US" sz="2000" dirty="0">
                <a:effectLst/>
                <a:latin typeface="Times New Roman" panose="02020603050405020304" pitchFamily="18" charset="0"/>
                <a:ea typeface="SimSun" panose="02010600030101010101" pitchFamily="2" charset="-122"/>
              </a:rPr>
              <a:t>The coefficient representation for C(x) = A(x) * B(x) is (-45, 86, -75, -20, 44, -14, -12).</a:t>
            </a:r>
            <a:endParaRPr lang="en-US" sz="2000" dirty="0">
              <a:effectLst/>
              <a:latin typeface="Courier New" panose="02070309020205020404" pitchFamily="49" charset="0"/>
              <a:ea typeface="SimSun" panose="02010600030101010101" pitchFamily="2" charset="-122"/>
            </a:endParaRPr>
          </a:p>
        </p:txBody>
      </p:sp>
      <p:pic>
        <p:nvPicPr>
          <p:cNvPr id="4" name="Picture 3" descr="Image result for smiley face images">
            <a:extLst>
              <a:ext uri="{FF2B5EF4-FFF2-40B4-BE49-F238E27FC236}">
                <a16:creationId xmlns:a16="http://schemas.microsoft.com/office/drawing/2014/main" id="{72BFBBB3-8E96-4BDE-BE4D-403AD12D46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612" y="3638112"/>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B24C5CE-F1F9-4095-9509-34E313C6F6E4}"/>
              </a:ext>
            </a:extLst>
          </p:cNvPr>
          <p:cNvSpPr txBox="1">
            <a:spLocks/>
          </p:cNvSpPr>
          <p:nvPr/>
        </p:nvSpPr>
        <p:spPr>
          <a:xfrm>
            <a:off x="1290095" y="103729"/>
            <a:ext cx="5904412" cy="10587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dirty="0">
                <a:latin typeface="+mn-lt"/>
              </a:rPr>
              <a:t>Polynomials and </a:t>
            </a:r>
            <a:br>
              <a:rPr lang="en-US" sz="2800" dirty="0">
                <a:latin typeface="+mn-lt"/>
              </a:rPr>
            </a:br>
            <a:r>
              <a:rPr lang="en-US" sz="2800" dirty="0">
                <a:latin typeface="+mn-lt"/>
              </a:rPr>
              <a:t>The Fast Fourier Transform (FFT)</a:t>
            </a:r>
          </a:p>
        </p:txBody>
      </p:sp>
    </p:spTree>
    <p:extLst>
      <p:ext uri="{BB962C8B-B14F-4D97-AF65-F5344CB8AC3E}">
        <p14:creationId xmlns:p14="http://schemas.microsoft.com/office/powerpoint/2010/main" val="2865498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8456" y="956347"/>
            <a:ext cx="8735076" cy="5317225"/>
          </a:xfrm>
          <a:prstGeom prst="rect">
            <a:avLst/>
          </a:prstGeom>
        </p:spPr>
        <p:txBody>
          <a:bodyPr wrap="square">
            <a:spAutoFit/>
          </a:bodyPr>
          <a:lstStyle/>
          <a:p>
            <a:pPr>
              <a:lnSpc>
                <a:spcPct val="115000"/>
              </a:lnSpc>
            </a:pPr>
            <a:r>
              <a:rPr lang="en-US" sz="3200" dirty="0">
                <a:ea typeface="SimSun" panose="02010600030101010101" pitchFamily="2" charset="-122"/>
              </a:rPr>
              <a:t>Efficient FFT Implementation </a:t>
            </a:r>
            <a:r>
              <a:rPr lang="en-US" sz="2800" dirty="0">
                <a:ea typeface="SimSun" panose="02010600030101010101" pitchFamily="2" charset="-122"/>
              </a:rPr>
              <a:t>(for reference)</a:t>
            </a:r>
          </a:p>
          <a:p>
            <a:pPr>
              <a:lnSpc>
                <a:spcPct val="115000"/>
              </a:lnSpc>
            </a:pPr>
            <a:r>
              <a:rPr lang="en-US" sz="2200" dirty="0">
                <a:latin typeface="Times New Roman" panose="02020603050405020304" pitchFamily="18" charset="0"/>
                <a:ea typeface="SimSun" panose="02010600030101010101" pitchFamily="2" charset="-122"/>
              </a:rPr>
              <a:t> </a:t>
            </a:r>
            <a:endParaRPr lang="en-US" sz="2200" dirty="0">
              <a:latin typeface="Courier New" panose="02070309020205020404" pitchFamily="49" charset="0"/>
              <a:ea typeface="SimSun" panose="02010600030101010101" pitchFamily="2" charset="-122"/>
            </a:endParaRPr>
          </a:p>
          <a:p>
            <a:pPr>
              <a:lnSpc>
                <a:spcPct val="115000"/>
              </a:lnSpc>
            </a:pPr>
            <a:r>
              <a:rPr lang="en-US" sz="2200" dirty="0">
                <a:latin typeface="Times New Roman" panose="02020603050405020304" pitchFamily="18" charset="0"/>
                <a:ea typeface="SimSun" panose="02010600030101010101" pitchFamily="2" charset="-122"/>
              </a:rPr>
              <a:t>This section examines two efficient FFT implementations. </a:t>
            </a:r>
          </a:p>
          <a:p>
            <a:pPr marL="461963" indent="-461963">
              <a:lnSpc>
                <a:spcPct val="115000"/>
              </a:lnSpc>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Examine an iterative version of the FFT algorithm that </a:t>
            </a:r>
          </a:p>
          <a:p>
            <a:pPr marL="919163" lvl="1" indent="-461963">
              <a:lnSpc>
                <a:spcPct val="115000"/>
              </a:lnSpc>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runs in Θ(n log n) time but </a:t>
            </a:r>
          </a:p>
          <a:p>
            <a:pPr marL="919163" lvl="1" indent="-461963">
              <a:lnSpc>
                <a:spcPct val="115000"/>
              </a:lnSpc>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have a lower constant hidden in the Θ-notation than the recursive version, Recursive-FFT in the section “The DFT and FFT”. </a:t>
            </a:r>
          </a:p>
          <a:p>
            <a:pPr marL="461963" indent="-461963">
              <a:lnSpc>
                <a:spcPct val="115000"/>
              </a:lnSpc>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Then use the insights that led us to the iterative implementation to design an efficient parallel FFT circuit.</a:t>
            </a:r>
            <a:endParaRPr lang="en-US" sz="2200" dirty="0">
              <a:latin typeface="Courier New" panose="02070309020205020404" pitchFamily="49" charset="0"/>
              <a:ea typeface="SimSun" panose="02010600030101010101" pitchFamily="2" charset="-122"/>
            </a:endParaRPr>
          </a:p>
          <a:p>
            <a:pPr>
              <a:lnSpc>
                <a:spcPct val="115000"/>
              </a:lnSpc>
            </a:pPr>
            <a:r>
              <a:rPr lang="en-US" sz="2200" dirty="0">
                <a:latin typeface="Times New Roman" panose="02020603050405020304" pitchFamily="18" charset="0"/>
                <a:ea typeface="SimSun" panose="02010600030101010101" pitchFamily="2" charset="-122"/>
              </a:rPr>
              <a:t> </a:t>
            </a:r>
            <a:endParaRPr lang="en-US" sz="2200" dirty="0">
              <a:latin typeface="Courier New" panose="02070309020205020404" pitchFamily="49" charset="0"/>
              <a:ea typeface="SimSun" panose="02010600030101010101" pitchFamily="2" charset="-122"/>
            </a:endParaRPr>
          </a:p>
          <a:p>
            <a:pPr>
              <a:lnSpc>
                <a:spcPct val="115000"/>
              </a:lnSpc>
            </a:pPr>
            <a:r>
              <a:rPr lang="en-US" sz="2200" b="1" dirty="0">
                <a:latin typeface="Times New Roman" panose="02020603050405020304" pitchFamily="18" charset="0"/>
                <a:ea typeface="SimSun" panose="02010600030101010101" pitchFamily="2" charset="-122"/>
              </a:rPr>
              <a:t>An iterative FFT implementation</a:t>
            </a:r>
            <a:endParaRPr lang="en-US" sz="2200" dirty="0">
              <a:latin typeface="Courier New" panose="02070309020205020404" pitchFamily="49" charset="0"/>
              <a:ea typeface="SimSun" panose="02010600030101010101" pitchFamily="2" charset="-122"/>
            </a:endParaRPr>
          </a:p>
          <a:p>
            <a:pPr>
              <a:lnSpc>
                <a:spcPct val="115000"/>
              </a:lnSpc>
            </a:pPr>
            <a:r>
              <a:rPr lang="en-US" sz="2200" dirty="0">
                <a:latin typeface="Times New Roman" panose="02020603050405020304" pitchFamily="18" charset="0"/>
                <a:ea typeface="SimSun" panose="02010600030101010101" pitchFamily="2" charset="-122"/>
              </a:rPr>
              <a:t> </a:t>
            </a:r>
            <a:endParaRPr lang="en-US" sz="2200" dirty="0">
              <a:latin typeface="Courier New" panose="02070309020205020404" pitchFamily="49" charset="0"/>
              <a:ea typeface="SimSun" panose="02010600030101010101" pitchFamily="2" charset="-122"/>
            </a:endParaRPr>
          </a:p>
          <a:p>
            <a:pPr>
              <a:lnSpc>
                <a:spcPct val="115000"/>
              </a:lnSpc>
            </a:pPr>
            <a:r>
              <a:rPr lang="en-US" sz="2200" dirty="0">
                <a:latin typeface="Times New Roman" panose="02020603050405020304" pitchFamily="18" charset="0"/>
                <a:ea typeface="SimSun" panose="02010600030101010101" pitchFamily="2" charset="-122"/>
              </a:rPr>
              <a:t>Consider the Recursive-FFT  algorithm:</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571786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00362" y="574991"/>
                <a:ext cx="7386760" cy="5963556"/>
              </a:xfrm>
              <a:prstGeom prst="rect">
                <a:avLst/>
              </a:prstGeom>
            </p:spPr>
            <p:txBody>
              <a:bodyPr wrap="square">
                <a:spAutoFit/>
              </a:bodyPr>
              <a:lstStyle/>
              <a:p>
                <a:pPr>
                  <a:spcBef>
                    <a:spcPts val="600"/>
                  </a:spcBef>
                </a:pPr>
                <a:r>
                  <a:rPr lang="en-US" sz="2000" b="1" dirty="0">
                    <a:latin typeface="Times New Roman" panose="02020603050405020304" pitchFamily="18" charset="0"/>
                    <a:ea typeface="SimSun" panose="02010600030101010101" pitchFamily="2" charset="-122"/>
                  </a:rPr>
                  <a:t>Recursive-FFT(a)</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n = </a:t>
                </a:r>
                <a:r>
                  <a:rPr lang="en-US" sz="2000" dirty="0" err="1">
                    <a:effectLst/>
                    <a:latin typeface="Times New Roman" panose="02020603050405020304" pitchFamily="18" charset="0"/>
                    <a:ea typeface="SimSun" panose="02010600030101010101" pitchFamily="2" charset="-122"/>
                  </a:rPr>
                  <a:t>a.length</a:t>
                </a:r>
                <a:r>
                  <a:rPr lang="en-US" sz="2000" dirty="0">
                    <a:effectLst/>
                    <a:latin typeface="Times New Roman" panose="02020603050405020304" pitchFamily="18" charset="0"/>
                    <a:ea typeface="SimSun" panose="02010600030101010101" pitchFamily="2" charset="-122"/>
                  </a:rPr>
                  <a:t>		//n is a power of 2</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if n == 1</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return a</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Cambria Math" panose="02040503050406030204" pitchFamily="18" charset="0"/>
                    <a:ea typeface="SimSun" panose="02010600030101010101" pitchFamily="2" charset="-122"/>
                    <a:cs typeface="Times New Roman" panose="02020603050405020304" pitchFamily="18" charset="0"/>
                  </a:rPr>
                  <a:t>	</a:t>
                </a:r>
                <a:r>
                  <a:rPr lang="en-US" sz="2000" dirty="0" err="1">
                    <a:effectLst/>
                    <a:latin typeface="Cambria Math" panose="02040503050406030204" pitchFamily="18" charset="0"/>
                    <a:ea typeface="SimSun" panose="02010600030101010101" pitchFamily="2" charset="-122"/>
                    <a:cs typeface="Times New Roman" panose="02020603050405020304" pitchFamily="18" charset="0"/>
                  </a:rPr>
                  <a:t>ѡ</a:t>
                </a:r>
                <a:r>
                  <a:rPr lang="en-US" sz="2000" baseline="-25000" dirty="0" err="1">
                    <a:effectLst/>
                    <a:latin typeface="Cambria Math" panose="020405030504060302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rPr>
                  <a:t> = </a:t>
                </a:r>
                <a14:m>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sSup>
                  </m:oMath>
                </a14:m>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Cambria Math" panose="02040503050406030204" pitchFamily="18" charset="0"/>
                    <a:ea typeface="SimSun" panose="02010600030101010101" pitchFamily="2" charset="-122"/>
                    <a:cs typeface="Times New Roman" panose="02020603050405020304" pitchFamily="18" charset="0"/>
                  </a:rPr>
                  <a:t>	ѡ</a:t>
                </a:r>
                <a:r>
                  <a:rPr lang="en-US" sz="2000" dirty="0">
                    <a:effectLst/>
                    <a:latin typeface="Times New Roman" panose="02020603050405020304" pitchFamily="18" charset="0"/>
                    <a:ea typeface="SimSun" panose="02010600030101010101" pitchFamily="2" charset="-122"/>
                  </a:rPr>
                  <a:t> = 1</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a:t>
                </a:r>
                <a:r>
                  <a:rPr lang="en-US" sz="2000" baseline="30000" dirty="0">
                    <a:effectLst/>
                    <a:latin typeface="Times New Roman" panose="02020603050405020304" pitchFamily="18" charset="0"/>
                    <a:ea typeface="SimSun" panose="02010600030101010101" pitchFamily="2" charset="-122"/>
                  </a:rPr>
                  <a:t>[0]</a:t>
                </a:r>
                <a:r>
                  <a:rPr lang="en-US" sz="20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oMath>
                </a14:m>
                <a:r>
                  <a:rPr lang="en-US" sz="2000" dirty="0">
                    <a:effectLst/>
                    <a:latin typeface="Times New Roman" panose="02020603050405020304" pitchFamily="18" charset="0"/>
                    <a:ea typeface="SimSun" panose="02010600030101010101" pitchFamily="2" charset="-122"/>
                  </a:rPr>
                  <a:t>)</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a:t>
                </a:r>
                <a:r>
                  <a:rPr lang="en-US" sz="2000" baseline="30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2000" dirty="0">
                    <a:effectLst/>
                    <a:latin typeface="Times New Roman" panose="02020603050405020304" pitchFamily="18" charset="0"/>
                    <a:ea typeface="SimSun" panose="02010600030101010101" pitchFamily="2" charset="-122"/>
                  </a:rPr>
                  <a:t>)</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y</a:t>
                </a:r>
                <a:r>
                  <a:rPr lang="en-US" sz="2000" baseline="30000" dirty="0">
                    <a:effectLst/>
                    <a:latin typeface="Times New Roman" panose="02020603050405020304" pitchFamily="18" charset="0"/>
                    <a:ea typeface="SimSun" panose="02010600030101010101" pitchFamily="2" charset="-122"/>
                  </a:rPr>
                  <a:t>[0]</a:t>
                </a:r>
                <a:r>
                  <a:rPr lang="en-US" sz="2000" dirty="0">
                    <a:effectLst/>
                    <a:latin typeface="Times New Roman" panose="02020603050405020304" pitchFamily="18" charset="0"/>
                    <a:ea typeface="SimSun" panose="02010600030101010101" pitchFamily="2" charset="-122"/>
                  </a:rPr>
                  <a:t> = Recursive-FFT(a</a:t>
                </a:r>
                <a:r>
                  <a:rPr lang="en-US" sz="2000" baseline="30000" dirty="0">
                    <a:effectLst/>
                    <a:latin typeface="Times New Roman" panose="02020603050405020304" pitchFamily="18" charset="0"/>
                    <a:ea typeface="SimSun" panose="02010600030101010101" pitchFamily="2" charset="-122"/>
                  </a:rPr>
                  <a:t>[0]</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y</a:t>
                </a:r>
                <a:r>
                  <a:rPr lang="en-US" sz="2000" baseline="30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 Recursive-FFT(a</a:t>
                </a:r>
                <a:r>
                  <a:rPr lang="en-US" sz="2000" baseline="30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for k = 0 to n/2 – 1</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y</a:t>
                </a:r>
                <a:r>
                  <a:rPr lang="en-US" sz="2000"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y</a:t>
                </a:r>
                <a:r>
                  <a:rPr lang="en-US" sz="2000" baseline="-25000" dirty="0" err="1">
                    <a:effectLst/>
                    <a:latin typeface="Times New Roman" panose="02020603050405020304" pitchFamily="18" charset="0"/>
                    <a:ea typeface="SimSun" panose="02010600030101010101" pitchFamily="2" charset="-122"/>
                  </a:rPr>
                  <a:t>k</a:t>
                </a:r>
                <a:r>
                  <a:rPr lang="en-US" sz="2000" baseline="-25000" dirty="0">
                    <a:effectLst/>
                    <a:latin typeface="Times New Roman" panose="02020603050405020304" pitchFamily="18" charset="0"/>
                    <a:ea typeface="SimSun" panose="02010600030101010101" pitchFamily="2" charset="-122"/>
                  </a:rPr>
                  <a:t>+(n/2)</a:t>
                </a:r>
                <a:r>
                  <a:rPr lang="en-US" sz="20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ambria Math" panose="02040503050406030204" pitchFamily="18" charset="0"/>
                    <a:ea typeface="SimSun" panose="02010600030101010101" pitchFamily="2" charset="-122"/>
                    <a:cs typeface="Times New Roman" panose="02020603050405020304" pitchFamily="18" charset="0"/>
                  </a:rPr>
                  <a:t>ѡ</a:t>
                </a:r>
                <a:r>
                  <a:rPr lang="en-US" sz="2000" dirty="0">
                    <a:effectLst/>
                    <a:latin typeface="Times New Roman" panose="02020603050405020304" pitchFamily="18" charset="0"/>
                    <a:ea typeface="SimSun" panose="02010600030101010101" pitchFamily="2" charset="-122"/>
                  </a:rPr>
                  <a:t> = </a:t>
                </a:r>
                <a:r>
                  <a:rPr lang="en-US" sz="2000" dirty="0" err="1">
                    <a:effectLst/>
                    <a:latin typeface="Cambria Math" panose="02040503050406030204" pitchFamily="18" charset="0"/>
                    <a:ea typeface="SimSun" panose="02010600030101010101" pitchFamily="2" charset="-122"/>
                    <a:cs typeface="Times New Roman" panose="02020603050405020304" pitchFamily="18" charset="0"/>
                  </a:rPr>
                  <a:t>ѡѡ</a:t>
                </a:r>
                <a:r>
                  <a:rPr lang="en-US" sz="2000" baseline="-25000" dirty="0" err="1">
                    <a:effectLst/>
                    <a:latin typeface="Cambria Math" panose="020405030504060302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return y		//y is assumed to be a column vector</a:t>
                </a:r>
                <a:endParaRPr lang="en-US" sz="20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900362" y="574991"/>
                <a:ext cx="7386760" cy="5963556"/>
              </a:xfrm>
              <a:prstGeom prst="rect">
                <a:avLst/>
              </a:prstGeom>
              <a:blipFill rotWithShape="0">
                <a:blip r:embed="rId2"/>
                <a:stretch>
                  <a:fillRect l="-908" t="-715" b="-511"/>
                </a:stretch>
              </a:blipFill>
            </p:spPr>
            <p:txBody>
              <a:bodyPr/>
              <a:lstStyle/>
              <a:p>
                <a:r>
                  <a:rPr lang="en-US">
                    <a:noFill/>
                  </a:rPr>
                  <a:t> </a:t>
                </a:r>
              </a:p>
            </p:txBody>
          </p:sp>
        </mc:Fallback>
      </mc:AlternateContent>
    </p:spTree>
    <p:extLst>
      <p:ext uri="{BB962C8B-B14F-4D97-AF65-F5344CB8AC3E}">
        <p14:creationId xmlns:p14="http://schemas.microsoft.com/office/powerpoint/2010/main" val="100121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33385" y="1161679"/>
                <a:ext cx="8150086" cy="5050550"/>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The for-loop of line 10-13 of Recursive-FFT involves computing the value </a:t>
                </a:r>
                <a14:m>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p>
                    </m:sSubSup>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200" dirty="0">
                    <a:effectLst/>
                    <a:latin typeface="Times New Roman" panose="02020603050405020304" pitchFamily="18" charset="0"/>
                    <a:ea typeface="SimSun" panose="02010600030101010101" pitchFamily="2" charset="-122"/>
                  </a:rPr>
                  <a:t> twice. In compiler terminology, we call such a value a common subexpression.    We can change the loop to compute it only once, storing it in a temporary variable t. </a:t>
                </a:r>
                <a:endParaRPr lang="en-US" sz="2200" dirty="0">
                  <a:effectLst/>
                  <a:latin typeface="Courier New" panose="02070309020205020404" pitchFamily="49" charset="0"/>
                  <a:ea typeface="SimSun" panose="02010600030101010101" pitchFamily="2" charset="-122"/>
                </a:endParaRPr>
              </a:p>
              <a:p>
                <a:pPr>
                  <a:lnSpc>
                    <a:spcPct val="115000"/>
                  </a:lnSpc>
                </a:pPr>
                <a:r>
                  <a:rPr lang="en-US" sz="2200" dirty="0">
                    <a:effectLst/>
                    <a:latin typeface="Times New Roman" panose="02020603050405020304" pitchFamily="18" charset="0"/>
                    <a:ea typeface="SimSun" panose="02010600030101010101" pitchFamily="2" charset="-122"/>
                  </a:rPr>
                  <a:t> </a:t>
                </a:r>
                <a:endParaRPr lang="en-US" sz="2200" dirty="0">
                  <a:effectLst/>
                  <a:latin typeface="Courier New" panose="02070309020205020404" pitchFamily="49" charset="0"/>
                  <a:ea typeface="SimSun" panose="02010600030101010101" pitchFamily="2" charset="-122"/>
                </a:endParaRPr>
              </a:p>
              <a:p>
                <a:pPr marL="457200" marR="0">
                  <a:lnSpc>
                    <a:spcPct val="150000"/>
                  </a:lnSpc>
                  <a:spcBef>
                    <a:spcPts val="0"/>
                  </a:spcBef>
                  <a:spcAft>
                    <a:spcPts val="0"/>
                  </a:spcAft>
                </a:pPr>
                <a:r>
                  <a:rPr lang="en-US" sz="2200" dirty="0">
                    <a:effectLst/>
                    <a:latin typeface="Times New Roman" panose="02020603050405020304" pitchFamily="18" charset="0"/>
                    <a:ea typeface="SimSun" panose="02010600030101010101" pitchFamily="2" charset="-122"/>
                  </a:rPr>
                  <a:t>for k = 0 to n/2 – 1</a:t>
                </a:r>
                <a:endParaRPr lang="en-US" sz="2200" dirty="0">
                  <a:effectLst/>
                  <a:latin typeface="Courier New" panose="02070309020205020404" pitchFamily="49" charset="0"/>
                  <a:ea typeface="SimSun" panose="02010600030101010101" pitchFamily="2" charset="-122"/>
                </a:endParaRPr>
              </a:p>
              <a:p>
                <a:pPr marL="457200" marR="0">
                  <a:lnSpc>
                    <a:spcPct val="150000"/>
                  </a:lnSpc>
                  <a:spcBef>
                    <a:spcPts val="0"/>
                  </a:spcBef>
                  <a:spcAft>
                    <a:spcPts val="0"/>
                  </a:spcAft>
                </a:pPr>
                <a:r>
                  <a:rPr lang="en-US" sz="2200" dirty="0">
                    <a:effectLst/>
                    <a:latin typeface="Times New Roman" panose="02020603050405020304" pitchFamily="18" charset="0"/>
                    <a:ea typeface="SimSun" panose="02010600030101010101" pitchFamily="2" charset="-122"/>
                  </a:rPr>
                  <a:t>	t =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ѡ</m:t>
                    </m:r>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endParaRPr lang="en-US" sz="2200" dirty="0">
                  <a:effectLst/>
                  <a:latin typeface="Courier New" panose="02070309020205020404" pitchFamily="49" charset="0"/>
                  <a:ea typeface="SimSun" panose="02010600030101010101" pitchFamily="2" charset="-122"/>
                </a:endParaRPr>
              </a:p>
              <a:p>
                <a:pPr marL="457200" marR="0">
                  <a:lnSpc>
                    <a:spcPct val="150000"/>
                  </a:lnSpc>
                  <a:spcBef>
                    <a:spcPts val="0"/>
                  </a:spcBef>
                  <a:spcAft>
                    <a:spcPts val="0"/>
                  </a:spcAft>
                </a:pP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y</a:t>
                </a:r>
                <a:r>
                  <a:rPr lang="en-US" sz="2200" baseline="-25000" dirty="0" err="1">
                    <a:effectLst/>
                    <a:latin typeface="Times New Roman" panose="02020603050405020304" pitchFamily="18" charset="0"/>
                    <a:ea typeface="SimSun" panose="02010600030101010101" pitchFamily="2" charset="-122"/>
                  </a:rPr>
                  <a:t>k</a:t>
                </a:r>
                <a:r>
                  <a:rPr lang="en-US" sz="22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oMath>
                </a14:m>
                <a:endParaRPr lang="en-US" sz="2200" dirty="0">
                  <a:effectLst/>
                  <a:latin typeface="Courier New" panose="02070309020205020404" pitchFamily="49" charset="0"/>
                  <a:ea typeface="SimSun" panose="02010600030101010101" pitchFamily="2" charset="-122"/>
                </a:endParaRPr>
              </a:p>
              <a:p>
                <a:pPr marL="457200" marR="0">
                  <a:lnSpc>
                    <a:spcPct val="150000"/>
                  </a:lnSpc>
                  <a:spcBef>
                    <a:spcPts val="0"/>
                  </a:spcBef>
                  <a:spcAft>
                    <a:spcPts val="0"/>
                  </a:spcAft>
                </a:pPr>
                <a:r>
                  <a:rPr lang="en-US" sz="2200" dirty="0">
                    <a:effectLst/>
                    <a:latin typeface="Times New Roman" panose="02020603050405020304" pitchFamily="18" charset="0"/>
                    <a:ea typeface="SimSun" panose="02010600030101010101" pitchFamily="2" charset="-122"/>
                  </a:rPr>
                  <a:t>	</a:t>
                </a:r>
                <a:r>
                  <a:rPr lang="en-US" sz="2200" dirty="0" err="1">
                    <a:effectLst/>
                    <a:latin typeface="Times New Roman" panose="02020603050405020304" pitchFamily="18" charset="0"/>
                    <a:ea typeface="SimSun" panose="02010600030101010101" pitchFamily="2" charset="-122"/>
                  </a:rPr>
                  <a:t>y</a:t>
                </a:r>
                <a:r>
                  <a:rPr lang="en-US" sz="2200" baseline="-25000" dirty="0" err="1">
                    <a:effectLst/>
                    <a:latin typeface="Times New Roman" panose="02020603050405020304" pitchFamily="18" charset="0"/>
                    <a:ea typeface="SimSun" panose="02010600030101010101" pitchFamily="2" charset="-122"/>
                  </a:rPr>
                  <a:t>k</a:t>
                </a:r>
                <a:r>
                  <a:rPr lang="en-US" sz="2200" baseline="-25000" dirty="0">
                    <a:effectLst/>
                    <a:latin typeface="Times New Roman" panose="02020603050405020304" pitchFamily="18" charset="0"/>
                    <a:ea typeface="SimSun" panose="02010600030101010101" pitchFamily="2" charset="-122"/>
                  </a:rPr>
                  <a:t>+(n/2)</a:t>
                </a:r>
                <a:r>
                  <a:rPr lang="en-US" sz="2200" dirty="0">
                    <a:effectLst/>
                    <a:latin typeface="Times New Roman" panose="02020603050405020304" pitchFamily="18" charset="0"/>
                    <a:ea typeface="SimSun" panose="02010600030101010101" pitchFamily="2" charset="-122"/>
                  </a:rPr>
                  <a:t> = </a:t>
                </a:r>
                <a14:m>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𝑡</m:t>
                    </m:r>
                  </m:oMath>
                </a14:m>
                <a:endParaRPr lang="en-US" sz="2200" dirty="0">
                  <a:effectLst/>
                  <a:latin typeface="Courier New" panose="02070309020205020404" pitchFamily="49" charset="0"/>
                  <a:ea typeface="SimSun" panose="02010600030101010101" pitchFamily="2" charset="-122"/>
                </a:endParaRPr>
              </a:p>
              <a:p>
                <a:pPr marL="457200" marR="0">
                  <a:lnSpc>
                    <a:spcPct val="150000"/>
                  </a:lnSpc>
                  <a:spcBef>
                    <a:spcPts val="0"/>
                  </a:spcBef>
                  <a:spcAft>
                    <a:spcPts val="0"/>
                  </a:spcAft>
                </a:pPr>
                <a:r>
                  <a:rPr lang="en-US" sz="2200" dirty="0">
                    <a:effectLst/>
                    <a:latin typeface="Cambria Math" panose="02040503050406030204" pitchFamily="18" charset="0"/>
                    <a:ea typeface="SimSun" panose="02010600030101010101" pitchFamily="2" charset="-122"/>
                    <a:cs typeface="Times New Roman" panose="02020603050405020304" pitchFamily="18" charset="0"/>
                  </a:rPr>
                  <a:t>	ѡ</a:t>
                </a:r>
                <a:r>
                  <a:rPr lang="en-US" sz="2200" dirty="0">
                    <a:effectLst/>
                    <a:latin typeface="Times New Roman" panose="02020603050405020304" pitchFamily="18" charset="0"/>
                    <a:ea typeface="SimSun" panose="02010600030101010101" pitchFamily="2" charset="-122"/>
                  </a:rPr>
                  <a:t> = </a:t>
                </a:r>
                <a:r>
                  <a:rPr lang="en-US" sz="2200" dirty="0" err="1">
                    <a:effectLst/>
                    <a:latin typeface="Cambria Math" panose="02040503050406030204" pitchFamily="18" charset="0"/>
                    <a:ea typeface="SimSun" panose="02010600030101010101" pitchFamily="2" charset="-122"/>
                    <a:cs typeface="Times New Roman" panose="02020603050405020304" pitchFamily="18" charset="0"/>
                  </a:rPr>
                  <a:t>ѡѡ</a:t>
                </a:r>
                <a:r>
                  <a:rPr lang="en-US" sz="2200" baseline="-25000" dirty="0" err="1">
                    <a:effectLst/>
                    <a:latin typeface="Cambria Math" panose="020405030504060302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rPr>
                  <a:t>  </a:t>
                </a:r>
                <a:endParaRPr lang="en-US" sz="22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33385" y="1161679"/>
                <a:ext cx="8150086" cy="5050550"/>
              </a:xfrm>
              <a:prstGeom prst="rect">
                <a:avLst/>
              </a:prstGeom>
              <a:blipFill rotWithShape="0">
                <a:blip r:embed="rId2"/>
                <a:stretch>
                  <a:fillRect l="-972" t="-483" b="-1208"/>
                </a:stretch>
              </a:blipFill>
            </p:spPr>
            <p:txBody>
              <a:bodyPr/>
              <a:lstStyle/>
              <a:p>
                <a:r>
                  <a:rPr lang="en-US">
                    <a:noFill/>
                  </a:rPr>
                  <a:t> </a:t>
                </a:r>
              </a:p>
            </p:txBody>
          </p:sp>
        </mc:Fallback>
      </mc:AlternateContent>
    </p:spTree>
    <p:extLst>
      <p:ext uri="{BB962C8B-B14F-4D97-AF65-F5344CB8AC3E}">
        <p14:creationId xmlns:p14="http://schemas.microsoft.com/office/powerpoint/2010/main" val="4265255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06164" y="2381583"/>
                <a:ext cx="8372724" cy="2138342"/>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The operation in this loop, multiplying the twiddle factor </a:t>
                </a:r>
                <a:r>
                  <a:rPr lang="en-US" sz="2200" dirty="0">
                    <a:effectLst/>
                    <a:latin typeface="Cambria Math" panose="02040503050406030204" pitchFamily="18" charset="0"/>
                    <a:ea typeface="SimSun" panose="02010600030101010101" pitchFamily="2" charset="-122"/>
                    <a:cs typeface="Times New Roman" panose="02020603050405020304" pitchFamily="18" charset="0"/>
                  </a:rPr>
                  <a:t>ѡ = </a:t>
                </a:r>
                <a14:m>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200" dirty="0">
                    <a:effectLst/>
                    <a:latin typeface="Cambria Math" panose="02040503050406030204" pitchFamily="18" charset="0"/>
                    <a:ea typeface="SimSun" panose="02010600030101010101" pitchFamily="2" charset="-122"/>
                    <a:cs typeface="Times New Roman" panose="02020603050405020304" pitchFamily="18" charset="0"/>
                  </a:rPr>
                  <a:t> by </a:t>
                </a:r>
                <a14:m>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200" dirty="0">
                    <a:effectLst/>
                    <a:latin typeface="Cambria Math" panose="02040503050406030204" pitchFamily="18" charset="0"/>
                    <a:ea typeface="SimSun" panose="02010600030101010101" pitchFamily="2" charset="-122"/>
                    <a:cs typeface="Times New Roman" panose="02020603050405020304" pitchFamily="18" charset="0"/>
                  </a:rPr>
                  <a:t>, </a:t>
                </a:r>
                <a:r>
                  <a:rPr lang="en-US" sz="2200" dirty="0">
                    <a:effectLst/>
                    <a:latin typeface="Times New Roman" panose="02020603050405020304" pitchFamily="18" charset="0"/>
                    <a:ea typeface="SimSun" panose="02010600030101010101" pitchFamily="2" charset="-122"/>
                  </a:rPr>
                  <a:t>storing the product into t, and adding and subtracting t from </a:t>
                </a:r>
                <a14:m>
                  <m:oMath xmlns:m="http://schemas.openxmlformats.org/officeDocument/2006/math">
                    <m:sSubSup>
                      <m:sSub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p>
                    </m:sSubSup>
                  </m:oMath>
                </a14:m>
                <a:r>
                  <a:rPr lang="en-US" sz="2200" dirty="0">
                    <a:effectLst/>
                    <a:latin typeface="Times New Roman" panose="02020603050405020304" pitchFamily="18" charset="0"/>
                    <a:ea typeface="SimSun" panose="02010600030101010101" pitchFamily="2" charset="-122"/>
                  </a:rPr>
                  <a:t>, is known as </a:t>
                </a:r>
                <a:r>
                  <a:rPr lang="en-US" sz="2200" b="1" i="1" dirty="0">
                    <a:effectLst/>
                    <a:latin typeface="Times New Roman" panose="02020603050405020304" pitchFamily="18" charset="0"/>
                    <a:ea typeface="SimSun" panose="02010600030101010101" pitchFamily="2" charset="-122"/>
                  </a:rPr>
                  <a:t>butterfly operation</a:t>
                </a:r>
                <a:r>
                  <a:rPr lang="en-US" sz="2200" dirty="0">
                    <a:effectLst/>
                    <a:latin typeface="Times New Roman" panose="02020603050405020304" pitchFamily="18" charset="0"/>
                    <a:ea typeface="SimSun" panose="02010600030101010101" pitchFamily="2" charset="-122"/>
                  </a:rPr>
                  <a:t> and is known schematically in Figure 2.12.</a:t>
                </a:r>
              </a:p>
              <a:p>
                <a:pPr>
                  <a:lnSpc>
                    <a:spcPct val="115000"/>
                  </a:lnSpc>
                </a:pPr>
                <a:endParaRPr lang="en-US" sz="2200" dirty="0">
                  <a:latin typeface="Times New Roman" panose="02020603050405020304" pitchFamily="18" charset="0"/>
                  <a:ea typeface="SimSun" panose="02010600030101010101" pitchFamily="2" charset="-122"/>
                </a:endParaRPr>
              </a:p>
              <a:p>
                <a:pPr>
                  <a:lnSpc>
                    <a:spcPct val="115000"/>
                  </a:lnSpc>
                </a:pPr>
                <a:endParaRPr lang="en-US" sz="22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06164" y="2381583"/>
                <a:ext cx="8372724" cy="2138342"/>
              </a:xfrm>
              <a:prstGeom prst="rect">
                <a:avLst/>
              </a:prstGeom>
              <a:blipFill>
                <a:blip r:embed="rId2"/>
                <a:stretch>
                  <a:fillRect l="-946" t="-1143" r="-655"/>
                </a:stretch>
              </a:blipFill>
            </p:spPr>
            <p:txBody>
              <a:bodyPr/>
              <a:lstStyle/>
              <a:p>
                <a:r>
                  <a:rPr lang="en-US">
                    <a:noFill/>
                  </a:rPr>
                  <a:t> </a:t>
                </a:r>
              </a:p>
            </p:txBody>
          </p:sp>
        </mc:Fallback>
      </mc:AlternateContent>
    </p:spTree>
    <p:extLst>
      <p:ext uri="{BB962C8B-B14F-4D97-AF65-F5344CB8AC3E}">
        <p14:creationId xmlns:p14="http://schemas.microsoft.com/office/powerpoint/2010/main" val="3503546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3951689" y="1639543"/>
            <a:ext cx="127381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857709" y="1643988"/>
            <a:ext cx="200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5362024" y="1643988"/>
            <a:ext cx="819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3857709" y="2900653"/>
            <a:ext cx="42418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423494" y="2900653"/>
            <a:ext cx="848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391234" y="2900653"/>
            <a:ext cx="78994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713054" y="1715108"/>
            <a:ext cx="565785" cy="119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13054" y="1643988"/>
            <a:ext cx="607060" cy="1203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86919" y="2416148"/>
            <a:ext cx="459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46659" y="2416148"/>
            <a:ext cx="0" cy="4298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676224" y="1611603"/>
            <a:ext cx="50800" cy="45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flipH="1">
            <a:off x="4687019" y="2870808"/>
            <a:ext cx="45085" cy="45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p:cNvSpPr>
            <a:spLocks noChangeArrowheads="1"/>
          </p:cNvSpPr>
          <p:nvPr/>
        </p:nvSpPr>
        <p:spPr bwMode="auto">
          <a:xfrm>
            <a:off x="2822713" y="1438854"/>
            <a:ext cx="70448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                              ⨁                  </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ѡn</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kyk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2000" b="0" i="0" u="none" strike="noStrike" cap="none" normalizeH="0" baseline="0" dirty="0">
              <a:ln>
                <a:noFill/>
              </a:ln>
              <a:solidFill>
                <a:schemeClr val="tx1"/>
              </a:solidFill>
              <a:effectLst/>
            </a:endParaRPr>
          </a:p>
        </p:txBody>
      </p:sp>
      <p:sp>
        <p:nvSpPr>
          <p:cNvPr id="15" name="Rectangle 14"/>
          <p:cNvSpPr>
            <a:spLocks noChangeArrowheads="1"/>
          </p:cNvSpPr>
          <p:nvPr/>
        </p:nvSpPr>
        <p:spPr bwMode="auto">
          <a:xfrm>
            <a:off x="2822713" y="2223398"/>
            <a:ext cx="69705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ѡn</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k</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000" b="0" i="0" u="none" strike="noStrike" cap="none" normalizeH="0" baseline="0" dirty="0">
              <a:ln>
                <a:noFill/>
              </a:ln>
              <a:solidFill>
                <a:schemeClr val="tx1"/>
              </a:solidFill>
              <a:effectLst/>
            </a:endParaRPr>
          </a:p>
        </p:txBody>
      </p:sp>
      <p:sp>
        <p:nvSpPr>
          <p:cNvPr id="16" name="Rectangle 15"/>
          <p:cNvSpPr>
            <a:spLocks noChangeArrowheads="1"/>
          </p:cNvSpPr>
          <p:nvPr/>
        </p:nvSpPr>
        <p:spPr bwMode="auto">
          <a:xfrm>
            <a:off x="2751152" y="2693295"/>
            <a:ext cx="63053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ѡn</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kyk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2000" b="0" i="0" u="none" strike="noStrike" cap="none" normalizeH="0" baseline="0" dirty="0">
              <a:ln>
                <a:noFill/>
              </a:ln>
              <a:solidFill>
                <a:schemeClr val="tx1"/>
              </a:solidFill>
              <a:effectLst/>
            </a:endParaRPr>
          </a:p>
        </p:txBody>
      </p:sp>
      <p:sp>
        <p:nvSpPr>
          <p:cNvPr id="27" name="Rectangle 2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27"/>
          <p:cNvSpPr>
            <a:spLocks noChangeArrowheads="1"/>
          </p:cNvSpPr>
          <p:nvPr/>
        </p:nvSpPr>
        <p:spPr bwMode="auto">
          <a:xfrm>
            <a:off x="2904875" y="3505294"/>
            <a:ext cx="64656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                                                       </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ѡn</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kyk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2000" b="0" i="0" u="none" strike="noStrike" cap="none" normalizeH="0" baseline="0" dirty="0">
              <a:ln>
                <a:noFill/>
              </a:ln>
              <a:solidFill>
                <a:schemeClr val="tx1"/>
              </a:solidFill>
              <a:effectLst/>
            </a:endParaRPr>
          </a:p>
        </p:txBody>
      </p:sp>
      <p:sp>
        <p:nvSpPr>
          <p:cNvPr id="29" name="Rectangle 28"/>
          <p:cNvSpPr>
            <a:spLocks noChangeArrowheads="1"/>
          </p:cNvSpPr>
          <p:nvPr/>
        </p:nvSpPr>
        <p:spPr bwMode="auto">
          <a:xfrm>
            <a:off x="2904875" y="4289838"/>
            <a:ext cx="6888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ѡn</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k</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000" b="0" i="0" u="none" strike="noStrike" cap="none" normalizeH="0" baseline="0" dirty="0">
              <a:ln>
                <a:noFill/>
              </a:ln>
              <a:solidFill>
                <a:schemeClr val="tx1"/>
              </a:solidFill>
              <a:effectLst/>
            </a:endParaRPr>
          </a:p>
        </p:txBody>
      </p:sp>
      <p:sp>
        <p:nvSpPr>
          <p:cNvPr id="30" name="Rectangle 29"/>
          <p:cNvSpPr>
            <a:spLocks noChangeArrowheads="1"/>
          </p:cNvSpPr>
          <p:nvPr/>
        </p:nvSpPr>
        <p:spPr bwMode="auto">
          <a:xfrm>
            <a:off x="2904876" y="4747024"/>
            <a:ext cx="66870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[0]</a:t>
            </a:r>
            <a:r>
              <a:rPr kumimoji="0" lang="en-US" altLang="zh-CN"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ѡn</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CN" sz="2000" b="0" i="1" u="none" strike="noStrike" cap="none" normalizeH="0" baseline="0" dirty="0" err="1">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kyk</a:t>
            </a:r>
            <a:r>
              <a:rPr kumimoji="0" lang="en-US" altLang="zh-CN" sz="2000" b="0" i="1" u="none" strike="noStrike" cap="none" normalizeH="0" baseline="0" dirty="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[1]</a:t>
            </a:r>
            <a:endParaRPr kumimoji="0" lang="en-US" altLang="zh-CN" sz="2000" b="0" i="0" u="none" strike="noStrike" cap="none" normalizeH="0" baseline="0" dirty="0">
              <a:ln>
                <a:noFill/>
              </a:ln>
              <a:solidFill>
                <a:schemeClr val="tx1"/>
              </a:solidFill>
              <a:effectLst/>
            </a:endParaRPr>
          </a:p>
        </p:txBody>
      </p:sp>
      <p:cxnSp>
        <p:nvCxnSpPr>
          <p:cNvPr id="31" name="Straight Arrow Connector 30"/>
          <p:cNvCxnSpPr/>
          <p:nvPr/>
        </p:nvCxnSpPr>
        <p:spPr>
          <a:xfrm>
            <a:off x="3914689" y="3747856"/>
            <a:ext cx="200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43899" y="4520651"/>
            <a:ext cx="459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073439" y="3745951"/>
            <a:ext cx="208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943899" y="4949911"/>
            <a:ext cx="2117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790989" y="3592916"/>
            <a:ext cx="762635" cy="1450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6" name="Straight Connector 35"/>
          <p:cNvCxnSpPr/>
          <p:nvPr/>
        </p:nvCxnSpPr>
        <p:spPr>
          <a:xfrm>
            <a:off x="4569374" y="3745951"/>
            <a:ext cx="11385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22079" y="4950546"/>
            <a:ext cx="1085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338869" y="4519381"/>
            <a:ext cx="4464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785274" y="3745951"/>
            <a:ext cx="770255" cy="1203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793529" y="3745951"/>
            <a:ext cx="762635" cy="12033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1463040" y="5147134"/>
                <a:ext cx="9150603" cy="1591205"/>
              </a:xfrm>
              <a:prstGeom prst="rect">
                <a:avLst/>
              </a:prstGeom>
            </p:spPr>
            <p:txBody>
              <a:bodyPr wrap="square">
                <a:spAutoFit/>
              </a:bodyPr>
              <a:lstStyle/>
              <a:p>
                <a:pPr>
                  <a:lnSpc>
                    <a:spcPct val="115000"/>
                  </a:lnSpc>
                </a:pPr>
                <a:r>
                  <a:rPr lang="en-US" sz="2000" dirty="0">
                    <a:latin typeface="Times New Roman" panose="02020603050405020304" pitchFamily="18" charset="0"/>
                    <a:ea typeface="SimSun" panose="02010600030101010101" pitchFamily="2" charset="-122"/>
                  </a:rPr>
                  <a:t>Figure 2.12: </a:t>
                </a:r>
                <a:r>
                  <a:rPr lang="en-US" sz="2000" strike="dblStrike" dirty="0">
                    <a:effectLst/>
                    <a:latin typeface="Times New Roman" panose="02020603050405020304" pitchFamily="18" charset="0"/>
                    <a:ea typeface="SimSun" panose="02010600030101010101" pitchFamily="2" charset="-122"/>
                  </a:rPr>
                  <a:t>30.3</a:t>
                </a:r>
                <a:r>
                  <a:rPr lang="en-US" sz="2000" dirty="0">
                    <a:effectLst/>
                    <a:latin typeface="Times New Roman" panose="02020603050405020304" pitchFamily="18" charset="0"/>
                    <a:ea typeface="SimSun" panose="02010600030101010101" pitchFamily="2" charset="-122"/>
                  </a:rPr>
                  <a:t>  A butterfly operation.  (a) The two input values enter from the left, the twiddle factor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bSup>
                  </m:oMath>
                </a14:m>
                <a:r>
                  <a:rPr lang="en-US" sz="2000" dirty="0">
                    <a:effectLst/>
                    <a:latin typeface="Times New Roman" panose="02020603050405020304" pitchFamily="18" charset="0"/>
                    <a:ea typeface="SimSun" panose="02010600030101010101" pitchFamily="2" charset="-122"/>
                  </a:rPr>
                  <a:t> is multiplied by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000" dirty="0">
                    <a:effectLst/>
                    <a:latin typeface="Times New Roman" panose="02020603050405020304" pitchFamily="18" charset="0"/>
                    <a:ea typeface="SimSun" panose="02010600030101010101" pitchFamily="2" charset="-122"/>
                  </a:rPr>
                  <a:t>,   and the sum and difference are output on the right. (b) A simplified drawing of a </a:t>
                </a:r>
                <a:r>
                  <a:rPr lang="en-US" sz="2000" dirty="0" err="1">
                    <a:effectLst/>
                    <a:latin typeface="Times New Roman" panose="02020603050405020304" pitchFamily="18" charset="0"/>
                    <a:ea typeface="SimSun" panose="02010600030101010101" pitchFamily="2" charset="-122"/>
                  </a:rPr>
                  <a:t>butterly</a:t>
                </a:r>
                <a:r>
                  <a:rPr lang="en-US" sz="2000" dirty="0">
                    <a:effectLst/>
                    <a:latin typeface="Times New Roman" panose="02020603050405020304" pitchFamily="18" charset="0"/>
                    <a:ea typeface="SimSun" panose="02010600030101010101" pitchFamily="2" charset="-122"/>
                  </a:rPr>
                  <a:t> operation. We will us this representation in a parallel FFT circuit.</a:t>
                </a:r>
                <a:endParaRPr lang="en-US" sz="2000" dirty="0">
                  <a:effectLst/>
                  <a:latin typeface="Courier New" panose="02070309020205020404" pitchFamily="49" charset="0"/>
                  <a:ea typeface="SimSun" panose="02010600030101010101" pitchFamily="2" charset="-122"/>
                </a:endParaRPr>
              </a:p>
            </p:txBody>
          </p:sp>
        </mc:Choice>
        <mc:Fallback xmlns="">
          <p:sp>
            <p:nvSpPr>
              <p:cNvPr id="41" name="Rectangle 40"/>
              <p:cNvSpPr>
                <a:spLocks noRot="1" noChangeAspect="1" noMove="1" noResize="1" noEditPoints="1" noAdjustHandles="1" noChangeArrowheads="1" noChangeShapeType="1" noTextEdit="1"/>
              </p:cNvSpPr>
              <p:nvPr/>
            </p:nvSpPr>
            <p:spPr>
              <a:xfrm>
                <a:off x="1463040" y="5147134"/>
                <a:ext cx="9150603" cy="1591205"/>
              </a:xfrm>
              <a:prstGeom prst="rect">
                <a:avLst/>
              </a:prstGeom>
              <a:blipFill rotWithShape="0">
                <a:blip r:embed="rId2"/>
                <a:stretch>
                  <a:fillRect l="-666" t="-766" r="-933" b="-4981"/>
                </a:stretch>
              </a:blipFill>
            </p:spPr>
            <p:txBody>
              <a:bodyPr/>
              <a:lstStyle/>
              <a:p>
                <a:r>
                  <a:rPr lang="en-US">
                    <a:noFill/>
                  </a:rPr>
                  <a:t> </a:t>
                </a:r>
              </a:p>
            </p:txBody>
          </p:sp>
        </mc:Fallback>
      </mc:AlternateContent>
    </p:spTree>
    <p:extLst>
      <p:ext uri="{BB962C8B-B14F-4D97-AF65-F5344CB8AC3E}">
        <p14:creationId xmlns:p14="http://schemas.microsoft.com/office/powerpoint/2010/main" val="292378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8212" y="1949364"/>
            <a:ext cx="8802094" cy="3193567"/>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We now show how to make the FFT algorithm iterative rather than recursive in structure.  In Figure 2.13, we have arranged the input vectors to the recursive calls in an invocation of Recursive-FFT in a tree structure, where the initial call is for n = 8. The tree has one node for each call of the procedure, labeled by the corresponding input vector. Each Recursive FFT invocation makes two recursive calls, unless it has received a 1-element vector. The first call appears in the left child, and the second call appears in the right child.</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0908905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889651" y="1305021"/>
                <a:ext cx="290195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4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7</m:t>
                        </m:r>
                      </m:sub>
                    </m:sSub>
                  </m:oMath>
                </a14:m>
                <a:r>
                  <a:rPr lang="en-US" sz="1400">
                    <a:effectLst/>
                    <a:latin typeface="Times New Roman" panose="02020603050405020304" pitchFamily="18" charset="0"/>
                    <a:ea typeface="SimSun" panose="02010600030101010101" pitchFamily="2" charset="-122"/>
                  </a:rPr>
                  <a:t>)</a:t>
                </a:r>
                <a:endParaRPr lang="en-US" sz="110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3889651" y="1305021"/>
                <a:ext cx="2901950" cy="335915"/>
              </a:xfrm>
              <a:prstGeom prst="rect">
                <a:avLst/>
              </a:prstGeom>
              <a:blipFill rotWithShape="0">
                <a:blip r:embed="rId2"/>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07124" y="2423658"/>
                <a:ext cx="1734185" cy="38862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1400" dirty="0">
                  <a:effectLst/>
                  <a:latin typeface="Times New Roman" panose="02020603050405020304" pitchFamily="18" charset="0"/>
                  <a:ea typeface="SimSun" panose="02010600030101010101" pitchFamily="2" charset="-122"/>
                </a:endParaRPr>
              </a:p>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4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6</m:t>
                        </m:r>
                      </m:sub>
                    </m:sSub>
                  </m:oMath>
                </a14:m>
                <a:r>
                  <a:rPr lang="en-US" sz="1400" dirty="0">
                    <a:effectLst/>
                    <a:latin typeface="Times New Roman" panose="02020603050405020304" pitchFamily="18" charset="0"/>
                    <a:ea typeface="SimSun" panose="02010600030101010101" pitchFamily="2" charset="-122"/>
                  </a:rPr>
                  <a:t>)</a:t>
                </a:r>
                <a:endParaRPr lang="en-US" sz="1100" dirty="0">
                  <a:effectLst/>
                  <a:latin typeface="Courier New" panose="02070309020205020404" pitchFamily="49" charset="0"/>
                  <a:ea typeface="SimSun" panose="02010600030101010101" pitchFamily="2" charset="-122"/>
                </a:endParaRPr>
              </a:p>
              <a:p>
                <a:pPr marL="0" marR="0" algn="ctr">
                  <a:lnSpc>
                    <a:spcPct val="115000"/>
                  </a:lnSpc>
                  <a:spcBef>
                    <a:spcPts val="0"/>
                  </a:spcBef>
                  <a:spcAft>
                    <a:spcPts val="1000"/>
                  </a:spcAft>
                </a:pPr>
                <a:r>
                  <a:rPr lang="en-US" sz="1100" dirty="0">
                    <a:effectLst/>
                    <a:latin typeface="Courier New" panose="02070309020205020404" pitchFamily="49" charset="0"/>
                    <a:ea typeface="SimSun" panose="02010600030101010101" pitchFamily="2" charset="-122"/>
                  </a:rPr>
                  <a:t> </a:t>
                </a:r>
              </a:p>
            </p:txBody>
          </p:sp>
        </mc:Choice>
        <mc:Fallback xmlns="">
          <p:sp>
            <p:nvSpPr>
              <p:cNvPr id="3" name="Rectangle 2"/>
              <p:cNvSpPr>
                <a:spLocks noRot="1" noChangeAspect="1" noMove="1" noResize="1" noEditPoints="1" noAdjustHandles="1" noChangeArrowheads="1" noChangeShapeType="1" noTextEdit="1"/>
              </p:cNvSpPr>
              <p:nvPr/>
            </p:nvSpPr>
            <p:spPr>
              <a:xfrm>
                <a:off x="2907124" y="2423658"/>
                <a:ext cx="1734185" cy="388620"/>
              </a:xfrm>
              <a:prstGeom prst="rect">
                <a:avLst/>
              </a:prstGeom>
              <a:blipFill rotWithShape="0">
                <a:blip r:embed="rId3"/>
                <a:stretch>
                  <a:fillRect b="-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96000" y="2384950"/>
                <a:ext cx="1734185" cy="39497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1400" dirty="0">
                  <a:effectLst/>
                  <a:latin typeface="Times New Roman" panose="02020603050405020304" pitchFamily="18" charset="0"/>
                  <a:ea typeface="SimSun" panose="02010600030101010101" pitchFamily="2" charset="-122"/>
                </a:endParaRPr>
              </a:p>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14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7</m:t>
                        </m:r>
                      </m:sub>
                    </m:sSub>
                  </m:oMath>
                </a14:m>
                <a:r>
                  <a:rPr lang="en-US" sz="1400" dirty="0">
                    <a:effectLst/>
                    <a:latin typeface="Times New Roman" panose="02020603050405020304" pitchFamily="18" charset="0"/>
                    <a:ea typeface="SimSun" panose="02010600030101010101" pitchFamily="2" charset="-122"/>
                  </a:rPr>
                  <a:t>)</a:t>
                </a:r>
                <a:endParaRPr lang="en-US" sz="1100" dirty="0">
                  <a:effectLst/>
                  <a:latin typeface="Courier New" panose="02070309020205020404" pitchFamily="49" charset="0"/>
                  <a:ea typeface="SimSun" panose="02010600030101010101" pitchFamily="2" charset="-122"/>
                </a:endParaRPr>
              </a:p>
              <a:p>
                <a:pPr marL="0" marR="0" algn="ctr">
                  <a:lnSpc>
                    <a:spcPct val="115000"/>
                  </a:lnSpc>
                  <a:spcBef>
                    <a:spcPts val="0"/>
                  </a:spcBef>
                  <a:spcAft>
                    <a:spcPts val="1000"/>
                  </a:spcAft>
                </a:pPr>
                <a:r>
                  <a:rPr lang="en-US" sz="1100" dirty="0">
                    <a:effectLst/>
                    <a:latin typeface="Courier New" panose="02070309020205020404" pitchFamily="49" charset="0"/>
                    <a:ea typeface="SimSun" panose="02010600030101010101" pitchFamily="2" charset="-122"/>
                  </a:rPr>
                  <a:t> </a:t>
                </a:r>
              </a:p>
            </p:txBody>
          </p:sp>
        </mc:Choice>
        <mc:Fallback xmlns="">
          <p:sp>
            <p:nvSpPr>
              <p:cNvPr id="4" name="Rectangle 3"/>
              <p:cNvSpPr>
                <a:spLocks noRot="1" noChangeAspect="1" noMove="1" noResize="1" noEditPoints="1" noAdjustHandles="1" noChangeArrowheads="1" noChangeShapeType="1" noTextEdit="1"/>
              </p:cNvSpPr>
              <p:nvPr/>
            </p:nvSpPr>
            <p:spPr>
              <a:xfrm>
                <a:off x="6096000" y="2384950"/>
                <a:ext cx="1734185" cy="394970"/>
              </a:xfrm>
              <a:prstGeom prst="rect">
                <a:avLst/>
              </a:prstGeom>
              <a:blipFill rotWithShape="0">
                <a:blip r:embed="rId4"/>
                <a:stretch>
                  <a:fillRect b="-8955"/>
                </a:stretch>
              </a:blipFill>
            </p:spPr>
            <p:txBody>
              <a:bodyPr/>
              <a:lstStyle/>
              <a:p>
                <a:r>
                  <a:rPr lang="en-US">
                    <a:noFill/>
                  </a:rPr>
                  <a:t> </a:t>
                </a:r>
              </a:p>
            </p:txBody>
          </p:sp>
        </mc:Fallback>
      </mc:AlternateContent>
      <p:sp>
        <p:nvSpPr>
          <p:cNvPr id="9"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0"/>
          <p:cNvSpPr>
            <a:spLocks noChangeArrowheads="1"/>
          </p:cNvSpPr>
          <p:nvPr/>
        </p:nvSpPr>
        <p:spPr bwMode="auto">
          <a:xfrm>
            <a:off x="1209924" y="4711425"/>
            <a:ext cx="76212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1" name="Rectangle 30"/>
          <p:cNvSpPr>
            <a:spLocks noChangeArrowheads="1"/>
          </p:cNvSpPr>
          <p:nvPr/>
        </p:nvSpPr>
        <p:spPr bwMode="auto">
          <a:xfrm>
            <a:off x="1209924" y="5168625"/>
            <a:ext cx="76212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2" name="Rectangle 50"/>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3" name="Rectangle 32"/>
              <p:cNvSpPr/>
              <p:nvPr/>
            </p:nvSpPr>
            <p:spPr>
              <a:xfrm>
                <a:off x="2395427" y="3636261"/>
                <a:ext cx="866775" cy="38290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a:effectLst/>
                  <a:latin typeface="Courier New" panose="02070309020205020404" pitchFamily="49" charset="0"/>
                  <a:ea typeface="SimSun" panose="02010600030101010101" pitchFamily="2" charset="-122"/>
                </a:endParaRPr>
              </a:p>
            </p:txBody>
          </p:sp>
        </mc:Choice>
        <mc:Fallback xmlns="">
          <p:sp>
            <p:nvSpPr>
              <p:cNvPr id="33" name="Rectangle 32"/>
              <p:cNvSpPr>
                <a:spLocks noRot="1" noChangeAspect="1" noMove="1" noResize="1" noEditPoints="1" noAdjustHandles="1" noChangeArrowheads="1" noChangeShapeType="1" noTextEdit="1"/>
              </p:cNvSpPr>
              <p:nvPr/>
            </p:nvSpPr>
            <p:spPr>
              <a:xfrm>
                <a:off x="2395427" y="3636261"/>
                <a:ext cx="866775" cy="382905"/>
              </a:xfrm>
              <a:prstGeom prst="rect">
                <a:avLst/>
              </a:prstGeom>
              <a:blipFill rotWithShape="0">
                <a:blip r:embed="rId5"/>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4157163" y="3606709"/>
                <a:ext cx="866775" cy="41245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a:effectLst/>
                  <a:latin typeface="Courier New" panose="02070309020205020404" pitchFamily="49" charset="0"/>
                  <a:ea typeface="SimSun" panose="02010600030101010101" pitchFamily="2" charset="-122"/>
                </a:endParaRPr>
              </a:p>
            </p:txBody>
          </p:sp>
        </mc:Choice>
        <mc:Fallback xmlns="">
          <p:sp>
            <p:nvSpPr>
              <p:cNvPr id="34" name="Rectangle 33"/>
              <p:cNvSpPr>
                <a:spLocks noRot="1" noChangeAspect="1" noMove="1" noResize="1" noEditPoints="1" noAdjustHandles="1" noChangeArrowheads="1" noChangeShapeType="1" noTextEdit="1"/>
              </p:cNvSpPr>
              <p:nvPr/>
            </p:nvSpPr>
            <p:spPr>
              <a:xfrm>
                <a:off x="4157163" y="3606709"/>
                <a:ext cx="866775" cy="41245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5742125" y="3636262"/>
                <a:ext cx="866775" cy="38290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a:effectLst/>
                  <a:latin typeface="Courier New" panose="02070309020205020404" pitchFamily="49" charset="0"/>
                  <a:ea typeface="SimSun" panose="02010600030101010101" pitchFamily="2" charset="-122"/>
                </a:endParaRPr>
              </a:p>
            </p:txBody>
          </p:sp>
        </mc:Choice>
        <mc:Fallback xmlns="">
          <p:sp>
            <p:nvSpPr>
              <p:cNvPr id="35" name="Rectangle 34"/>
              <p:cNvSpPr>
                <a:spLocks noRot="1" noChangeAspect="1" noMove="1" noResize="1" noEditPoints="1" noAdjustHandles="1" noChangeArrowheads="1" noChangeShapeType="1" noTextEdit="1"/>
              </p:cNvSpPr>
              <p:nvPr/>
            </p:nvSpPr>
            <p:spPr>
              <a:xfrm>
                <a:off x="5742125" y="3636262"/>
                <a:ext cx="866775" cy="382905"/>
              </a:xfrm>
              <a:prstGeom prst="rect">
                <a:avLst/>
              </a:prstGeom>
              <a:blipFill rotWithShape="0">
                <a:blip r:embed="rId7"/>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7476310" y="3625075"/>
                <a:ext cx="866775" cy="38290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dirty="0">
                  <a:effectLst/>
                  <a:latin typeface="Courier New" panose="02070309020205020404" pitchFamily="49" charset="0"/>
                  <a:ea typeface="SimSun" panose="02010600030101010101" pitchFamily="2" charset="-122"/>
                </a:endParaRPr>
              </a:p>
            </p:txBody>
          </p:sp>
        </mc:Choice>
        <mc:Fallback xmlns="">
          <p:sp>
            <p:nvSpPr>
              <p:cNvPr id="36" name="Rectangle 35"/>
              <p:cNvSpPr>
                <a:spLocks noRot="1" noChangeAspect="1" noMove="1" noResize="1" noEditPoints="1" noAdjustHandles="1" noChangeArrowheads="1" noChangeShapeType="1" noTextEdit="1"/>
              </p:cNvSpPr>
              <p:nvPr/>
            </p:nvSpPr>
            <p:spPr>
              <a:xfrm>
                <a:off x="7476310" y="3625075"/>
                <a:ext cx="866775" cy="382905"/>
              </a:xfrm>
              <a:prstGeom prst="rect">
                <a:avLst/>
              </a:prstGeom>
              <a:blipFill rotWithShape="0">
                <a:blip r:embed="rId8"/>
                <a:stretch>
                  <a:fillRect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2061223" y="4664750"/>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a:effectLst/>
                  <a:latin typeface="Courier New" panose="02070309020205020404" pitchFamily="49" charset="0"/>
                  <a:ea typeface="SimSun" panose="02010600030101010101" pitchFamily="2" charset="-122"/>
                </a:endParaRPr>
              </a:p>
            </p:txBody>
          </p:sp>
        </mc:Choice>
        <mc:Fallback xmlns="">
          <p:sp>
            <p:nvSpPr>
              <p:cNvPr id="37" name="Rectangle 36"/>
              <p:cNvSpPr>
                <a:spLocks noRot="1" noChangeAspect="1" noMove="1" noResize="1" noEditPoints="1" noAdjustHandles="1" noChangeArrowheads="1" noChangeShapeType="1" noTextEdit="1"/>
              </p:cNvSpPr>
              <p:nvPr/>
            </p:nvSpPr>
            <p:spPr>
              <a:xfrm>
                <a:off x="2061223" y="4664750"/>
                <a:ext cx="542290" cy="335915"/>
              </a:xfrm>
              <a:prstGeom prst="rect">
                <a:avLst/>
              </a:prstGeom>
              <a:blipFill rotWithShape="0">
                <a:blip r:embed="rId9"/>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74763" y="4664750"/>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a:effectLst/>
                  <a:latin typeface="Courier New" panose="02070309020205020404" pitchFamily="49" charset="0"/>
                  <a:ea typeface="SimSun" panose="02010600030101010101" pitchFamily="2" charset="-122"/>
                </a:endParaRPr>
              </a:p>
            </p:txBody>
          </p:sp>
        </mc:Choice>
        <mc:Fallback xmlns="">
          <p:sp>
            <p:nvSpPr>
              <p:cNvPr id="38" name="Rectangle 37"/>
              <p:cNvSpPr>
                <a:spLocks noRot="1" noChangeAspect="1" noMove="1" noResize="1" noEditPoints="1" noAdjustHandles="1" noChangeArrowheads="1" noChangeShapeType="1" noTextEdit="1"/>
              </p:cNvSpPr>
              <p:nvPr/>
            </p:nvSpPr>
            <p:spPr>
              <a:xfrm>
                <a:off x="2974763" y="4664750"/>
                <a:ext cx="542290" cy="335915"/>
              </a:xfrm>
              <a:prstGeom prst="rect">
                <a:avLst/>
              </a:prstGeom>
              <a:blipFill rotWithShape="0">
                <a:blip r:embed="rId10"/>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3950919" y="4687898"/>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b="0" i="1" smtClean="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dirty="0">
                  <a:effectLst/>
                  <a:latin typeface="Courier New" panose="02070309020205020404" pitchFamily="49" charset="0"/>
                  <a:ea typeface="SimSun" panose="02010600030101010101" pitchFamily="2" charset="-122"/>
                </a:endParaRPr>
              </a:p>
            </p:txBody>
          </p:sp>
        </mc:Choice>
        <mc:Fallback xmlns="">
          <p:sp>
            <p:nvSpPr>
              <p:cNvPr id="39" name="Rectangle 38"/>
              <p:cNvSpPr>
                <a:spLocks noRot="1" noChangeAspect="1" noMove="1" noResize="1" noEditPoints="1" noAdjustHandles="1" noChangeArrowheads="1" noChangeShapeType="1" noTextEdit="1"/>
              </p:cNvSpPr>
              <p:nvPr/>
            </p:nvSpPr>
            <p:spPr>
              <a:xfrm>
                <a:off x="3950919" y="4687898"/>
                <a:ext cx="542290" cy="335915"/>
              </a:xfrm>
              <a:prstGeom prst="rect">
                <a:avLst/>
              </a:prstGeom>
              <a:blipFill rotWithShape="0">
                <a:blip r:embed="rId1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4688941" y="4664750"/>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b="0" i="1" smtClean="0">
                            <a:effectLst/>
                            <a:latin typeface="Cambria Math" panose="02040503050406030204" pitchFamily="18" charset="0"/>
                            <a:ea typeface="SimSun" panose="02010600030101010101" pitchFamily="2" charset="-122"/>
                            <a:cs typeface="Times New Roman" panose="02020603050405020304" pitchFamily="18" charset="0"/>
                          </a:rPr>
                          <m:t>6</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dirty="0">
                  <a:effectLst/>
                  <a:latin typeface="Courier New" panose="02070309020205020404" pitchFamily="49" charset="0"/>
                  <a:ea typeface="SimSun" panose="02010600030101010101" pitchFamily="2" charset="-122"/>
                </a:endParaRPr>
              </a:p>
            </p:txBody>
          </p:sp>
        </mc:Choice>
        <mc:Fallback xmlns="">
          <p:sp>
            <p:nvSpPr>
              <p:cNvPr id="40" name="Rectangle 39"/>
              <p:cNvSpPr>
                <a:spLocks noRot="1" noChangeAspect="1" noMove="1" noResize="1" noEditPoints="1" noAdjustHandles="1" noChangeArrowheads="1" noChangeShapeType="1" noTextEdit="1"/>
              </p:cNvSpPr>
              <p:nvPr/>
            </p:nvSpPr>
            <p:spPr>
              <a:xfrm>
                <a:off x="4688941" y="4664750"/>
                <a:ext cx="542290" cy="335915"/>
              </a:xfrm>
              <a:prstGeom prst="rect">
                <a:avLst/>
              </a:prstGeom>
              <a:blipFill rotWithShape="0">
                <a:blip r:embed="rId12"/>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5391227" y="4664753"/>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b="0" i="1" smtClean="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dirty="0">
                  <a:effectLst/>
                  <a:latin typeface="Courier New" panose="02070309020205020404" pitchFamily="49" charset="0"/>
                  <a:ea typeface="SimSun" panose="02010600030101010101" pitchFamily="2" charset="-122"/>
                </a:endParaRPr>
              </a:p>
            </p:txBody>
          </p:sp>
        </mc:Choice>
        <mc:Fallback xmlns="">
          <p:sp>
            <p:nvSpPr>
              <p:cNvPr id="41" name="Rectangle 40"/>
              <p:cNvSpPr>
                <a:spLocks noRot="1" noChangeAspect="1" noMove="1" noResize="1" noEditPoints="1" noAdjustHandles="1" noChangeArrowheads="1" noChangeShapeType="1" noTextEdit="1"/>
              </p:cNvSpPr>
              <p:nvPr/>
            </p:nvSpPr>
            <p:spPr>
              <a:xfrm>
                <a:off x="5391227" y="4664753"/>
                <a:ext cx="542290" cy="335915"/>
              </a:xfrm>
              <a:prstGeom prst="rect">
                <a:avLst/>
              </a:prstGeom>
              <a:blipFill rotWithShape="0">
                <a:blip r:embed="rId13"/>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393412" y="4664752"/>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b="0" i="1" smtClean="0">
                            <a:effectLst/>
                            <a:latin typeface="Cambria Math" panose="02040503050406030204" pitchFamily="18" charset="0"/>
                            <a:ea typeface="SimSun" panose="02010600030101010101" pitchFamily="2" charset="-122"/>
                            <a:cs typeface="Times New Roman" panose="02020603050405020304" pitchFamily="18" charset="0"/>
                          </a:rPr>
                          <m:t>5</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dirty="0">
                  <a:effectLst/>
                  <a:latin typeface="Courier New" panose="02070309020205020404" pitchFamily="49" charset="0"/>
                  <a:ea typeface="SimSun" panose="02010600030101010101" pitchFamily="2" charset="-122"/>
                </a:endParaRPr>
              </a:p>
            </p:txBody>
          </p:sp>
        </mc:Choice>
        <mc:Fallback xmlns="">
          <p:sp>
            <p:nvSpPr>
              <p:cNvPr id="42" name="Rectangle 41"/>
              <p:cNvSpPr>
                <a:spLocks noRot="1" noChangeAspect="1" noMove="1" noResize="1" noEditPoints="1" noAdjustHandles="1" noChangeArrowheads="1" noChangeShapeType="1" noTextEdit="1"/>
              </p:cNvSpPr>
              <p:nvPr/>
            </p:nvSpPr>
            <p:spPr>
              <a:xfrm>
                <a:off x="6393412" y="4664752"/>
                <a:ext cx="542290" cy="335915"/>
              </a:xfrm>
              <a:prstGeom prst="rect">
                <a:avLst/>
              </a:prstGeom>
              <a:blipFill rotWithShape="0">
                <a:blip r:embed="rId14"/>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7050452" y="4664752"/>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b="0" i="1" smtClean="0">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dirty="0">
                  <a:effectLst/>
                  <a:latin typeface="Courier New" panose="02070309020205020404" pitchFamily="49" charset="0"/>
                  <a:ea typeface="SimSun" panose="02010600030101010101" pitchFamily="2" charset="-122"/>
                </a:endParaRPr>
              </a:p>
            </p:txBody>
          </p:sp>
        </mc:Choice>
        <mc:Fallback xmlns="">
          <p:sp>
            <p:nvSpPr>
              <p:cNvPr id="43" name="Rectangle 42"/>
              <p:cNvSpPr>
                <a:spLocks noRot="1" noChangeAspect="1" noMove="1" noResize="1" noEditPoints="1" noAdjustHandles="1" noChangeArrowheads="1" noChangeShapeType="1" noTextEdit="1"/>
              </p:cNvSpPr>
              <p:nvPr/>
            </p:nvSpPr>
            <p:spPr>
              <a:xfrm>
                <a:off x="7050452" y="4664752"/>
                <a:ext cx="542290" cy="335915"/>
              </a:xfrm>
              <a:prstGeom prst="rect">
                <a:avLst/>
              </a:prstGeom>
              <a:blipFill rotWithShape="0">
                <a:blip r:embed="rId15"/>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8373907" y="4664751"/>
                <a:ext cx="542290" cy="3359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latin typeface="Times New Roman" panose="02020603050405020304" pitchFamily="18" charset="0"/>
                    <a:ea typeface="SimSun" panose="02010600030101010101" pitchFamily="2" charset="-122"/>
                  </a:rPr>
                  <a:t>(</a:t>
                </a:r>
                <a14:m>
                  <m:oMath xmlns:m="http://schemas.openxmlformats.org/officeDocument/2006/math">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400" b="0" i="1" smtClean="0">
                            <a:effectLst/>
                            <a:latin typeface="Cambria Math" panose="02040503050406030204" pitchFamily="18" charset="0"/>
                            <a:ea typeface="SimSun" panose="02010600030101010101" pitchFamily="2" charset="-122"/>
                            <a:cs typeface="Times New Roman" panose="02020603050405020304" pitchFamily="18" charset="0"/>
                          </a:rPr>
                          <m:t>7</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100" dirty="0">
                  <a:effectLst/>
                  <a:latin typeface="Courier New" panose="02070309020205020404" pitchFamily="49" charset="0"/>
                  <a:ea typeface="SimSun" panose="02010600030101010101" pitchFamily="2" charset="-122"/>
                </a:endParaRPr>
              </a:p>
            </p:txBody>
          </p:sp>
        </mc:Choice>
        <mc:Fallback xmlns="">
          <p:sp>
            <p:nvSpPr>
              <p:cNvPr id="44" name="Rectangle 43"/>
              <p:cNvSpPr>
                <a:spLocks noRot="1" noChangeAspect="1" noMove="1" noResize="1" noEditPoints="1" noAdjustHandles="1" noChangeArrowheads="1" noChangeShapeType="1" noTextEdit="1"/>
              </p:cNvSpPr>
              <p:nvPr/>
            </p:nvSpPr>
            <p:spPr>
              <a:xfrm>
                <a:off x="8373907" y="4664751"/>
                <a:ext cx="542290" cy="335915"/>
              </a:xfrm>
              <a:prstGeom prst="rect">
                <a:avLst/>
              </a:prstGeom>
              <a:blipFill rotWithShape="0">
                <a:blip r:embed="rId16"/>
                <a:stretch>
                  <a:fillRect b="-12281"/>
                </a:stretch>
              </a:blipFill>
            </p:spPr>
            <p:txBody>
              <a:bodyPr/>
              <a:lstStyle/>
              <a:p>
                <a:r>
                  <a:rPr lang="en-US">
                    <a:noFill/>
                  </a:rPr>
                  <a:t> </a:t>
                </a:r>
              </a:p>
            </p:txBody>
          </p:sp>
        </mc:Fallback>
      </mc:AlternateContent>
      <p:cxnSp>
        <p:nvCxnSpPr>
          <p:cNvPr id="45" name="Straight Connector 44"/>
          <p:cNvCxnSpPr>
            <a:endCxn id="3" idx="0"/>
          </p:cNvCxnSpPr>
          <p:nvPr/>
        </p:nvCxnSpPr>
        <p:spPr>
          <a:xfrm flipH="1">
            <a:off x="3774217" y="1629952"/>
            <a:ext cx="1566410" cy="7937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2"/>
            <a:endCxn id="4" idx="0"/>
          </p:cNvCxnSpPr>
          <p:nvPr/>
        </p:nvCxnSpPr>
        <p:spPr>
          <a:xfrm>
            <a:off x="5340626" y="1640936"/>
            <a:ext cx="1622467" cy="7440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2"/>
            <a:endCxn id="36" idx="0"/>
          </p:cNvCxnSpPr>
          <p:nvPr/>
        </p:nvCxnSpPr>
        <p:spPr>
          <a:xfrm>
            <a:off x="6963093" y="2779920"/>
            <a:ext cx="946605" cy="845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4" idx="0"/>
          </p:cNvCxnSpPr>
          <p:nvPr/>
        </p:nvCxnSpPr>
        <p:spPr>
          <a:xfrm>
            <a:off x="3764094" y="2823987"/>
            <a:ext cx="826457" cy="782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33" idx="0"/>
          </p:cNvCxnSpPr>
          <p:nvPr/>
        </p:nvCxnSpPr>
        <p:spPr>
          <a:xfrm flipH="1">
            <a:off x="2828815" y="2811572"/>
            <a:ext cx="915119" cy="8246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5" idx="0"/>
          </p:cNvCxnSpPr>
          <p:nvPr/>
        </p:nvCxnSpPr>
        <p:spPr>
          <a:xfrm flipH="1">
            <a:off x="6175513" y="2762545"/>
            <a:ext cx="805324" cy="8737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3" idx="2"/>
            <a:endCxn id="37" idx="0"/>
          </p:cNvCxnSpPr>
          <p:nvPr/>
        </p:nvCxnSpPr>
        <p:spPr>
          <a:xfrm flipH="1">
            <a:off x="2332368" y="4019166"/>
            <a:ext cx="496447" cy="6455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228311" y="4015311"/>
            <a:ext cx="404055" cy="6606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2372" y="4009379"/>
            <a:ext cx="527177" cy="647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3" idx="0"/>
          </p:cNvCxnSpPr>
          <p:nvPr/>
        </p:nvCxnSpPr>
        <p:spPr>
          <a:xfrm flipH="1">
            <a:off x="7321597" y="4005476"/>
            <a:ext cx="619713" cy="659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925600" y="4007980"/>
            <a:ext cx="754179" cy="667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42" idx="0"/>
          </p:cNvCxnSpPr>
          <p:nvPr/>
        </p:nvCxnSpPr>
        <p:spPr>
          <a:xfrm>
            <a:off x="6165643" y="4001134"/>
            <a:ext cx="498914" cy="6636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40" idx="0"/>
          </p:cNvCxnSpPr>
          <p:nvPr/>
        </p:nvCxnSpPr>
        <p:spPr>
          <a:xfrm>
            <a:off x="4634533" y="3993561"/>
            <a:ext cx="325553" cy="671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38" idx="0"/>
          </p:cNvCxnSpPr>
          <p:nvPr/>
        </p:nvCxnSpPr>
        <p:spPr>
          <a:xfrm>
            <a:off x="2837676" y="4001134"/>
            <a:ext cx="408232" cy="663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561428" y="5311142"/>
            <a:ext cx="8496972" cy="871008"/>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Figure 2.13:   The tree of input vectors to the recursive calls of the Recursive-FFT procedure. The initial invocation is for n = 8.</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2567395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5675" y="1439239"/>
            <a:ext cx="8762337" cy="4361579"/>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Looking at the tree, we observe that if we could arrange the elements of the initial vector a  into the order in which they appear in the leaves, we could trace the execution of the Recursive-FFT procedure, but bottom up instead of top down. First we take the elements in pairs, compute the DFT of each pair using one butterfly operation, and replace the pair with its DFT.  The vector then holds n/2  2-element DFTs. Next, we take these n/2 DFTs in pairs and compute the DFT of the four vector elements they come from by executing two butterfly operations, replacing two 2-element DFTs with one 4-element DFT. The vector then holds n/4 4-element DFTs. We continue in this manner until the vector holds two (n/2)-element DFTs, which we combine using n/2 butterfly operations into the final n-element DFT.</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209053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4357" y="1630816"/>
            <a:ext cx="8690777" cy="3582904"/>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To turn this bottom-up approach into code, we use an array A[0 .. n – 1] that initially holds the elements of the input vector a in the order in which they appear in the leaves of the tree of 2.13.  We shall show later how to determine this order, which is known as a bit-reversal permutation.) But we have to combine DFTs on each level of the tree, we introduce a variable</a:t>
            </a:r>
            <a:r>
              <a:rPr lang="en-US" sz="2200" i="1" dirty="0">
                <a:latin typeface="Times New Roman" panose="02020603050405020304" pitchFamily="18" charset="0"/>
                <a:ea typeface="SimSun" panose="02010600030101010101" pitchFamily="2" charset="-122"/>
              </a:rPr>
              <a:t> s</a:t>
            </a:r>
            <a:r>
              <a:rPr lang="en-US" sz="2200" dirty="0">
                <a:latin typeface="Times New Roman" panose="02020603050405020304" pitchFamily="18" charset="0"/>
                <a:ea typeface="SimSun" panose="02010600030101010101" pitchFamily="2" charset="-122"/>
              </a:rPr>
              <a:t> to count the levels, ranging from 1 (at the bottom, when we are combining pairs to form 2-element DFTs) to log n (at the top, when we are combining two (n/2)-element DFTs to produce the final result).  The algorithm therefore has the following structure:</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2879646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629" y="2108639"/>
            <a:ext cx="8833898" cy="2414892"/>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 </a:t>
            </a:r>
            <a:endParaRPr lang="en-US" sz="2200" dirty="0">
              <a:latin typeface="Courier New" panose="02070309020205020404" pitchFamily="49"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2200" dirty="0">
                <a:latin typeface="Times New Roman" panose="02020603050405020304" pitchFamily="18" charset="0"/>
                <a:ea typeface="SimSun" panose="02010600030101010101" pitchFamily="2" charset="-122"/>
              </a:rPr>
              <a:t>for s = 1 to log n</a:t>
            </a:r>
            <a:endParaRPr lang="en-US" sz="2200" dirty="0">
              <a:latin typeface="Courier New" panose="02070309020205020404" pitchFamily="49"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2200" dirty="0">
                <a:latin typeface="Times New Roman" panose="02020603050405020304" pitchFamily="18" charset="0"/>
                <a:ea typeface="SimSun" panose="02010600030101010101" pitchFamily="2" charset="-122"/>
              </a:rPr>
              <a:t>	for k = 0 to n – 1 by 2</a:t>
            </a:r>
            <a:r>
              <a:rPr lang="en-US" sz="2200" baseline="30000" dirty="0">
                <a:latin typeface="Times New Roman" panose="02020603050405020304" pitchFamily="18" charset="0"/>
                <a:ea typeface="SimSun" panose="02010600030101010101" pitchFamily="2" charset="-122"/>
              </a:rPr>
              <a:t>s</a:t>
            </a:r>
            <a:endParaRPr lang="en-US" sz="2200" dirty="0">
              <a:latin typeface="Courier New" panose="02070309020205020404" pitchFamily="49"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2200" dirty="0">
                <a:latin typeface="Times New Roman" panose="02020603050405020304" pitchFamily="18" charset="0"/>
                <a:ea typeface="SimSun" panose="02010600030101010101" pitchFamily="2" charset="-122"/>
              </a:rPr>
              <a:t> 		combine the two  2</a:t>
            </a:r>
            <a:r>
              <a:rPr lang="en-US" sz="2200" baseline="30000" dirty="0">
                <a:latin typeface="Times New Roman" panose="02020603050405020304" pitchFamily="18" charset="0"/>
                <a:ea typeface="SimSun" panose="02010600030101010101" pitchFamily="2" charset="-122"/>
              </a:rPr>
              <a:t>s-1</a:t>
            </a:r>
            <a:r>
              <a:rPr lang="en-US" sz="2200" dirty="0">
                <a:latin typeface="Times New Roman" panose="02020603050405020304" pitchFamily="18" charset="0"/>
                <a:ea typeface="SimSun" panose="02010600030101010101" pitchFamily="2" charset="-122"/>
              </a:rPr>
              <a:t>-element DFTs in </a:t>
            </a:r>
            <a:endParaRPr lang="en-US" sz="2200" dirty="0">
              <a:latin typeface="Courier New" panose="02070309020205020404" pitchFamily="49"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2200" dirty="0">
                <a:latin typeface="Times New Roman" panose="02020603050405020304" pitchFamily="18" charset="0"/>
                <a:ea typeface="SimSun" panose="02010600030101010101" pitchFamily="2" charset="-122"/>
              </a:rPr>
              <a:t>			A[k, .. k + 2</a:t>
            </a:r>
            <a:r>
              <a:rPr lang="en-US" sz="2200" baseline="30000" dirty="0">
                <a:latin typeface="Times New Roman" panose="02020603050405020304" pitchFamily="18" charset="0"/>
                <a:ea typeface="SimSun" panose="02010600030101010101" pitchFamily="2" charset="-122"/>
              </a:rPr>
              <a:t>s-1</a:t>
            </a:r>
            <a:r>
              <a:rPr lang="en-US" sz="2200" dirty="0">
                <a:latin typeface="Times New Roman" panose="02020603050405020304" pitchFamily="18" charset="0"/>
                <a:ea typeface="SimSun" panose="02010600030101010101" pitchFamily="2" charset="-122"/>
              </a:rPr>
              <a:t> - 1] and A[k + 2</a:t>
            </a:r>
            <a:r>
              <a:rPr lang="en-US" sz="2200" baseline="30000" dirty="0">
                <a:latin typeface="Times New Roman" panose="02020603050405020304" pitchFamily="18" charset="0"/>
                <a:ea typeface="SimSun" panose="02010600030101010101" pitchFamily="2" charset="-122"/>
              </a:rPr>
              <a:t>s-1</a:t>
            </a:r>
            <a:r>
              <a:rPr lang="en-US" sz="2200" dirty="0">
                <a:latin typeface="Times New Roman" panose="02020603050405020304" pitchFamily="18" charset="0"/>
                <a:ea typeface="SimSun" panose="02010600030101010101" pitchFamily="2" charset="-122"/>
              </a:rPr>
              <a:t>  .. k +2</a:t>
            </a:r>
            <a:r>
              <a:rPr lang="en-US" sz="2200" baseline="30000" dirty="0">
                <a:latin typeface="Times New Roman" panose="02020603050405020304" pitchFamily="18" charset="0"/>
                <a:ea typeface="SimSun" panose="02010600030101010101" pitchFamily="2" charset="-122"/>
              </a:rPr>
              <a:t>s</a:t>
            </a:r>
            <a:r>
              <a:rPr lang="en-US" sz="2200" dirty="0">
                <a:latin typeface="Times New Roman" panose="02020603050405020304" pitchFamily="18" charset="0"/>
                <a:ea typeface="SimSun" panose="02010600030101010101" pitchFamily="2" charset="-122"/>
              </a:rPr>
              <a:t> - 1]</a:t>
            </a:r>
            <a:endParaRPr lang="en-US" sz="2200" dirty="0">
              <a:latin typeface="Courier New" panose="02070309020205020404" pitchFamily="49" charset="0"/>
              <a:ea typeface="SimSun" panose="02010600030101010101" pitchFamily="2" charset="-122"/>
            </a:endParaRPr>
          </a:p>
          <a:p>
            <a:pPr marL="457200" marR="0">
              <a:lnSpc>
                <a:spcPct val="115000"/>
              </a:lnSpc>
              <a:spcBef>
                <a:spcPts val="0"/>
              </a:spcBef>
              <a:spcAft>
                <a:spcPts val="0"/>
              </a:spcAft>
            </a:pPr>
            <a:r>
              <a:rPr lang="en-US" sz="2200" dirty="0">
                <a:latin typeface="Times New Roman" panose="02020603050405020304" pitchFamily="18" charset="0"/>
                <a:ea typeface="SimSun" panose="02010600030101010101" pitchFamily="2" charset="-122"/>
              </a:rPr>
              <a:t>			into one 2</a:t>
            </a:r>
            <a:r>
              <a:rPr lang="en-US" sz="2200" baseline="30000" dirty="0">
                <a:latin typeface="Times New Roman" panose="02020603050405020304" pitchFamily="18" charset="0"/>
                <a:ea typeface="SimSun" panose="02010600030101010101" pitchFamily="2" charset="-122"/>
              </a:rPr>
              <a:t>s</a:t>
            </a:r>
            <a:r>
              <a:rPr lang="en-US" sz="2200" dirty="0">
                <a:latin typeface="Times New Roman" panose="02020603050405020304" pitchFamily="18" charset="0"/>
                <a:ea typeface="SimSun" panose="02010600030101010101" pitchFamily="2" charset="-122"/>
              </a:rPr>
              <a:t>-element DFT in A[k .. k + 2</a:t>
            </a:r>
            <a:r>
              <a:rPr lang="en-US" sz="2200" baseline="30000" dirty="0">
                <a:latin typeface="Times New Roman" panose="02020603050405020304" pitchFamily="18" charset="0"/>
                <a:ea typeface="SimSun" panose="02010600030101010101" pitchFamily="2" charset="-122"/>
              </a:rPr>
              <a:t>s</a:t>
            </a:r>
            <a:r>
              <a:rPr lang="en-US" sz="2200" dirty="0">
                <a:latin typeface="Times New Roman" panose="02020603050405020304" pitchFamily="18" charset="0"/>
                <a:ea typeface="SimSun" panose="02010600030101010101" pitchFamily="2" charset="-122"/>
              </a:rPr>
              <a:t> - 1]</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31761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6C80BBD-B76D-4A1B-B337-8EE03159BA28}"/>
              </a:ext>
            </a:extLst>
          </p:cNvPr>
          <p:cNvSpPr txBox="1"/>
          <p:nvPr/>
        </p:nvSpPr>
        <p:spPr>
          <a:xfrm>
            <a:off x="1538344" y="4724071"/>
            <a:ext cx="8746296" cy="801116"/>
          </a:xfrm>
          <a:prstGeom prst="rect">
            <a:avLst/>
          </a:prstGeom>
          <a:solidFill>
            <a:srgbClr val="FFFF00"/>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A29BA789-A2D3-4A41-AB05-D65E4DBE2F4E}"/>
              </a:ext>
            </a:extLst>
          </p:cNvPr>
          <p:cNvSpPr txBox="1"/>
          <p:nvPr/>
        </p:nvSpPr>
        <p:spPr>
          <a:xfrm>
            <a:off x="1538344" y="1166684"/>
            <a:ext cx="8746296" cy="80111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5" name="Rectangle 4"/>
              <p:cNvSpPr/>
              <p:nvPr/>
            </p:nvSpPr>
            <p:spPr>
              <a:xfrm>
                <a:off x="1748731" y="1316885"/>
                <a:ext cx="9179511" cy="5032596"/>
              </a:xfrm>
              <a:prstGeom prst="rect">
                <a:avLst/>
              </a:prstGeom>
            </p:spPr>
            <p:txBody>
              <a:bodyPr wrap="square">
                <a:spAutoFit/>
              </a:bodyPr>
              <a:lstStyle/>
              <a:p>
                <a:pPr>
                  <a:lnSpc>
                    <a:spcPct val="115000"/>
                  </a:lnSpc>
                </a:pPr>
                <a:r>
                  <a:rPr lang="en-US" sz="2600" dirty="0">
                    <a:latin typeface="Times New Roman" panose="02020603050405020304" pitchFamily="18" charset="0"/>
                    <a:ea typeface="SimSun" panose="02010600030101010101" pitchFamily="2" charset="-122"/>
                  </a:rPr>
                  <a:t>FFT Algorithm for Multiplying two Polynomials:</a:t>
                </a:r>
              </a:p>
              <a:p>
                <a:pPr>
                  <a:lnSpc>
                    <a:spcPct val="115000"/>
                  </a:lnSpc>
                </a:pPr>
                <a:endParaRPr lang="en-US" sz="20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Using the Fast Fourier Transform (FFT), what is the Θ(n log n)-time procedure for multiplying two polynomials A(x) and B(x) of degree-bound n, where the input and output representations are in coefficient form?</a:t>
                </a:r>
              </a:p>
              <a:p>
                <a:endParaRPr lang="en-US" sz="2400" dirty="0">
                  <a:effectLst/>
                  <a:latin typeface="Courier New" panose="02070309020205020404" pitchFamily="49" charset="0"/>
                  <a:ea typeface="SimSun" panose="02010600030101010101" pitchFamily="2" charset="-122"/>
                </a:endParaRPr>
              </a:p>
              <a:p>
                <a:pPr indent="457200"/>
                <a:r>
                  <a:rPr lang="en-US" sz="2400" dirty="0">
                    <a:solidFill>
                      <a:srgbClr val="0000CC"/>
                    </a:solidFill>
                    <a:effectLst/>
                    <a:latin typeface="Times New Roman" panose="02020603050405020304" pitchFamily="18" charset="0"/>
                    <a:ea typeface="SimSun" panose="02010600030101010101" pitchFamily="2" charset="-122"/>
                  </a:rPr>
                  <a:t>Let A(x) = </a:t>
                </a:r>
                <a14:m>
                  <m:oMath xmlns:m="http://schemas.openxmlformats.org/officeDocument/2006/math">
                    <m:nary>
                      <m:naryPr>
                        <m:chr m:val="∑"/>
                        <m:limLoc m:val="undOv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𝑗</m:t>
                        </m:r>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−1</m:t>
                        </m:r>
                      </m:sup>
                      <m:e>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𝑗</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𝑗</m:t>
                            </m:r>
                          </m:sup>
                        </m:sSup>
                      </m:e>
                    </m:nary>
                  </m:oMath>
                </a14:m>
                <a:r>
                  <a:rPr lang="en-US" sz="2400" dirty="0">
                    <a:solidFill>
                      <a:srgbClr val="0000CC"/>
                    </a:solidFill>
                    <a:effectLst/>
                    <a:latin typeface="Times New Roman" panose="02020603050405020304" pitchFamily="18" charset="0"/>
                    <a:ea typeface="SimSun" panose="02010600030101010101" pitchFamily="2" charset="-122"/>
                  </a:rPr>
                  <a:t>    and   B(x) = </a:t>
                </a:r>
                <a14:m>
                  <m:oMath xmlns:m="http://schemas.openxmlformats.org/officeDocument/2006/math">
                    <m:nary>
                      <m:naryPr>
                        <m:chr m:val="∑"/>
                        <m:limLoc m:val="undOv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𝑗</m:t>
                        </m:r>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−1</m:t>
                        </m:r>
                      </m:sup>
                      <m:e>
                        <m:sSub>
                          <m:sSub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𝑏</m:t>
                            </m:r>
                          </m:e>
                          <m:sub>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𝑗</m:t>
                            </m:r>
                          </m:sub>
                        </m:sSub>
                        <m:sSup>
                          <m:sSupPr>
                            <m:ctrlPr>
                              <a:rPr lang="en-US" sz="2400" i="1">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𝑥</m:t>
                            </m:r>
                          </m:e>
                          <m:sup>
                            <m:r>
                              <a:rPr lang="en-US" sz="2400" b="0" i="1" smtClean="0">
                                <a:solidFill>
                                  <a:srgbClr val="0000CC"/>
                                </a:solidFill>
                                <a:effectLst/>
                                <a:latin typeface="Cambria Math" panose="02040503050406030204" pitchFamily="18" charset="0"/>
                                <a:ea typeface="SimSun" panose="02010600030101010101" pitchFamily="2" charset="-122"/>
                                <a:cs typeface="Times New Roman" panose="02020603050405020304" pitchFamily="18" charset="0"/>
                              </a:rPr>
                              <m:t>𝑗</m:t>
                            </m:r>
                          </m:sup>
                        </m:sSup>
                      </m:e>
                    </m:nary>
                  </m:oMath>
                </a14:m>
                <a:r>
                  <a:rPr lang="en-US" sz="2400" dirty="0">
                    <a:effectLst/>
                    <a:latin typeface="Times New Roman" panose="02020603050405020304" pitchFamily="18" charset="0"/>
                    <a:ea typeface="SimSun" panose="02010600030101010101" pitchFamily="2" charset="-122"/>
                  </a:rPr>
                  <a:t>. </a:t>
                </a:r>
                <a:endParaRPr lang="en-US" sz="2400" dirty="0">
                  <a:effectLst/>
                  <a:latin typeface="Courier New" panose="02070309020205020404" pitchFamily="49" charset="0"/>
                  <a:ea typeface="SimSun" panose="02010600030101010101" pitchFamily="2" charset="-122"/>
                </a:endParaRPr>
              </a:p>
              <a:p>
                <a:endParaRPr lang="en-US" sz="2400" dirty="0">
                  <a:effectLst/>
                  <a:latin typeface="Times New Roman" panose="02020603050405020304" pitchFamily="18" charset="0"/>
                  <a:ea typeface="SimSun" panose="02010600030101010101" pitchFamily="2" charset="-122"/>
                </a:endParaRP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a:t>
                </a:r>
                <a:r>
                  <a:rPr lang="en-US" sz="2400" i="1" dirty="0">
                    <a:solidFill>
                      <a:srgbClr val="0000CC"/>
                    </a:solidFill>
                    <a:effectLst/>
                    <a:latin typeface="Times New Roman" panose="02020603050405020304" pitchFamily="18" charset="0"/>
                    <a:ea typeface="SimSun" panose="02010600030101010101" pitchFamily="2" charset="-122"/>
                  </a:rPr>
                  <a:t>ssume that n is a power of 2</a:t>
                </a:r>
                <a:r>
                  <a:rPr lang="en-US" sz="2400" dirty="0">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a:t>
                </a:r>
              </a:p>
              <a:p>
                <a:pPr marL="800100" lvl="1" indent="-3429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always meet this requirement by adding high-order zero coefficients.</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Θ(n log n)-time procedure is as follows:</a:t>
                </a:r>
                <a:endParaRPr lang="en-US" sz="2400" dirty="0">
                  <a:effectLst/>
                  <a:latin typeface="Courier New" panose="02070309020205020404" pitchFamily="49" charset="0"/>
                  <a:ea typeface="SimSun" panose="02010600030101010101" pitchFamily="2" charset="-122"/>
                </a:endParaRPr>
              </a:p>
            </p:txBody>
          </p:sp>
        </mc:Choice>
        <mc:Fallback xmlns="">
          <p:sp>
            <p:nvSpPr>
              <p:cNvPr id="5" name="Rectangle 4"/>
              <p:cNvSpPr>
                <a:spLocks noRot="1" noChangeAspect="1" noMove="1" noResize="1" noEditPoints="1" noAdjustHandles="1" noChangeArrowheads="1" noChangeShapeType="1" noTextEdit="1"/>
              </p:cNvSpPr>
              <p:nvPr/>
            </p:nvSpPr>
            <p:spPr>
              <a:xfrm>
                <a:off x="1748731" y="1316885"/>
                <a:ext cx="9179511" cy="5032596"/>
              </a:xfrm>
              <a:prstGeom prst="rect">
                <a:avLst/>
              </a:prstGeom>
              <a:blipFill>
                <a:blip r:embed="rId2"/>
                <a:stretch>
                  <a:fillRect l="-1195" t="-605" b="-14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8995498" y="3912374"/>
                <a:ext cx="2246050" cy="1212255"/>
              </a:xfrm>
              <a:prstGeom prst="rect">
                <a:avLst/>
              </a:prstGeom>
              <a:solidFill>
                <a:srgbClr val="FFFF00"/>
              </a:solidFill>
              <a:ln>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n = </a:t>
                </a:r>
                <a14:m>
                  <m:oMath xmlns:m="http://schemas.openxmlformats.org/officeDocument/2006/math">
                    <m:sSup>
                      <m:sSupPr>
                        <m:ctrlPr>
                          <a:rPr lang="en-US" sz="2400" i="1">
                            <a:solidFill>
                              <a:srgbClr val="0000CC"/>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b="0" i="1" smtClean="0">
                            <a:solidFill>
                              <a:srgbClr val="0000CC"/>
                            </a:solidFill>
                            <a:latin typeface="Cambria Math" panose="02040503050406030204" pitchFamily="18" charset="0"/>
                            <a:ea typeface="SimSun" panose="02010600030101010101" pitchFamily="2" charset="-122"/>
                            <a:cs typeface="Times New Roman" panose="02020603050405020304" pitchFamily="18" charset="0"/>
                          </a:rPr>
                          <m:t>2</m:t>
                        </m:r>
                      </m:e>
                      <m:sup>
                        <m:r>
                          <a:rPr lang="en-US" sz="2400" b="0" i="1" smtClean="0">
                            <a:solidFill>
                              <a:srgbClr val="0000CC"/>
                            </a:solidFill>
                            <a:latin typeface="Cambria Math" panose="02040503050406030204" pitchFamily="18" charset="0"/>
                            <a:ea typeface="SimSun" panose="02010600030101010101" pitchFamily="2" charset="-122"/>
                            <a:cs typeface="Times New Roman" panose="02020603050405020304" pitchFamily="18" charset="0"/>
                          </a:rPr>
                          <m:t>𝑘</m:t>
                        </m:r>
                      </m:sup>
                    </m:sSup>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Then, 2n is a power of 2 also.</a:t>
                </a:r>
              </a:p>
            </p:txBody>
          </p:sp>
        </mc:Choice>
        <mc:Fallback>
          <p:sp>
            <p:nvSpPr>
              <p:cNvPr id="6" name="TextBox 5"/>
              <p:cNvSpPr txBox="1">
                <a:spLocks noRot="1" noChangeAspect="1" noMove="1" noResize="1" noEditPoints="1" noAdjustHandles="1" noChangeArrowheads="1" noChangeShapeType="1" noTextEdit="1"/>
              </p:cNvSpPr>
              <p:nvPr/>
            </p:nvSpPr>
            <p:spPr>
              <a:xfrm>
                <a:off x="8995498" y="3912374"/>
                <a:ext cx="2246050" cy="1212255"/>
              </a:xfrm>
              <a:prstGeom prst="rect">
                <a:avLst/>
              </a:prstGeom>
              <a:blipFill>
                <a:blip r:embed="rId3"/>
                <a:stretch>
                  <a:fillRect l="-4054" t="-2985" b="-9453"/>
                </a:stretch>
              </a:blipFill>
              <a:ln>
                <a:solidFill>
                  <a:schemeClr val="accent1"/>
                </a:solidFill>
              </a:ln>
            </p:spPr>
            <p:txBody>
              <a:bodyPr/>
              <a:lstStyle/>
              <a:p>
                <a:r>
                  <a:rPr lang="en-US">
                    <a:noFill/>
                  </a:rPr>
                  <a:t> </a:t>
                </a:r>
              </a:p>
            </p:txBody>
          </p:sp>
        </mc:Fallback>
      </mc:AlternateContent>
      <p:pic>
        <p:nvPicPr>
          <p:cNvPr id="8" name="Picture 7" descr="Image result for smiley face images">
            <a:extLst>
              <a:ext uri="{FF2B5EF4-FFF2-40B4-BE49-F238E27FC236}">
                <a16:creationId xmlns:a16="http://schemas.microsoft.com/office/drawing/2014/main" id="{3C580F0B-232C-437C-AB69-AF9CDCFCFC5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423" y="3833183"/>
            <a:ext cx="663621" cy="4503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BB6B46F-B9A2-4973-AC82-743935D7D97C}"/>
              </a:ext>
            </a:extLst>
          </p:cNvPr>
          <p:cNvSpPr txBox="1">
            <a:spLocks/>
          </p:cNvSpPr>
          <p:nvPr/>
        </p:nvSpPr>
        <p:spPr>
          <a:xfrm>
            <a:off x="1636106" y="107888"/>
            <a:ext cx="5904412" cy="10587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dirty="0">
                <a:latin typeface="+mn-lt"/>
              </a:rPr>
              <a:t>Polynomials and </a:t>
            </a:r>
            <a:br>
              <a:rPr lang="en-US" sz="3200" dirty="0">
                <a:latin typeface="+mn-lt"/>
              </a:rPr>
            </a:br>
            <a:r>
              <a:rPr lang="en-US" sz="3200" dirty="0">
                <a:latin typeface="+mn-lt"/>
              </a:rPr>
              <a:t>The Fast Fourier Transform (FFT)</a:t>
            </a:r>
          </a:p>
        </p:txBody>
      </p:sp>
    </p:spTree>
    <p:extLst>
      <p:ext uri="{BB962C8B-B14F-4D97-AF65-F5344CB8AC3E}">
        <p14:creationId xmlns:p14="http://schemas.microsoft.com/office/powerpoint/2010/main" val="1449155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310" y="1312267"/>
            <a:ext cx="8651020" cy="4361579"/>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We can express the body of the look (line 3) as more precise pseudocode. We copy the for-loop from the Recursive-FFT procedure, identifying y</a:t>
            </a:r>
            <a:r>
              <a:rPr lang="en-US" sz="2200" baseline="30000" dirty="0">
                <a:latin typeface="Times New Roman" panose="02020603050405020304" pitchFamily="18" charset="0"/>
                <a:ea typeface="SimSun" panose="02010600030101010101" pitchFamily="2" charset="-122"/>
              </a:rPr>
              <a:t>[0]</a:t>
            </a:r>
            <a:r>
              <a:rPr lang="en-US" sz="2200" dirty="0">
                <a:latin typeface="Times New Roman" panose="02020603050405020304" pitchFamily="18" charset="0"/>
                <a:ea typeface="SimSun" panose="02010600030101010101" pitchFamily="2" charset="-122"/>
              </a:rPr>
              <a:t> with A[k .. k + 2</a:t>
            </a:r>
            <a:r>
              <a:rPr lang="en-US" sz="2200" baseline="30000" dirty="0">
                <a:latin typeface="Times New Roman" panose="02020603050405020304" pitchFamily="18" charset="0"/>
                <a:ea typeface="SimSun" panose="02010600030101010101" pitchFamily="2" charset="-122"/>
              </a:rPr>
              <a:t>s-1</a:t>
            </a:r>
            <a:r>
              <a:rPr lang="en-US" sz="2200" dirty="0">
                <a:latin typeface="Times New Roman" panose="02020603050405020304" pitchFamily="18" charset="0"/>
                <a:ea typeface="SimSun" panose="02010600030101010101" pitchFamily="2" charset="-122"/>
              </a:rPr>
              <a:t> - 1] and y</a:t>
            </a:r>
            <a:r>
              <a:rPr lang="en-US" sz="2200" baseline="30000" dirty="0">
                <a:latin typeface="Times New Roman" panose="02020603050405020304" pitchFamily="18" charset="0"/>
                <a:ea typeface="SimSun" panose="02010600030101010101" pitchFamily="2" charset="-122"/>
              </a:rPr>
              <a:t>[1]</a:t>
            </a:r>
            <a:r>
              <a:rPr lang="en-US" sz="2200" dirty="0">
                <a:latin typeface="Times New Roman" panose="02020603050405020304" pitchFamily="18" charset="0"/>
                <a:ea typeface="SimSun" panose="02010600030101010101" pitchFamily="2" charset="-122"/>
              </a:rPr>
              <a:t> with A[k + 2</a:t>
            </a:r>
            <a:r>
              <a:rPr lang="en-US" sz="2200" baseline="30000" dirty="0">
                <a:latin typeface="Times New Roman" panose="02020603050405020304" pitchFamily="18" charset="0"/>
                <a:ea typeface="SimSun" panose="02010600030101010101" pitchFamily="2" charset="-122"/>
              </a:rPr>
              <a:t>s-1</a:t>
            </a:r>
            <a:r>
              <a:rPr lang="en-US" sz="2200" dirty="0">
                <a:latin typeface="Times New Roman" panose="02020603050405020304" pitchFamily="18" charset="0"/>
                <a:ea typeface="SimSun" panose="02010600030101010101" pitchFamily="2" charset="-122"/>
              </a:rPr>
              <a:t>  .. k +2</a:t>
            </a:r>
            <a:r>
              <a:rPr lang="en-US" sz="2200" baseline="30000" dirty="0">
                <a:latin typeface="Times New Roman" panose="02020603050405020304" pitchFamily="18" charset="0"/>
                <a:ea typeface="SimSun" panose="02010600030101010101" pitchFamily="2" charset="-122"/>
              </a:rPr>
              <a:t>s</a:t>
            </a:r>
            <a:r>
              <a:rPr lang="en-US" sz="2200" dirty="0">
                <a:latin typeface="Times New Roman" panose="02020603050405020304" pitchFamily="18" charset="0"/>
                <a:ea typeface="SimSun" panose="02010600030101010101" pitchFamily="2" charset="-122"/>
              </a:rPr>
              <a:t> - 1]. The twiddle factor used in each butterfly operation depends on the value of s; it is a power of </a:t>
            </a:r>
            <a:r>
              <a:rPr lang="en-US" sz="2200" dirty="0" err="1">
                <a:latin typeface="Cambria Math" panose="02040503050406030204" pitchFamily="18" charset="0"/>
                <a:ea typeface="SimSun" panose="02010600030101010101" pitchFamily="2" charset="-122"/>
                <a:cs typeface="Times New Roman" panose="02020603050405020304" pitchFamily="18" charset="0"/>
              </a:rPr>
              <a:t>ѡ</a:t>
            </a:r>
            <a:r>
              <a:rPr lang="en-US" sz="2200" baseline="-25000" dirty="0" err="1">
                <a:latin typeface="Cambria Math" panose="02040503050406030204" pitchFamily="18" charset="0"/>
                <a:ea typeface="SimSun" panose="02010600030101010101" pitchFamily="2" charset="-122"/>
                <a:cs typeface="Times New Roman" panose="02020603050405020304" pitchFamily="18" charset="0"/>
              </a:rPr>
              <a:t>m</a:t>
            </a:r>
            <a:r>
              <a:rPr lang="en-US" sz="2200" dirty="0">
                <a:latin typeface="Times New Roman" panose="02020603050405020304" pitchFamily="18" charset="0"/>
                <a:ea typeface="SimSun" panose="02010600030101010101" pitchFamily="2" charset="-122"/>
              </a:rPr>
              <a:t>,  where m = 2</a:t>
            </a:r>
            <a:r>
              <a:rPr lang="en-US" sz="2200" baseline="30000" dirty="0">
                <a:latin typeface="Times New Roman" panose="02020603050405020304" pitchFamily="18" charset="0"/>
                <a:ea typeface="SimSun" panose="02010600030101010101" pitchFamily="2" charset="-122"/>
              </a:rPr>
              <a:t>s</a:t>
            </a:r>
            <a:r>
              <a:rPr lang="en-US" sz="2200" dirty="0">
                <a:latin typeface="Times New Roman" panose="02020603050405020304" pitchFamily="18" charset="0"/>
                <a:ea typeface="SimSun" panose="02010600030101010101" pitchFamily="2" charset="-122"/>
              </a:rPr>
              <a:t>.  (We introduce the variable m solely for the sake of readability.) We introduce another temporary variable u that allows us to perform the butterfly operation in place. When we replace line 3 of the overall structure by the loop body, we get the following pseudocode, which forms the basis of the parallel implementation we shall present later. The code first calls the auxiliary procedure Bit-Reverse-Copy(a, A) to copy vector a into array A in the initial order in which we need the values.</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603039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054087" y="839285"/>
                <a:ext cx="6668494" cy="5797741"/>
              </a:xfrm>
              <a:prstGeom prst="rect">
                <a:avLst/>
              </a:prstGeom>
            </p:spPr>
            <p:txBody>
              <a:bodyPr wrap="square">
                <a:spAutoFit/>
              </a:bodyPr>
              <a:lstStyle/>
              <a:p>
                <a:pPr>
                  <a:spcBef>
                    <a:spcPts val="600"/>
                  </a:spcBef>
                </a:pPr>
                <a:r>
                  <a:rPr lang="en-US" sz="2000" b="1" dirty="0">
                    <a:latin typeface="Times New Roman" panose="02020603050405020304" pitchFamily="18" charset="0"/>
                    <a:ea typeface="SimSun" panose="02010600030101010101" pitchFamily="2" charset="-122"/>
                  </a:rPr>
                  <a:t>Iterative-FFT(a)</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Bit-Reverse-Copy(a, A)</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n = </a:t>
                </a:r>
                <a:r>
                  <a:rPr lang="en-US" sz="2000" dirty="0" err="1">
                    <a:effectLst/>
                    <a:latin typeface="Times New Roman" panose="02020603050405020304" pitchFamily="18" charset="0"/>
                    <a:ea typeface="SimSun" panose="02010600030101010101" pitchFamily="2" charset="-122"/>
                  </a:rPr>
                  <a:t>a.length</a:t>
                </a:r>
                <a:r>
                  <a:rPr lang="en-US" sz="2000" dirty="0">
                    <a:effectLst/>
                    <a:latin typeface="Times New Roman" panose="02020603050405020304" pitchFamily="18" charset="0"/>
                    <a:ea typeface="SimSun" panose="02010600030101010101" pitchFamily="2" charset="-122"/>
                  </a:rPr>
                  <a:t>			//n is a power of 2</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for s = 1 to log n</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m = 2</a:t>
                </a:r>
                <a:r>
                  <a:rPr lang="en-US" sz="2000" baseline="30000" dirty="0">
                    <a:effectLst/>
                    <a:latin typeface="Times New Roman" panose="02020603050405020304" pitchFamily="18" charset="0"/>
                    <a:ea typeface="SimSun" panose="02010600030101010101" pitchFamily="2" charset="-122"/>
                  </a:rPr>
                  <a:t>s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Cambria Math" panose="02040503050406030204" pitchFamily="18" charset="0"/>
                    <a:ea typeface="SimSun" panose="02010600030101010101" pitchFamily="2" charset="-122"/>
                    <a:cs typeface="Times New Roman" panose="02020603050405020304" pitchFamily="18" charset="0"/>
                  </a:rPr>
                  <a:t>	</a:t>
                </a:r>
                <a:r>
                  <a:rPr lang="en-US" sz="2000" dirty="0" err="1">
                    <a:effectLst/>
                    <a:latin typeface="Cambria Math" panose="02040503050406030204" pitchFamily="18" charset="0"/>
                    <a:ea typeface="SimSun" panose="02010600030101010101" pitchFamily="2" charset="-122"/>
                    <a:cs typeface="Times New Roman" panose="02020603050405020304" pitchFamily="18" charset="0"/>
                  </a:rPr>
                  <a:t>ѡ</a:t>
                </a:r>
                <a:r>
                  <a:rPr lang="en-US" sz="2000" baseline="-25000" dirty="0" err="1">
                    <a:effectLst/>
                    <a:latin typeface="Cambria Math" panose="02040503050406030204" pitchFamily="18" charset="0"/>
                    <a:ea typeface="SimSun" panose="02010600030101010101" pitchFamily="2" charset="-122"/>
                    <a:cs typeface="Times New Roman" panose="02020603050405020304" pitchFamily="18" charset="0"/>
                  </a:rPr>
                  <a:t>m</a:t>
                </a:r>
                <a:r>
                  <a:rPr lang="en-US" sz="2000" dirty="0">
                    <a:effectLst/>
                    <a:latin typeface="Times New Roman" panose="02020603050405020304" pitchFamily="18" charset="0"/>
                    <a:ea typeface="SimSun" panose="02010600030101010101" pitchFamily="2" charset="-122"/>
                  </a:rPr>
                  <a:t> = </a:t>
                </a:r>
                <a14:m>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𝑒</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sup>
                    </m:sSup>
                  </m:oMath>
                </a14:m>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for k = 0 to n – 1 by m</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ambria Math" panose="02040503050406030204" pitchFamily="18" charset="0"/>
                    <a:ea typeface="SimSun" panose="02010600030101010101" pitchFamily="2" charset="-122"/>
                    <a:cs typeface="Times New Roman" panose="02020603050405020304" pitchFamily="18" charset="0"/>
                  </a:rPr>
                  <a:t>ѡ</a:t>
                </a:r>
                <a:r>
                  <a:rPr lang="en-US" sz="2000" dirty="0">
                    <a:effectLst/>
                    <a:latin typeface="Times New Roman" panose="02020603050405020304" pitchFamily="18" charset="0"/>
                    <a:ea typeface="SimSun" panose="02010600030101010101" pitchFamily="2" charset="-122"/>
                  </a:rPr>
                  <a:t> = 1</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for j = 0 to m/2 -1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t = </a:t>
                </a:r>
                <a:r>
                  <a:rPr lang="en-US" sz="2000" dirty="0" err="1">
                    <a:effectLst/>
                    <a:latin typeface="Cambria Math" panose="02040503050406030204" pitchFamily="18" charset="0"/>
                    <a:ea typeface="SimSun" panose="02010600030101010101" pitchFamily="2" charset="-122"/>
                    <a:cs typeface="Times New Roman" panose="02020603050405020304" pitchFamily="18" charset="0"/>
                  </a:rPr>
                  <a:t>ѡ</a:t>
                </a:r>
                <a:r>
                  <a:rPr lang="en-US" sz="2000" dirty="0" err="1">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[k + j + m/2]</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u = A[k + j]</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A[k + j] = u + t</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A[k + j + m/2] = u – 1</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a:t>
                </a:r>
                <a:r>
                  <a:rPr lang="en-US" sz="2000" dirty="0">
                    <a:effectLst/>
                    <a:latin typeface="Cambria Math" panose="02040503050406030204" pitchFamily="18" charset="0"/>
                    <a:ea typeface="SimSun" panose="02010600030101010101" pitchFamily="2" charset="-122"/>
                    <a:cs typeface="Times New Roman" panose="02020603050405020304" pitchFamily="18" charset="0"/>
                  </a:rPr>
                  <a:t>ѡ = ѡ </a:t>
                </a:r>
                <a:r>
                  <a:rPr lang="en-US" sz="2000" dirty="0" err="1">
                    <a:effectLst/>
                    <a:latin typeface="Cambria Math" panose="02040503050406030204" pitchFamily="18" charset="0"/>
                    <a:ea typeface="SimSun" panose="02010600030101010101" pitchFamily="2" charset="-122"/>
                    <a:cs typeface="Times New Roman" panose="02020603050405020304" pitchFamily="18" charset="0"/>
                  </a:rPr>
                  <a:t>ѡ</a:t>
                </a:r>
                <a:r>
                  <a:rPr lang="en-US" sz="2000" baseline="-25000" dirty="0" err="1">
                    <a:effectLst/>
                    <a:latin typeface="Cambria Math" panose="02040503050406030204" pitchFamily="18" charset="0"/>
                    <a:ea typeface="SimSun" panose="02010600030101010101" pitchFamily="2" charset="-122"/>
                    <a:cs typeface="Times New Roman" panose="02020603050405020304" pitchFamily="18" charset="0"/>
                  </a:rPr>
                  <a:t>m</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marL="342900" marR="0" lvl="0" indent="-342900">
                  <a:spcBef>
                    <a:spcPts val="600"/>
                  </a:spcBef>
                  <a:buFont typeface="+mj-lt"/>
                  <a:buAutoNum type="arabicPeriod"/>
                </a:pPr>
                <a:r>
                  <a:rPr lang="en-US" sz="2000" dirty="0">
                    <a:effectLst/>
                    <a:latin typeface="Times New Roman" panose="02020603050405020304" pitchFamily="18" charset="0"/>
                    <a:ea typeface="SimSun" panose="02010600030101010101" pitchFamily="2" charset="-122"/>
                  </a:rPr>
                  <a:t>   return A</a:t>
                </a:r>
                <a:endParaRPr lang="en-US" sz="20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2054087" y="839285"/>
                <a:ext cx="6668494" cy="5797741"/>
              </a:xfrm>
              <a:prstGeom prst="rect">
                <a:avLst/>
              </a:prstGeom>
              <a:blipFill rotWithShape="0">
                <a:blip r:embed="rId2"/>
                <a:stretch>
                  <a:fillRect l="-1005" t="-841" b="-631"/>
                </a:stretch>
              </a:blipFill>
            </p:spPr>
            <p:txBody>
              <a:bodyPr/>
              <a:lstStyle/>
              <a:p>
                <a:r>
                  <a:rPr lang="en-US">
                    <a:noFill/>
                  </a:rPr>
                  <a:t> </a:t>
                </a:r>
              </a:p>
            </p:txBody>
          </p:sp>
        </mc:Fallback>
      </mc:AlternateContent>
    </p:spTree>
    <p:extLst>
      <p:ext uri="{BB962C8B-B14F-4D97-AF65-F5344CB8AC3E}">
        <p14:creationId xmlns:p14="http://schemas.microsoft.com/office/powerpoint/2010/main" val="33955152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162" y="834195"/>
            <a:ext cx="8810045" cy="5529591"/>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How does Bit-Reverse-Copy get the elements of the input vector </a:t>
            </a:r>
            <a:r>
              <a:rPr lang="en-US" sz="2200" i="1" dirty="0">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into the desired order in the array A? The order in which the leaves appear in Figure 2.13 is a </a:t>
            </a:r>
            <a:r>
              <a:rPr lang="en-US" sz="2200" b="1" dirty="0">
                <a:latin typeface="Times New Roman" panose="02020603050405020304" pitchFamily="18" charset="0"/>
                <a:ea typeface="SimSun" panose="02010600030101010101" pitchFamily="2" charset="-122"/>
              </a:rPr>
              <a:t>bit-reverse permutation</a:t>
            </a:r>
            <a:r>
              <a:rPr lang="en-US" sz="2200" dirty="0">
                <a:latin typeface="Times New Roman" panose="02020603050405020304" pitchFamily="18" charset="0"/>
                <a:ea typeface="SimSun" panose="02010600030101010101" pitchFamily="2" charset="-122"/>
              </a:rPr>
              <a:t>.  That is, if we let rev(k) be the log n-bit integer formed by reversing the bits of the binary representation of k, then we want to place vector element  </a:t>
            </a:r>
            <a:r>
              <a:rPr lang="en-US" sz="2200" dirty="0" err="1">
                <a:latin typeface="Times New Roman" panose="02020603050405020304" pitchFamily="18" charset="0"/>
                <a:ea typeface="SimSun" panose="02010600030101010101" pitchFamily="2" charset="-122"/>
              </a:rPr>
              <a:t>ak</a:t>
            </a:r>
            <a:r>
              <a:rPr lang="en-US" sz="2200" dirty="0">
                <a:latin typeface="Times New Roman" panose="02020603050405020304" pitchFamily="18" charset="0"/>
                <a:ea typeface="SimSun" panose="02010600030101010101" pitchFamily="2" charset="-122"/>
              </a:rPr>
              <a:t>  in array position A[rev(k)].  In Figure 2.13, for example, the leaves appear in the order 0, 4, 2, 6, 1, 5, 3, 7; this sequence in binary is 000, 100, 010, 110, 001, 101, 011, 111, and when we reverse the bits of each value we get the sequence 000, 001, 010, 011, 100, 101, 110, 111.  To see that we want n bit-reversal permutation in general, we note that at the top level of the tree, indices whose low-order bit is 0 go into the left subtree and indices whose low-order bit is 1 go into the right subtree. Stripping off the low-order bit at each level, we continue this process down the tree, until we get the order given by the bit-reversal permutation at the leaves.</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602790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238" y="1914740"/>
            <a:ext cx="8515846" cy="3231654"/>
          </a:xfrm>
          <a:prstGeom prst="rect">
            <a:avLst/>
          </a:prstGeom>
        </p:spPr>
        <p:txBody>
          <a:bodyPr wrap="square">
            <a:spAutoFit/>
          </a:bodyPr>
          <a:lstStyle/>
          <a:p>
            <a:pPr>
              <a:spcBef>
                <a:spcPts val="600"/>
              </a:spcBef>
              <a:spcAft>
                <a:spcPts val="600"/>
              </a:spcAft>
            </a:pPr>
            <a:r>
              <a:rPr lang="en-US" sz="2200" dirty="0">
                <a:latin typeface="Times New Roman" panose="02020603050405020304" pitchFamily="18" charset="0"/>
                <a:ea typeface="SimSun" panose="02010600030101010101" pitchFamily="2" charset="-122"/>
              </a:rPr>
              <a:t>Since we can easily compute the function rev(k), the Bit-Reverse-Copy procedure is simple:</a:t>
            </a:r>
            <a:endParaRPr lang="en-US" sz="2200" dirty="0">
              <a:latin typeface="Courier New" panose="02070309020205020404" pitchFamily="49" charset="0"/>
              <a:ea typeface="SimSun" panose="02010600030101010101" pitchFamily="2" charset="-122"/>
            </a:endParaRPr>
          </a:p>
          <a:p>
            <a:pPr>
              <a:spcBef>
                <a:spcPts val="600"/>
              </a:spcBef>
              <a:spcAft>
                <a:spcPts val="600"/>
              </a:spcAft>
            </a:pPr>
            <a:r>
              <a:rPr lang="en-US" sz="2200" dirty="0">
                <a:latin typeface="Times New Roman" panose="02020603050405020304" pitchFamily="18" charset="0"/>
                <a:ea typeface="SimSun" panose="02010600030101010101" pitchFamily="2" charset="-122"/>
              </a:rPr>
              <a:t> </a:t>
            </a:r>
            <a:endParaRPr lang="en-US" sz="2200" dirty="0">
              <a:latin typeface="Courier New" panose="02070309020205020404" pitchFamily="49" charset="0"/>
              <a:ea typeface="SimSun" panose="02010600030101010101" pitchFamily="2" charset="-122"/>
            </a:endParaRPr>
          </a:p>
          <a:p>
            <a:pPr>
              <a:spcBef>
                <a:spcPts val="600"/>
              </a:spcBef>
              <a:spcAft>
                <a:spcPts val="600"/>
              </a:spcAft>
            </a:pPr>
            <a:r>
              <a:rPr lang="en-US" sz="2200" b="1" dirty="0">
                <a:latin typeface="Times New Roman" panose="02020603050405020304" pitchFamily="18" charset="0"/>
                <a:ea typeface="SimSun" panose="02010600030101010101" pitchFamily="2" charset="-122"/>
              </a:rPr>
              <a:t>Bit-Reverse-Copy</a:t>
            </a:r>
            <a:r>
              <a:rPr lang="en-US" sz="2200" dirty="0">
                <a:latin typeface="Times New Roman" panose="02020603050405020304" pitchFamily="18" charset="0"/>
                <a:ea typeface="SimSun" panose="02010600030101010101" pitchFamily="2" charset="-122"/>
              </a:rPr>
              <a:t>(a, A)</a:t>
            </a:r>
            <a:endParaRPr lang="en-US" sz="2200" dirty="0">
              <a:latin typeface="Courier New" panose="02070309020205020404" pitchFamily="49" charset="0"/>
              <a:ea typeface="SimSun" panose="02010600030101010101" pitchFamily="2" charset="-122"/>
            </a:endParaRPr>
          </a:p>
          <a:p>
            <a:pPr marL="342900" marR="0" lvl="0" indent="-342900">
              <a:spcBef>
                <a:spcPts val="600"/>
              </a:spcBef>
              <a:spcAft>
                <a:spcPts val="600"/>
              </a:spcAft>
              <a:buFont typeface="+mj-lt"/>
              <a:buAutoNum type="arabicPeriod"/>
            </a:pPr>
            <a:r>
              <a:rPr lang="en-US" sz="2200" dirty="0">
                <a:latin typeface="Times New Roman" panose="02020603050405020304" pitchFamily="18" charset="0"/>
                <a:ea typeface="SimSun" panose="02010600030101010101" pitchFamily="2" charset="-122"/>
              </a:rPr>
              <a:t> n = </a:t>
            </a:r>
            <a:r>
              <a:rPr lang="en-US" sz="2200" dirty="0" err="1">
                <a:latin typeface="Times New Roman" panose="02020603050405020304" pitchFamily="18" charset="0"/>
                <a:ea typeface="SimSun" panose="02010600030101010101" pitchFamily="2" charset="-122"/>
              </a:rPr>
              <a:t>a.length</a:t>
            </a:r>
            <a:endParaRPr lang="en-US" sz="2200" dirty="0">
              <a:latin typeface="Courier New" panose="02070309020205020404" pitchFamily="49" charset="0"/>
              <a:ea typeface="SimSun" panose="02010600030101010101" pitchFamily="2" charset="-122"/>
            </a:endParaRPr>
          </a:p>
          <a:p>
            <a:pPr marL="342900" marR="0" lvl="0" indent="-342900">
              <a:spcBef>
                <a:spcPts val="600"/>
              </a:spcBef>
              <a:spcAft>
                <a:spcPts val="600"/>
              </a:spcAft>
              <a:buFont typeface="+mj-lt"/>
              <a:buAutoNum type="arabicPeriod"/>
            </a:pPr>
            <a:r>
              <a:rPr lang="en-US" sz="2200" dirty="0">
                <a:latin typeface="Times New Roman" panose="02020603050405020304" pitchFamily="18" charset="0"/>
                <a:ea typeface="SimSun" panose="02010600030101010101" pitchFamily="2" charset="-122"/>
              </a:rPr>
              <a:t>for k = 0 to n – 1</a:t>
            </a:r>
            <a:endParaRPr lang="en-US" sz="2200" dirty="0">
              <a:latin typeface="Courier New" panose="02070309020205020404" pitchFamily="49" charset="0"/>
              <a:ea typeface="SimSun" panose="02010600030101010101" pitchFamily="2" charset="-122"/>
            </a:endParaRPr>
          </a:p>
          <a:p>
            <a:pPr marL="342900" marR="0" lvl="0" indent="-342900">
              <a:spcBef>
                <a:spcPts val="600"/>
              </a:spcBef>
              <a:spcAft>
                <a:spcPts val="600"/>
              </a:spcAft>
              <a:buFont typeface="+mj-lt"/>
              <a:buAutoNum type="arabicPeriod"/>
            </a:pPr>
            <a:r>
              <a:rPr lang="en-US" sz="2200" dirty="0">
                <a:latin typeface="Times New Roman" panose="02020603050405020304" pitchFamily="18" charset="0"/>
                <a:ea typeface="SimSun" panose="02010600030101010101" pitchFamily="2" charset="-122"/>
              </a:rPr>
              <a:t>	A[rev(k)] = </a:t>
            </a:r>
            <a:r>
              <a:rPr lang="en-US" sz="2200" dirty="0" err="1">
                <a:latin typeface="Times New Roman" panose="02020603050405020304" pitchFamily="18" charset="0"/>
                <a:ea typeface="SimSun" panose="02010600030101010101" pitchFamily="2" charset="-122"/>
              </a:rPr>
              <a:t>a</a:t>
            </a:r>
            <a:r>
              <a:rPr lang="en-US" sz="2200" baseline="-25000" dirty="0" err="1">
                <a:latin typeface="Times New Roman" panose="02020603050405020304" pitchFamily="18" charset="0"/>
                <a:ea typeface="SimSun" panose="02010600030101010101" pitchFamily="2" charset="-122"/>
              </a:rPr>
              <a:t>k</a:t>
            </a:r>
            <a:r>
              <a:rPr lang="en-US" sz="2200" dirty="0">
                <a:latin typeface="Times New Roman" panose="02020603050405020304" pitchFamily="18" charset="0"/>
                <a:ea typeface="SimSun" panose="02010600030101010101" pitchFamily="2" charset="-122"/>
              </a:rPr>
              <a:t>   </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29019640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0018" y="1327922"/>
            <a:ext cx="8738483" cy="4750916"/>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The iterative FFT implementation runs in time Θ(n log n). The call to Bit-Reverse-Copy(a, A) certainly runs in O(n log n) time, since we iterate n times and can reverse an integer between 0 to n – 1, with log n bits , in O( log n) time.  (in practice, because we usually know the initial value of n in advance, we would probably code a table mapping k to rev(k), making Bit-Reverse-Copy run in Θ(n) time with a low hidden constant. Alternatively, we could use the clever amortized reverse binary counter scheme.)  To complete the proof that Iterative-FFT runs in time Θ(n log n), we show that L(n), the number of times the body of the innermost loop (lines 8 -13) executes, is Θ(n log n).  The for-loop of lines 6-13 iterates n/m = n/2</a:t>
            </a:r>
            <a:r>
              <a:rPr lang="en-US" sz="2200" baseline="30000" dirty="0">
                <a:latin typeface="Times New Roman" panose="02020603050405020304" pitchFamily="18" charset="0"/>
                <a:ea typeface="SimSun" panose="02010600030101010101" pitchFamily="2" charset="-122"/>
              </a:rPr>
              <a:t>s</a:t>
            </a:r>
            <a:r>
              <a:rPr lang="en-US" sz="2200" dirty="0">
                <a:latin typeface="Times New Roman" panose="02020603050405020304" pitchFamily="18" charset="0"/>
                <a:ea typeface="SimSun" panose="02010600030101010101" pitchFamily="2" charset="-122"/>
              </a:rPr>
              <a:t> times for each value of s, and the innermost loop of lines 8-13 iterates m/2 = 2</a:t>
            </a:r>
            <a:r>
              <a:rPr lang="en-US" sz="2200" baseline="30000" dirty="0">
                <a:latin typeface="Times New Roman" panose="02020603050405020304" pitchFamily="18" charset="0"/>
                <a:ea typeface="SimSun" panose="02010600030101010101" pitchFamily="2" charset="-122"/>
              </a:rPr>
              <a:t>s - 1</a:t>
            </a:r>
            <a:r>
              <a:rPr lang="en-US" sz="2200" dirty="0">
                <a:latin typeface="Times New Roman" panose="02020603050405020304" pitchFamily="18" charset="0"/>
                <a:ea typeface="SimSun" panose="02010600030101010101" pitchFamily="2" charset="-122"/>
              </a:rPr>
              <a:t> times. Thus,</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563641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33384" y="2453605"/>
                <a:ext cx="7410616" cy="2350643"/>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L(n)	 = </a:t>
                </a:r>
                <a14:m>
                  <m:oMath xmlns:m="http://schemas.openxmlformats.org/officeDocument/2006/math">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𝑠</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func>
                          <m:func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fNa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func>
                      </m:sup>
                      <m:e>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num>
                          <m:den>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𝑠</m:t>
                                </m:r>
                              </m:sup>
                            </m:sSup>
                          </m:den>
                        </m:f>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 . </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𝑠</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p>
                    </m:sSup>
                  </m:oMath>
                </a14:m>
                <a:endParaRPr lang="en-US" sz="2200" dirty="0">
                  <a:effectLst/>
                  <a:latin typeface="Courier New" panose="02070309020205020404" pitchFamily="49" charset="0"/>
                  <a:ea typeface="SimSun" panose="02010600030101010101" pitchFamily="2" charset="-122"/>
                </a:endParaRPr>
              </a:p>
              <a:p>
                <a:pPr>
                  <a:lnSpc>
                    <a:spcPct val="115000"/>
                  </a:lnSpc>
                </a:pPr>
                <a:r>
                  <a:rPr lang="en-US" sz="2200" dirty="0">
                    <a:effectLst/>
                    <a:latin typeface="Times New Roman" panose="02020603050405020304" pitchFamily="18" charset="0"/>
                    <a:ea typeface="SimSun" panose="02010600030101010101" pitchFamily="2" charset="-122"/>
                  </a:rPr>
                  <a:t> </a:t>
                </a:r>
                <a:endParaRPr lang="en-US" sz="2200" dirty="0">
                  <a:effectLst/>
                  <a:latin typeface="Courier New" panose="02070309020205020404" pitchFamily="49" charset="0"/>
                  <a:ea typeface="SimSun" panose="02010600030101010101" pitchFamily="2" charset="-122"/>
                </a:endParaRPr>
              </a:p>
              <a:p>
                <a:pPr>
                  <a:lnSpc>
                    <a:spcPct val="115000"/>
                  </a:lnSpc>
                </a:pPr>
                <a:r>
                  <a:rPr lang="en-US" sz="2200" dirty="0">
                    <a:effectLst/>
                    <a:latin typeface="Times New Roman" panose="02020603050405020304" pitchFamily="18" charset="0"/>
                    <a:ea typeface="SimSun" panose="02010600030101010101" pitchFamily="2" charset="-122"/>
                  </a:rPr>
                  <a:t>	 =  </a:t>
                </a:r>
                <a14:m>
                  <m:oMath xmlns:m="http://schemas.openxmlformats.org/officeDocument/2006/math">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𝑠</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func>
                          <m:func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log</m:t>
                            </m:r>
                          </m:fName>
                          <m:e>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func>
                      </m:sup>
                      <m:e>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den>
                        </m:f>
                      </m:e>
                    </m:nary>
                  </m:oMath>
                </a14:m>
                <a:endParaRPr lang="en-US" sz="2200" dirty="0">
                  <a:effectLst/>
                  <a:latin typeface="Courier New" panose="02070309020205020404" pitchFamily="49" charset="0"/>
                  <a:ea typeface="SimSun" panose="02010600030101010101" pitchFamily="2" charset="-122"/>
                </a:endParaRPr>
              </a:p>
              <a:p>
                <a:pPr>
                  <a:lnSpc>
                    <a:spcPct val="115000"/>
                  </a:lnSpc>
                </a:pPr>
                <a:r>
                  <a:rPr lang="en-US" sz="2200" dirty="0">
                    <a:effectLst/>
                    <a:latin typeface="Times New Roman" panose="02020603050405020304" pitchFamily="18" charset="0"/>
                    <a:ea typeface="SimSun" panose="02010600030101010101" pitchFamily="2" charset="-122"/>
                  </a:rPr>
                  <a:t> </a:t>
                </a:r>
                <a:endParaRPr lang="en-US" sz="2200" dirty="0">
                  <a:effectLst/>
                  <a:latin typeface="Courier New" panose="02070309020205020404" pitchFamily="49" charset="0"/>
                  <a:ea typeface="SimSun" panose="02010600030101010101" pitchFamily="2" charset="-122"/>
                </a:endParaRPr>
              </a:p>
              <a:p>
                <a:pPr>
                  <a:lnSpc>
                    <a:spcPct val="115000"/>
                  </a:lnSpc>
                </a:pPr>
                <a:r>
                  <a:rPr lang="en-US" sz="2200" dirty="0">
                    <a:effectLst/>
                    <a:latin typeface="Times New Roman" panose="02020603050405020304" pitchFamily="18" charset="0"/>
                    <a:ea typeface="SimSun" panose="02010600030101010101" pitchFamily="2" charset="-122"/>
                  </a:rPr>
                  <a:t>	 =  Θ(n log n).  </a:t>
                </a:r>
                <a:endParaRPr lang="en-US" sz="22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33384" y="2453605"/>
                <a:ext cx="7410616" cy="2350643"/>
              </a:xfrm>
              <a:prstGeom prst="rect">
                <a:avLst/>
              </a:prstGeom>
              <a:blipFill rotWithShape="0">
                <a:blip r:embed="rId2"/>
                <a:stretch>
                  <a:fillRect l="-1069" b="-3627"/>
                </a:stretch>
              </a:blipFill>
            </p:spPr>
            <p:txBody>
              <a:bodyPr/>
              <a:lstStyle/>
              <a:p>
                <a:r>
                  <a:rPr lang="en-US">
                    <a:noFill/>
                  </a:rPr>
                  <a:t> </a:t>
                </a:r>
              </a:p>
            </p:txBody>
          </p:sp>
        </mc:Fallback>
      </mc:AlternateContent>
    </p:spTree>
    <p:extLst>
      <p:ext uri="{BB962C8B-B14F-4D97-AF65-F5344CB8AC3E}">
        <p14:creationId xmlns:p14="http://schemas.microsoft.com/office/powerpoint/2010/main" val="2979293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238" y="2108639"/>
            <a:ext cx="8484042" cy="2804229"/>
          </a:xfrm>
          <a:prstGeom prst="rect">
            <a:avLst/>
          </a:prstGeom>
        </p:spPr>
        <p:txBody>
          <a:bodyPr wrap="square">
            <a:spAutoFit/>
          </a:bodyPr>
          <a:lstStyle/>
          <a:p>
            <a:pPr>
              <a:lnSpc>
                <a:spcPct val="115000"/>
              </a:lnSpc>
            </a:pPr>
            <a:r>
              <a:rPr lang="en-US" sz="2200" b="1" dirty="0">
                <a:latin typeface="Times New Roman" panose="02020603050405020304" pitchFamily="18" charset="0"/>
                <a:ea typeface="SimSun" panose="02010600030101010101" pitchFamily="2" charset="-122"/>
              </a:rPr>
              <a:t>A parallel FFT circuit</a:t>
            </a:r>
            <a:endParaRPr lang="en-US" sz="2200" dirty="0">
              <a:latin typeface="Courier New" panose="02070309020205020404" pitchFamily="49" charset="0"/>
              <a:ea typeface="SimSun" panose="02010600030101010101" pitchFamily="2" charset="-122"/>
            </a:endParaRPr>
          </a:p>
          <a:p>
            <a:pPr>
              <a:lnSpc>
                <a:spcPct val="115000"/>
              </a:lnSpc>
            </a:pPr>
            <a:r>
              <a:rPr lang="en-US" sz="2200" dirty="0">
                <a:latin typeface="Times New Roman" panose="02020603050405020304" pitchFamily="18" charset="0"/>
                <a:ea typeface="SimSun" panose="02010600030101010101" pitchFamily="2" charset="-122"/>
              </a:rPr>
              <a:t> </a:t>
            </a:r>
            <a:endParaRPr lang="en-US" sz="2200" dirty="0">
              <a:latin typeface="Courier New" panose="02070309020205020404" pitchFamily="49" charset="0"/>
              <a:ea typeface="SimSun" panose="02010600030101010101" pitchFamily="2" charset="-122"/>
            </a:endParaRPr>
          </a:p>
          <a:p>
            <a:pPr>
              <a:lnSpc>
                <a:spcPct val="115000"/>
              </a:lnSpc>
            </a:pPr>
            <a:r>
              <a:rPr lang="en-US" sz="2200" dirty="0">
                <a:latin typeface="Times New Roman" panose="02020603050405020304" pitchFamily="18" charset="0"/>
                <a:ea typeface="SimSun" panose="02010600030101010101" pitchFamily="2" charset="-122"/>
              </a:rPr>
              <a:t>We can exploit many of the properties that allowed us to implement an efficient iterative FFT algorithm to produce an efficient parallel algorithm for the FFT. We will express the parallel FFT algorithm as a circuit. Figure 2.14 shows a parallel FFT circuit, which computes the FFT on n inputs, for n = 8. </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531138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5944" y="418821"/>
            <a:ext cx="265430" cy="90233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p:cNvSpPr/>
          <p:nvPr/>
        </p:nvSpPr>
        <p:spPr>
          <a:xfrm>
            <a:off x="4680229" y="1827886"/>
            <a:ext cx="265430" cy="90233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3"/>
          <p:cNvSpPr/>
          <p:nvPr/>
        </p:nvSpPr>
        <p:spPr>
          <a:xfrm>
            <a:off x="4692929" y="3346806"/>
            <a:ext cx="265430" cy="90233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p:cNvSpPr/>
          <p:nvPr/>
        </p:nvSpPr>
        <p:spPr>
          <a:xfrm>
            <a:off x="4692294" y="4883506"/>
            <a:ext cx="265430" cy="90233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5659399" y="448031"/>
            <a:ext cx="224155" cy="156908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5996584" y="1135736"/>
            <a:ext cx="224155" cy="156908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5665114" y="3384271"/>
            <a:ext cx="224155" cy="161607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6007379" y="4063721"/>
            <a:ext cx="224155" cy="175196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6810019" y="448031"/>
            <a:ext cx="217805" cy="304355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7187209" y="1143991"/>
            <a:ext cx="217805" cy="304355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7523759" y="1840586"/>
            <a:ext cx="217805" cy="3161665"/>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p:cNvSpPr/>
          <p:nvPr/>
        </p:nvSpPr>
        <p:spPr>
          <a:xfrm>
            <a:off x="7859674" y="2589251"/>
            <a:ext cx="217805" cy="325628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Straight Arrow Connector 13"/>
          <p:cNvCxnSpPr/>
          <p:nvPr/>
        </p:nvCxnSpPr>
        <p:spPr>
          <a:xfrm>
            <a:off x="2822219" y="489306"/>
            <a:ext cx="5803900" cy="2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51429" y="1203046"/>
            <a:ext cx="5774055" cy="4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04769" y="1909166"/>
            <a:ext cx="5673725" cy="2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04769" y="2659101"/>
            <a:ext cx="5673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51429" y="3421101"/>
            <a:ext cx="5726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860319" y="4099281"/>
            <a:ext cx="5726430" cy="1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904769" y="4966691"/>
            <a:ext cx="5627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04769" y="5733136"/>
            <a:ext cx="5673725" cy="2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317519" y="1084936"/>
            <a:ext cx="542290" cy="2355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p:cNvSpPr/>
          <p:nvPr/>
        </p:nvSpPr>
        <p:spPr>
          <a:xfrm>
            <a:off x="3305454" y="2518766"/>
            <a:ext cx="542290" cy="11087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619"/>
          <p:cNvSpPr>
            <a:spLocks noChangeArrowheads="1"/>
          </p:cNvSpPr>
          <p:nvPr/>
        </p:nvSpPr>
        <p:spPr bwMode="auto">
          <a:xfrm>
            <a:off x="2401532" y="-2070696"/>
            <a:ext cx="542925" cy="234950"/>
          </a:xfrm>
          <a:prstGeom prst="rect">
            <a:avLst/>
          </a:prstGeom>
          <a:solidFill>
            <a:srgbClr val="FFFFFF"/>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100" b="0" i="0" u="none" strike="noStrike" cap="none" normalizeH="0" baseline="0" dirty="0" err="1">
                <a:ln>
                  <a:noFill/>
                </a:ln>
                <a:solidFill>
                  <a:schemeClr val="tx1"/>
                </a:solidFill>
                <a:effectLst/>
                <a:latin typeface="Courier New" panose="02070309020205020404" pitchFamily="49" charset="0"/>
                <a:ea typeface="SimSun" panose="02010600030101010101" pitchFamily="2" charset="-122"/>
                <a:cs typeface="Courier New" panose="02070309020205020404" pitchFamily="49" charset="0"/>
              </a:rPr>
              <a:t>vvvvvvvvvvvvv</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4"/>
          <p:cNvSpPr/>
          <p:nvPr/>
        </p:nvSpPr>
        <p:spPr>
          <a:xfrm>
            <a:off x="3305454" y="4814926"/>
            <a:ext cx="542290" cy="288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 name="Straight Arrow Connector 25"/>
          <p:cNvCxnSpPr/>
          <p:nvPr/>
        </p:nvCxnSpPr>
        <p:spPr>
          <a:xfrm>
            <a:off x="3052089" y="2660371"/>
            <a:ext cx="106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39694" y="3421101"/>
            <a:ext cx="147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052089" y="4966691"/>
            <a:ext cx="106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05454" y="1203046"/>
            <a:ext cx="553720" cy="1456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39694" y="1203046"/>
            <a:ext cx="217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270529" y="1203046"/>
            <a:ext cx="589280" cy="1456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87674" y="3421101"/>
            <a:ext cx="571500" cy="154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87674" y="3421101"/>
            <a:ext cx="571500" cy="154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92294" y="518516"/>
            <a:ext cx="25273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4692294" y="518516"/>
            <a:ext cx="253365" cy="684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92294" y="1934566"/>
            <a:ext cx="253365" cy="72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685944" y="1934566"/>
            <a:ext cx="258445" cy="725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92294" y="3421101"/>
            <a:ext cx="252095" cy="701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692294" y="3421101"/>
            <a:ext cx="253365" cy="683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692294" y="4966691"/>
            <a:ext cx="259080" cy="760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692294" y="4966691"/>
            <a:ext cx="265430" cy="789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65114" y="3421101"/>
            <a:ext cx="217805" cy="154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59399" y="3421101"/>
            <a:ext cx="229870" cy="154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07379" y="4105631"/>
            <a:ext cx="224155" cy="165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6007379" y="4105631"/>
            <a:ext cx="224155" cy="165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810019" y="518516"/>
            <a:ext cx="217805" cy="2901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810019" y="518516"/>
            <a:ext cx="217805" cy="2901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665114" y="518516"/>
            <a:ext cx="217805" cy="138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5114" y="518516"/>
            <a:ext cx="217805" cy="1415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007379" y="1250036"/>
            <a:ext cx="224155" cy="1410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007379" y="1250036"/>
            <a:ext cx="212090" cy="1410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87209" y="1250036"/>
            <a:ext cx="217805" cy="2854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187209" y="1250036"/>
            <a:ext cx="217805" cy="2849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523759" y="1933931"/>
            <a:ext cx="217805" cy="303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7523759" y="1934566"/>
            <a:ext cx="217805" cy="303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859674" y="2660371"/>
            <a:ext cx="217805" cy="3096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859674" y="2660371"/>
            <a:ext cx="217805" cy="3095625"/>
          </a:xfrm>
          <a:prstGeom prst="line">
            <a:avLst/>
          </a:prstGeom>
        </p:spPr>
        <p:style>
          <a:lnRef idx="1">
            <a:schemeClr val="accent1"/>
          </a:lnRef>
          <a:fillRef idx="0">
            <a:schemeClr val="accent1"/>
          </a:fillRef>
          <a:effectRef idx="0">
            <a:schemeClr val="accent1"/>
          </a:effectRef>
          <a:fontRef idx="minor">
            <a:schemeClr val="tx1"/>
          </a:fontRef>
        </p:style>
      </p:cxnSp>
      <p:sp>
        <p:nvSpPr>
          <p:cNvPr id="58" name="Left Brace 57"/>
          <p:cNvSpPr/>
          <p:nvPr/>
        </p:nvSpPr>
        <p:spPr>
          <a:xfrm rot="16200000">
            <a:off x="4729441" y="5782349"/>
            <a:ext cx="170815" cy="312420"/>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Left Brace 58"/>
          <p:cNvSpPr/>
          <p:nvPr/>
        </p:nvSpPr>
        <p:spPr>
          <a:xfrm rot="16200000">
            <a:off x="5881649" y="5647411"/>
            <a:ext cx="196850" cy="601980"/>
          </a:xfrm>
          <a:prstGeom prst="leftBrace">
            <a:avLst>
              <a:gd name="adj1" fmla="val 8333"/>
              <a:gd name="adj2" fmla="val 52598"/>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Left Brace 59"/>
          <p:cNvSpPr/>
          <p:nvPr/>
        </p:nvSpPr>
        <p:spPr>
          <a:xfrm rot="16200000">
            <a:off x="7452639" y="5291176"/>
            <a:ext cx="160020" cy="1363980"/>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Rectangle 60"/>
          <p:cNvSpPr>
            <a:spLocks noChangeArrowheads="1"/>
          </p:cNvSpPr>
          <p:nvPr/>
        </p:nvSpPr>
        <p:spPr bwMode="auto">
          <a:xfrm>
            <a:off x="1907819" y="-25485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2" name="Rectangle 61"/>
          <p:cNvSpPr>
            <a:spLocks noChangeArrowheads="1"/>
          </p:cNvSpPr>
          <p:nvPr/>
        </p:nvSpPr>
        <p:spPr bwMode="auto">
          <a:xfrm>
            <a:off x="2136732" y="330243"/>
            <a:ext cx="72010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endParaRPr kumimoji="0" lang="en-US" altLang="zh-CN" sz="800" b="0" i="0" u="none" strike="noStrike" cap="none" normalizeH="0" baseline="0" dirty="0">
              <a:ln>
                <a:noFill/>
              </a:ln>
              <a:solidFill>
                <a:schemeClr val="tx1"/>
              </a:solidFill>
              <a:effectLst/>
            </a:endParaRPr>
          </a:p>
        </p:txBody>
      </p:sp>
      <p:sp>
        <p:nvSpPr>
          <p:cNvPr id="64" name="Rectangle 63"/>
          <p:cNvSpPr>
            <a:spLocks noChangeArrowheads="1"/>
          </p:cNvSpPr>
          <p:nvPr/>
        </p:nvSpPr>
        <p:spPr bwMode="auto">
          <a:xfrm>
            <a:off x="2126660" y="978672"/>
            <a:ext cx="72314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							</a:t>
            </a:r>
            <a:r>
              <a:rPr lang="en-US" altLang="zh-CN" sz="1400" baseline="-300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0" lang="en-US" altLang="zh-CN" sz="800" b="0" i="0" u="none" strike="noStrike" cap="none" normalizeH="0" baseline="0" dirty="0">
              <a:ln>
                <a:noFill/>
              </a:ln>
              <a:solidFill>
                <a:schemeClr val="tx1"/>
              </a:solidFill>
              <a:effectLst/>
            </a:endParaRPr>
          </a:p>
        </p:txBody>
      </p:sp>
      <p:sp>
        <p:nvSpPr>
          <p:cNvPr id="66" name="Rectangle 65"/>
          <p:cNvSpPr>
            <a:spLocks noChangeArrowheads="1"/>
          </p:cNvSpPr>
          <p:nvPr/>
        </p:nvSpPr>
        <p:spPr bwMode="auto">
          <a:xfrm>
            <a:off x="2145834" y="1757694"/>
            <a:ext cx="71561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endParaRPr kumimoji="0" lang="en-US" altLang="zh-CN" sz="800" b="0" i="0" u="none" strike="noStrike" cap="none" normalizeH="0" baseline="0" dirty="0">
              <a:ln>
                <a:noFill/>
              </a:ln>
              <a:solidFill>
                <a:schemeClr val="tx1"/>
              </a:solidFill>
              <a:effectLst/>
            </a:endParaRPr>
          </a:p>
        </p:txBody>
      </p:sp>
      <p:sp>
        <p:nvSpPr>
          <p:cNvPr id="68" name="Rectangle 67"/>
          <p:cNvSpPr>
            <a:spLocks noChangeArrowheads="1"/>
          </p:cNvSpPr>
          <p:nvPr/>
        </p:nvSpPr>
        <p:spPr bwMode="auto">
          <a:xfrm>
            <a:off x="2136581" y="2430188"/>
            <a:ext cx="71561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kumimoji="0" lang="en-US" altLang="zh-CN" sz="800" b="0" i="0" u="none" strike="noStrike" cap="none" normalizeH="0" baseline="0" dirty="0">
              <a:ln>
                <a:noFill/>
              </a:ln>
              <a:solidFill>
                <a:schemeClr val="tx1"/>
              </a:solidFill>
              <a:effectLst/>
            </a:endParaRPr>
          </a:p>
        </p:txBody>
      </p:sp>
      <p:sp>
        <p:nvSpPr>
          <p:cNvPr id="70" name="Rectangle 69"/>
          <p:cNvSpPr>
            <a:spLocks noChangeArrowheads="1"/>
          </p:cNvSpPr>
          <p:nvPr/>
        </p:nvSpPr>
        <p:spPr bwMode="auto">
          <a:xfrm>
            <a:off x="2126660" y="3206319"/>
            <a:ext cx="71112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endParaRPr kumimoji="0" lang="en-US" altLang="zh-CN" sz="800" b="0" i="0" u="none" strike="noStrike" cap="none" normalizeH="0" baseline="0" dirty="0">
              <a:ln>
                <a:noFill/>
              </a:ln>
              <a:solidFill>
                <a:schemeClr val="tx1"/>
              </a:solidFill>
              <a:effectLst/>
            </a:endParaRPr>
          </a:p>
        </p:txBody>
      </p:sp>
      <p:sp>
        <p:nvSpPr>
          <p:cNvPr id="72" name="Rectangle 72"/>
          <p:cNvSpPr>
            <a:spLocks noChangeArrowheads="1"/>
          </p:cNvSpPr>
          <p:nvPr/>
        </p:nvSpPr>
        <p:spPr bwMode="auto">
          <a:xfrm>
            <a:off x="2097594" y="3897862"/>
            <a:ext cx="73477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3"/>
          <p:cNvSpPr>
            <a:spLocks noChangeArrowheads="1"/>
          </p:cNvSpPr>
          <p:nvPr/>
        </p:nvSpPr>
        <p:spPr bwMode="auto">
          <a:xfrm>
            <a:off x="2111766" y="4707959"/>
            <a:ext cx="71561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5"/>
          <p:cNvSpPr>
            <a:spLocks noChangeArrowheads="1"/>
          </p:cNvSpPr>
          <p:nvPr/>
        </p:nvSpPr>
        <p:spPr bwMode="auto">
          <a:xfrm>
            <a:off x="2111766" y="5523299"/>
            <a:ext cx="71112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y</a:t>
            </a:r>
            <a:r>
              <a:rPr kumimoji="0" lang="en-US" altLang="zh-CN" sz="1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76"/>
          <p:cNvSpPr>
            <a:spLocks noChangeArrowheads="1"/>
          </p:cNvSpPr>
          <p:nvPr/>
        </p:nvSpPr>
        <p:spPr bwMode="auto">
          <a:xfrm>
            <a:off x="4226950" y="6202817"/>
            <a:ext cx="37850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stage s = 1 </a:t>
            </a:r>
            <a:r>
              <a:rPr kumimoji="0" lang="en-US" altLang="zh-CN" sz="1400" b="0"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stage s = 2</a:t>
            </a:r>
            <a:r>
              <a:rPr lang="en-US" altLang="zh-CN" sz="1400"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stage s = 3</a:t>
            </a:r>
            <a:endParaRPr kumimoji="0" lang="en-US" altLang="zh-CN" sz="800" b="0" i="0" u="none" strike="noStrike" cap="none" normalizeH="0" baseline="0" dirty="0">
              <a:ln>
                <a:noFill/>
              </a:ln>
              <a:solidFill>
                <a:schemeClr val="tx1"/>
              </a:solidFill>
              <a:effectLst/>
            </a:endParaRPr>
          </a:p>
        </p:txBody>
      </p:sp>
      <mc:AlternateContent xmlns:mc="http://schemas.openxmlformats.org/markup-compatibility/2006" xmlns:a14="http://schemas.microsoft.com/office/drawing/2010/main">
        <mc:Choice Requires="a14">
          <p:sp>
            <p:nvSpPr>
              <p:cNvPr id="152" name="Rectangle 151"/>
              <p:cNvSpPr/>
              <p:nvPr/>
            </p:nvSpPr>
            <p:spPr>
              <a:xfrm>
                <a:off x="4151833" y="5312331"/>
                <a:ext cx="506805" cy="374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ѡ</m:t>
                          </m:r>
                        </m:e>
                        <m:sub>
                          <m:r>
                            <a:rPr lang="en-US" i="0">
                              <a:latin typeface="Cambria Math" panose="02040503050406030204" pitchFamily="18" charset="0"/>
                            </a:rPr>
                            <m:t>2</m:t>
                          </m:r>
                        </m:sub>
                        <m:sup>
                          <m:r>
                            <a:rPr lang="en-US" i="0">
                              <a:latin typeface="Cambria Math" panose="02040503050406030204" pitchFamily="18" charset="0"/>
                            </a:rPr>
                            <m:t>0</m:t>
                          </m:r>
                        </m:sup>
                      </m:sSubSup>
                    </m:oMath>
                  </m:oMathPara>
                </a14:m>
                <a:endParaRPr lang="en-US" dirty="0"/>
              </a:p>
            </p:txBody>
          </p:sp>
        </mc:Choice>
        <mc:Fallback xmlns="">
          <p:sp>
            <p:nvSpPr>
              <p:cNvPr id="152" name="Rectangle 151"/>
              <p:cNvSpPr>
                <a:spLocks noRot="1" noChangeAspect="1" noMove="1" noResize="1" noEditPoints="1" noAdjustHandles="1" noChangeArrowheads="1" noChangeShapeType="1" noTextEdit="1"/>
              </p:cNvSpPr>
              <p:nvPr/>
            </p:nvSpPr>
            <p:spPr>
              <a:xfrm>
                <a:off x="4151833" y="5312331"/>
                <a:ext cx="506805" cy="37478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Rectangle 152"/>
              <p:cNvSpPr/>
              <p:nvPr/>
            </p:nvSpPr>
            <p:spPr>
              <a:xfrm>
                <a:off x="5063180" y="5312331"/>
                <a:ext cx="506805" cy="374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a:latin typeface="Cambria Math" panose="02040503050406030204" pitchFamily="18" charset="0"/>
                            </a:rPr>
                            <m:t>ѡ</m:t>
                          </m:r>
                        </m:e>
                        <m:sub>
                          <m:r>
                            <a:rPr lang="en-US" b="0" i="0" smtClean="0">
                              <a:latin typeface="Cambria Math" panose="02040503050406030204" pitchFamily="18" charset="0"/>
                            </a:rPr>
                            <m:t>4</m:t>
                          </m:r>
                        </m:sub>
                        <m:sup>
                          <m:r>
                            <a:rPr lang="en-US" b="0" i="0" smtClean="0">
                              <a:latin typeface="Cambria Math" panose="02040503050406030204" pitchFamily="18" charset="0"/>
                            </a:rPr>
                            <m:t>1</m:t>
                          </m:r>
                        </m:sup>
                      </m:sSubSup>
                    </m:oMath>
                  </m:oMathPara>
                </a14:m>
                <a:endParaRPr lang="en-US" dirty="0"/>
              </a:p>
            </p:txBody>
          </p:sp>
        </mc:Choice>
        <mc:Fallback xmlns="">
          <p:sp>
            <p:nvSpPr>
              <p:cNvPr id="153" name="Rectangle 152"/>
              <p:cNvSpPr>
                <a:spLocks noRot="1" noChangeAspect="1" noMove="1" noResize="1" noEditPoints="1" noAdjustHandles="1" noChangeArrowheads="1" noChangeShapeType="1" noTextEdit="1"/>
              </p:cNvSpPr>
              <p:nvPr/>
            </p:nvSpPr>
            <p:spPr>
              <a:xfrm>
                <a:off x="5063180" y="5312331"/>
                <a:ext cx="506805" cy="37478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Rectangle 153"/>
              <p:cNvSpPr/>
              <p:nvPr/>
            </p:nvSpPr>
            <p:spPr>
              <a:xfrm>
                <a:off x="6227490" y="5330695"/>
                <a:ext cx="506805" cy="374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a:latin typeface="Cambria Math" panose="02040503050406030204" pitchFamily="18" charset="0"/>
                            </a:rPr>
                            <m:t>ѡ</m:t>
                          </m:r>
                        </m:e>
                        <m:sub>
                          <m:r>
                            <a:rPr lang="en-US" b="0" i="0" smtClean="0">
                              <a:latin typeface="Cambria Math" panose="02040503050406030204" pitchFamily="18" charset="0"/>
                            </a:rPr>
                            <m:t>8</m:t>
                          </m:r>
                        </m:sub>
                        <m:sup>
                          <m:r>
                            <a:rPr lang="en-US" b="0" i="0" smtClean="0">
                              <a:latin typeface="Cambria Math" panose="02040503050406030204" pitchFamily="18" charset="0"/>
                            </a:rPr>
                            <m:t>3</m:t>
                          </m:r>
                        </m:sup>
                      </m:sSubSup>
                    </m:oMath>
                  </m:oMathPara>
                </a14:m>
                <a:endParaRPr lang="en-US" dirty="0"/>
              </a:p>
            </p:txBody>
          </p:sp>
        </mc:Choice>
        <mc:Fallback xmlns="">
          <p:sp>
            <p:nvSpPr>
              <p:cNvPr id="154" name="Rectangle 153"/>
              <p:cNvSpPr>
                <a:spLocks noRot="1" noChangeAspect="1" noMove="1" noResize="1" noEditPoints="1" noAdjustHandles="1" noChangeArrowheads="1" noChangeShapeType="1" noTextEdit="1"/>
              </p:cNvSpPr>
              <p:nvPr/>
            </p:nvSpPr>
            <p:spPr>
              <a:xfrm>
                <a:off x="6227490" y="5330695"/>
                <a:ext cx="506805" cy="37478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Rectangle 154"/>
              <p:cNvSpPr/>
              <p:nvPr/>
            </p:nvSpPr>
            <p:spPr>
              <a:xfrm>
                <a:off x="5082286" y="4453835"/>
                <a:ext cx="506805" cy="373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a:latin typeface="Cambria Math" panose="02040503050406030204" pitchFamily="18" charset="0"/>
                            </a:rPr>
                            <m:t>ѡ</m:t>
                          </m:r>
                        </m:e>
                        <m:sub>
                          <m:r>
                            <a:rPr lang="en-US" b="0" i="0" smtClean="0">
                              <a:latin typeface="Cambria Math" panose="02040503050406030204" pitchFamily="18" charset="0"/>
                            </a:rPr>
                            <m:t>4</m:t>
                          </m:r>
                        </m:sub>
                        <m:sup>
                          <m:r>
                            <a:rPr lang="en-US" i="0">
                              <a:latin typeface="Cambria Math" panose="02040503050406030204" pitchFamily="18" charset="0"/>
                            </a:rPr>
                            <m:t>0</m:t>
                          </m:r>
                        </m:sup>
                      </m:sSubSup>
                    </m:oMath>
                  </m:oMathPara>
                </a14:m>
                <a:endParaRPr lang="en-US" dirty="0"/>
              </a:p>
            </p:txBody>
          </p:sp>
        </mc:Choice>
        <mc:Fallback xmlns="">
          <p:sp>
            <p:nvSpPr>
              <p:cNvPr id="155" name="Rectangle 154"/>
              <p:cNvSpPr>
                <a:spLocks noRot="1" noChangeAspect="1" noMove="1" noResize="1" noEditPoints="1" noAdjustHandles="1" noChangeArrowheads="1" noChangeShapeType="1" noTextEdit="1"/>
              </p:cNvSpPr>
              <p:nvPr/>
            </p:nvSpPr>
            <p:spPr>
              <a:xfrm>
                <a:off x="5082286" y="4453835"/>
                <a:ext cx="506805" cy="373628"/>
              </a:xfrm>
              <a:prstGeom prst="rect">
                <a:avLst/>
              </a:prstGeom>
              <a:blipFill rotWithShape="0">
                <a:blip r:embed="rId5"/>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Rectangle 155"/>
              <p:cNvSpPr/>
              <p:nvPr/>
            </p:nvSpPr>
            <p:spPr>
              <a:xfrm>
                <a:off x="6204926" y="4462542"/>
                <a:ext cx="558102" cy="374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0" smtClean="0">
                              <a:latin typeface="Cambria Math" panose="02040503050406030204" pitchFamily="18" charset="0"/>
                            </a:rPr>
                            <m:t> </m:t>
                          </m:r>
                          <m:r>
                            <a:rPr lang="en-US">
                              <a:latin typeface="Cambria Math" panose="02040503050406030204" pitchFamily="18" charset="0"/>
                            </a:rPr>
                            <m:t>ѡ</m:t>
                          </m:r>
                        </m:e>
                        <m:sub>
                          <m:r>
                            <a:rPr lang="en-US" b="0" i="0" smtClean="0">
                              <a:latin typeface="Cambria Math" panose="02040503050406030204" pitchFamily="18" charset="0"/>
                            </a:rPr>
                            <m:t>8</m:t>
                          </m:r>
                        </m:sub>
                        <m:sup>
                          <m:r>
                            <a:rPr lang="en-US" b="0" i="0" smtClean="0">
                              <a:latin typeface="Cambria Math" panose="02040503050406030204" pitchFamily="18" charset="0"/>
                            </a:rPr>
                            <m:t>2</m:t>
                          </m:r>
                        </m:sup>
                      </m:sSubSup>
                    </m:oMath>
                  </m:oMathPara>
                </a14:m>
                <a:endParaRPr lang="en-US" dirty="0"/>
              </a:p>
            </p:txBody>
          </p:sp>
        </mc:Choice>
        <mc:Fallback xmlns="">
          <p:sp>
            <p:nvSpPr>
              <p:cNvPr id="156" name="Rectangle 155"/>
              <p:cNvSpPr>
                <a:spLocks noRot="1" noChangeAspect="1" noMove="1" noResize="1" noEditPoints="1" noAdjustHandles="1" noChangeArrowheads="1" noChangeShapeType="1" noTextEdit="1"/>
              </p:cNvSpPr>
              <p:nvPr/>
            </p:nvSpPr>
            <p:spPr>
              <a:xfrm>
                <a:off x="6204926" y="4462542"/>
                <a:ext cx="558102" cy="37491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Rectangle 156"/>
              <p:cNvSpPr/>
              <p:nvPr/>
            </p:nvSpPr>
            <p:spPr>
              <a:xfrm>
                <a:off x="4191279" y="3642506"/>
                <a:ext cx="506805" cy="374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ѡ</m:t>
                          </m:r>
                        </m:e>
                        <m:sub>
                          <m:r>
                            <a:rPr lang="en-US" i="0">
                              <a:latin typeface="Cambria Math" panose="02040503050406030204" pitchFamily="18" charset="0"/>
                            </a:rPr>
                            <m:t>2</m:t>
                          </m:r>
                        </m:sub>
                        <m:sup>
                          <m:r>
                            <a:rPr lang="en-US" i="0">
                              <a:latin typeface="Cambria Math" panose="02040503050406030204" pitchFamily="18" charset="0"/>
                            </a:rPr>
                            <m:t>0</m:t>
                          </m:r>
                        </m:sup>
                      </m:sSubSup>
                    </m:oMath>
                  </m:oMathPara>
                </a14:m>
                <a:endParaRPr lang="en-US" dirty="0"/>
              </a:p>
            </p:txBody>
          </p:sp>
        </mc:Choice>
        <mc:Fallback xmlns="">
          <p:sp>
            <p:nvSpPr>
              <p:cNvPr id="157" name="Rectangle 156"/>
              <p:cNvSpPr>
                <a:spLocks noRot="1" noChangeAspect="1" noMove="1" noResize="1" noEditPoints="1" noAdjustHandles="1" noChangeArrowheads="1" noChangeShapeType="1" noTextEdit="1"/>
              </p:cNvSpPr>
              <p:nvPr/>
            </p:nvSpPr>
            <p:spPr>
              <a:xfrm>
                <a:off x="4191279" y="3642506"/>
                <a:ext cx="506805" cy="374783"/>
              </a:xfrm>
              <a:prstGeom prst="rect">
                <a:avLst/>
              </a:prstGeom>
              <a:blipFill rotWithShape="0">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Rectangle 157"/>
              <p:cNvSpPr/>
              <p:nvPr/>
            </p:nvSpPr>
            <p:spPr>
              <a:xfrm>
                <a:off x="6212979" y="3660743"/>
                <a:ext cx="558102" cy="374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0" smtClean="0">
                              <a:latin typeface="Cambria Math" panose="02040503050406030204" pitchFamily="18" charset="0"/>
                            </a:rPr>
                            <m:t> </m:t>
                          </m:r>
                          <m:r>
                            <a:rPr lang="en-US">
                              <a:latin typeface="Cambria Math" panose="02040503050406030204" pitchFamily="18" charset="0"/>
                            </a:rPr>
                            <m:t>ѡ</m:t>
                          </m:r>
                        </m:e>
                        <m:sub>
                          <m:r>
                            <a:rPr lang="en-US" b="0" i="0" smtClean="0">
                              <a:latin typeface="Cambria Math" panose="02040503050406030204" pitchFamily="18" charset="0"/>
                            </a:rPr>
                            <m:t>8</m:t>
                          </m:r>
                        </m:sub>
                        <m:sup>
                          <m:r>
                            <a:rPr lang="en-US" b="0" i="0" smtClean="0">
                              <a:latin typeface="Cambria Math" panose="02040503050406030204" pitchFamily="18" charset="0"/>
                            </a:rPr>
                            <m:t>1</m:t>
                          </m:r>
                        </m:sup>
                      </m:sSubSup>
                    </m:oMath>
                  </m:oMathPara>
                </a14:m>
                <a:endParaRPr lang="en-US" dirty="0"/>
              </a:p>
            </p:txBody>
          </p:sp>
        </mc:Choice>
        <mc:Fallback xmlns="">
          <p:sp>
            <p:nvSpPr>
              <p:cNvPr id="158" name="Rectangle 157"/>
              <p:cNvSpPr>
                <a:spLocks noRot="1" noChangeAspect="1" noMove="1" noResize="1" noEditPoints="1" noAdjustHandles="1" noChangeArrowheads="1" noChangeShapeType="1" noTextEdit="1"/>
              </p:cNvSpPr>
              <p:nvPr/>
            </p:nvSpPr>
            <p:spPr>
              <a:xfrm>
                <a:off x="6212979" y="3660743"/>
                <a:ext cx="558102" cy="374911"/>
              </a:xfrm>
              <a:prstGeom prst="rect">
                <a:avLst/>
              </a:prstGeom>
              <a:blipFill rotWithShape="0">
                <a:blip r:embed="rId8"/>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Rectangle 158"/>
              <p:cNvSpPr/>
              <p:nvPr/>
            </p:nvSpPr>
            <p:spPr>
              <a:xfrm>
                <a:off x="6245064" y="2962917"/>
                <a:ext cx="558102" cy="374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0" smtClean="0">
                              <a:latin typeface="Cambria Math" panose="02040503050406030204" pitchFamily="18" charset="0"/>
                            </a:rPr>
                            <m:t> </m:t>
                          </m:r>
                          <m:r>
                            <a:rPr lang="en-US">
                              <a:latin typeface="Cambria Math" panose="02040503050406030204" pitchFamily="18" charset="0"/>
                            </a:rPr>
                            <m:t>ѡ</m:t>
                          </m:r>
                        </m:e>
                        <m:sub>
                          <m:r>
                            <a:rPr lang="en-US" b="0" i="0" smtClean="0">
                              <a:latin typeface="Cambria Math" panose="02040503050406030204" pitchFamily="18" charset="0"/>
                            </a:rPr>
                            <m:t>8</m:t>
                          </m:r>
                        </m:sub>
                        <m:sup>
                          <m:r>
                            <a:rPr lang="en-US" b="0" i="0" smtClean="0">
                              <a:latin typeface="Cambria Math" panose="02040503050406030204" pitchFamily="18" charset="0"/>
                            </a:rPr>
                            <m:t>0</m:t>
                          </m:r>
                        </m:sup>
                      </m:sSubSup>
                    </m:oMath>
                  </m:oMathPara>
                </a14:m>
                <a:endParaRPr lang="en-US" dirty="0"/>
              </a:p>
            </p:txBody>
          </p:sp>
        </mc:Choice>
        <mc:Fallback xmlns="">
          <p:sp>
            <p:nvSpPr>
              <p:cNvPr id="159" name="Rectangle 158"/>
              <p:cNvSpPr>
                <a:spLocks noRot="1" noChangeAspect="1" noMove="1" noResize="1" noEditPoints="1" noAdjustHandles="1" noChangeArrowheads="1" noChangeShapeType="1" noTextEdit="1"/>
              </p:cNvSpPr>
              <p:nvPr/>
            </p:nvSpPr>
            <p:spPr>
              <a:xfrm>
                <a:off x="6245064" y="2962917"/>
                <a:ext cx="558102" cy="374911"/>
              </a:xfrm>
              <a:prstGeom prst="rect">
                <a:avLst/>
              </a:prstGeom>
              <a:blipFill rotWithShape="0">
                <a:blip r:embed="rId9"/>
                <a:stretch>
                  <a:fillRect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Rectangle 159"/>
              <p:cNvSpPr/>
              <p:nvPr/>
            </p:nvSpPr>
            <p:spPr>
              <a:xfrm>
                <a:off x="4167119" y="2207417"/>
                <a:ext cx="506805" cy="374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ѡ</m:t>
                          </m:r>
                        </m:e>
                        <m:sub>
                          <m:r>
                            <a:rPr lang="en-US" i="0">
                              <a:latin typeface="Cambria Math" panose="02040503050406030204" pitchFamily="18" charset="0"/>
                            </a:rPr>
                            <m:t>2</m:t>
                          </m:r>
                        </m:sub>
                        <m:sup>
                          <m:r>
                            <a:rPr lang="en-US" i="0">
                              <a:latin typeface="Cambria Math" panose="02040503050406030204" pitchFamily="18" charset="0"/>
                            </a:rPr>
                            <m:t>0</m:t>
                          </m:r>
                        </m:sup>
                      </m:sSubSup>
                    </m:oMath>
                  </m:oMathPara>
                </a14:m>
                <a:endParaRPr lang="en-US" dirty="0"/>
              </a:p>
            </p:txBody>
          </p:sp>
        </mc:Choice>
        <mc:Fallback xmlns="">
          <p:sp>
            <p:nvSpPr>
              <p:cNvPr id="160" name="Rectangle 159"/>
              <p:cNvSpPr>
                <a:spLocks noRot="1" noChangeAspect="1" noMove="1" noResize="1" noEditPoints="1" noAdjustHandles="1" noChangeArrowheads="1" noChangeShapeType="1" noTextEdit="1"/>
              </p:cNvSpPr>
              <p:nvPr/>
            </p:nvSpPr>
            <p:spPr>
              <a:xfrm>
                <a:off x="4167119" y="2207417"/>
                <a:ext cx="506805" cy="374783"/>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Rectangle 160"/>
              <p:cNvSpPr/>
              <p:nvPr/>
            </p:nvSpPr>
            <p:spPr>
              <a:xfrm>
                <a:off x="5123982" y="2184764"/>
                <a:ext cx="506805" cy="3717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a:latin typeface="Cambria Math" panose="02040503050406030204" pitchFamily="18" charset="0"/>
                            </a:rPr>
                            <m:t>ѡ</m:t>
                          </m:r>
                        </m:e>
                        <m:sub>
                          <m:r>
                            <a:rPr lang="en-US" b="0" i="0" smtClean="0">
                              <a:latin typeface="Cambria Math" panose="02040503050406030204" pitchFamily="18" charset="0"/>
                            </a:rPr>
                            <m:t>4</m:t>
                          </m:r>
                        </m:sub>
                        <m:sup>
                          <m:r>
                            <a:rPr lang="en-US" b="0" i="0" smtClean="0">
                              <a:latin typeface="Cambria Math" panose="02040503050406030204" pitchFamily="18" charset="0"/>
                            </a:rPr>
                            <m:t>1</m:t>
                          </m:r>
                        </m:sup>
                      </m:sSubSup>
                    </m:oMath>
                  </m:oMathPara>
                </a14:m>
                <a:endParaRPr lang="en-US" dirty="0"/>
              </a:p>
            </p:txBody>
          </p:sp>
        </mc:Choice>
        <mc:Fallback xmlns="">
          <p:sp>
            <p:nvSpPr>
              <p:cNvPr id="161" name="Rectangle 160"/>
              <p:cNvSpPr>
                <a:spLocks noRot="1" noChangeAspect="1" noMove="1" noResize="1" noEditPoints="1" noAdjustHandles="1" noChangeArrowheads="1" noChangeShapeType="1" noTextEdit="1"/>
              </p:cNvSpPr>
              <p:nvPr/>
            </p:nvSpPr>
            <p:spPr>
              <a:xfrm>
                <a:off x="5123982" y="2184764"/>
                <a:ext cx="506805" cy="371705"/>
              </a:xfrm>
              <a:prstGeom prst="rect">
                <a:avLst/>
              </a:prstGeom>
              <a:blipFill rotWithShape="0">
                <a:blip r:embed="rId11"/>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5140639" y="1364522"/>
                <a:ext cx="506805" cy="373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a:latin typeface="Cambria Math" panose="02040503050406030204" pitchFamily="18" charset="0"/>
                            </a:rPr>
                            <m:t>ѡ</m:t>
                          </m:r>
                        </m:e>
                        <m:sub>
                          <m:r>
                            <a:rPr lang="en-US" b="0" i="0" smtClean="0">
                              <a:latin typeface="Cambria Math" panose="02040503050406030204" pitchFamily="18" charset="0"/>
                            </a:rPr>
                            <m:t>4</m:t>
                          </m:r>
                        </m:sub>
                        <m:sup>
                          <m:r>
                            <a:rPr lang="en-US" i="0">
                              <a:latin typeface="Cambria Math" panose="02040503050406030204" pitchFamily="18" charset="0"/>
                            </a:rPr>
                            <m:t>0</m:t>
                          </m:r>
                        </m:sup>
                      </m:sSubSup>
                    </m:oMath>
                  </m:oMathPara>
                </a14:m>
                <a:endParaRPr lang="en-US" dirty="0"/>
              </a:p>
            </p:txBody>
          </p:sp>
        </mc:Choice>
        <mc:Fallback xmlns="">
          <p:sp>
            <p:nvSpPr>
              <p:cNvPr id="162" name="Rectangle 161"/>
              <p:cNvSpPr>
                <a:spLocks noRot="1" noChangeAspect="1" noMove="1" noResize="1" noEditPoints="1" noAdjustHandles="1" noChangeArrowheads="1" noChangeShapeType="1" noTextEdit="1"/>
              </p:cNvSpPr>
              <p:nvPr/>
            </p:nvSpPr>
            <p:spPr>
              <a:xfrm>
                <a:off x="5140639" y="1364522"/>
                <a:ext cx="506805" cy="373628"/>
              </a:xfrm>
              <a:prstGeom prst="rect">
                <a:avLst/>
              </a:prstGeom>
              <a:blipFill rotWithShape="0">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4191279" y="659078"/>
                <a:ext cx="506805" cy="374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ѡ</m:t>
                          </m:r>
                        </m:e>
                        <m:sub>
                          <m:r>
                            <a:rPr lang="en-US" i="0">
                              <a:latin typeface="Cambria Math" panose="02040503050406030204" pitchFamily="18" charset="0"/>
                            </a:rPr>
                            <m:t>2</m:t>
                          </m:r>
                        </m:sub>
                        <m:sup>
                          <m:r>
                            <a:rPr lang="en-US" i="0">
                              <a:latin typeface="Cambria Math" panose="02040503050406030204" pitchFamily="18" charset="0"/>
                            </a:rPr>
                            <m:t>0</m:t>
                          </m:r>
                        </m:sup>
                      </m:sSubSup>
                    </m:oMath>
                  </m:oMathPara>
                </a14:m>
                <a:endParaRPr lang="en-US" dirty="0"/>
              </a:p>
            </p:txBody>
          </p:sp>
        </mc:Choice>
        <mc:Fallback xmlns="">
          <p:sp>
            <p:nvSpPr>
              <p:cNvPr id="163" name="Rectangle 162"/>
              <p:cNvSpPr>
                <a:spLocks noRot="1" noChangeAspect="1" noMove="1" noResize="1" noEditPoints="1" noAdjustHandles="1" noChangeArrowheads="1" noChangeShapeType="1" noTextEdit="1"/>
              </p:cNvSpPr>
              <p:nvPr/>
            </p:nvSpPr>
            <p:spPr>
              <a:xfrm>
                <a:off x="4191279" y="659078"/>
                <a:ext cx="506805" cy="374783"/>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32200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6163" y="1152993"/>
            <a:ext cx="8412480" cy="4750916"/>
          </a:xfrm>
          <a:prstGeom prst="rect">
            <a:avLst/>
          </a:prstGeom>
        </p:spPr>
        <p:txBody>
          <a:bodyPr wrap="square">
            <a:spAutoFit/>
          </a:bodyPr>
          <a:lstStyle/>
          <a:p>
            <a:pPr>
              <a:lnSpc>
                <a:spcPct val="115000"/>
              </a:lnSpc>
            </a:pPr>
            <a:r>
              <a:rPr lang="en-US" sz="2200" dirty="0">
                <a:latin typeface="Times New Roman" panose="02020603050405020304" pitchFamily="18" charset="0"/>
                <a:ea typeface="SimSun" panose="02010600030101010101" pitchFamily="2" charset="-122"/>
              </a:rPr>
              <a:t>Figure 2.14:   A circuit that computes the FFT in parallel, her shown on n = 8 inputs. Each butterfly operation takes as input the values on two wires, along with a twiddle factor, and it produces as outputs the values on two wires. The stages on butterflies are labeled to correspond to iterations of the outermost loop of the Iterative-FFT procedure. Only the top and bottom wires passing through a butterfly interact with it; wires that pass through the middle of a butterfly do not affect that butterfly, nor are their values changed by that butterfly. For example, the top butterfly in stage 2 has nothing to do with wire 1 (the wire whose output is labeled y</a:t>
            </a:r>
            <a:r>
              <a:rPr lang="en-US" sz="2200" baseline="-25000" dirty="0">
                <a:latin typeface="Times New Roman" panose="02020603050405020304" pitchFamily="18" charset="0"/>
                <a:ea typeface="SimSun" panose="02010600030101010101" pitchFamily="2" charset="-122"/>
              </a:rPr>
              <a:t>1</a:t>
            </a:r>
            <a:r>
              <a:rPr lang="en-US" sz="2200" dirty="0">
                <a:latin typeface="Times New Roman" panose="02020603050405020304" pitchFamily="18" charset="0"/>
                <a:ea typeface="SimSun" panose="02010600030101010101" pitchFamily="2" charset="-122"/>
              </a:rPr>
              <a:t>); its inputs and outputs are only on wire 0 and 2 (labeled y</a:t>
            </a:r>
            <a:r>
              <a:rPr lang="en-US" sz="2200" baseline="-25000" dirty="0">
                <a:latin typeface="Times New Roman" panose="02020603050405020304" pitchFamily="18" charset="0"/>
                <a:ea typeface="SimSun" panose="02010600030101010101" pitchFamily="2" charset="-122"/>
              </a:rPr>
              <a:t>0</a:t>
            </a:r>
            <a:r>
              <a:rPr lang="en-US" sz="2200" dirty="0">
                <a:latin typeface="Times New Roman" panose="02020603050405020304" pitchFamily="18" charset="0"/>
                <a:ea typeface="SimSun" panose="02010600030101010101" pitchFamily="2" charset="-122"/>
              </a:rPr>
              <a:t> and y</a:t>
            </a:r>
            <a:r>
              <a:rPr lang="en-US" sz="2200" baseline="-25000" dirty="0">
                <a:latin typeface="Times New Roman" panose="02020603050405020304" pitchFamily="18" charset="0"/>
                <a:ea typeface="SimSun" panose="02010600030101010101" pitchFamily="2" charset="-122"/>
              </a:rPr>
              <a:t>2</a:t>
            </a:r>
            <a:r>
              <a:rPr lang="en-US" sz="2200" dirty="0">
                <a:latin typeface="Times New Roman" panose="02020603050405020304" pitchFamily="18" charset="0"/>
                <a:ea typeface="SimSun" panose="02010600030101010101" pitchFamily="2" charset="-122"/>
              </a:rPr>
              <a:t>, respectively). This circuit has depth Θ(log n) and performs Θ(n log n)  butterfly operations altogether.</a:t>
            </a:r>
            <a:endParaRPr lang="en-US" sz="22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867996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42553" y="564543"/>
                <a:ext cx="9072438" cy="5788379"/>
              </a:xfrm>
              <a:prstGeom prst="rect">
                <a:avLst/>
              </a:prstGeom>
            </p:spPr>
            <p:txBody>
              <a:bodyPr wrap="square">
                <a:spAutoFit/>
              </a:bodyPr>
              <a:lstStyle/>
              <a:p>
                <a:pPr>
                  <a:lnSpc>
                    <a:spcPct val="115000"/>
                  </a:lnSpc>
                </a:pPr>
                <a:r>
                  <a:rPr lang="en-US" sz="2000" dirty="0">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pPr>
                  <a:lnSpc>
                    <a:spcPct val="115000"/>
                  </a:lnSpc>
                </a:pPr>
                <a:r>
                  <a:rPr lang="en-US" sz="2000" dirty="0">
                    <a:effectLst/>
                    <a:latin typeface="Times New Roman" panose="02020603050405020304" pitchFamily="18" charset="0"/>
                    <a:ea typeface="SimSun" panose="02010600030101010101" pitchFamily="2" charset="-122"/>
                  </a:rPr>
                  <a:t>The circuit begins with a bit-reverse permutation of the inputs, followed by log n stages, each stage consisting of n/2 butterflies executed in parallel.  The </a:t>
                </a:r>
                <a:r>
                  <a:rPr lang="en-US" sz="2000" b="1" dirty="0">
                    <a:effectLst/>
                    <a:latin typeface="Times New Roman" panose="02020603050405020304" pitchFamily="18" charset="0"/>
                    <a:ea typeface="SimSun" panose="02010600030101010101" pitchFamily="2" charset="-122"/>
                  </a:rPr>
                  <a:t>depth</a:t>
                </a:r>
                <a:r>
                  <a:rPr lang="en-US" sz="2000" dirty="0">
                    <a:effectLst/>
                    <a:latin typeface="Times New Roman" panose="02020603050405020304" pitchFamily="18" charset="0"/>
                    <a:ea typeface="SimSun" panose="02010600030101010101" pitchFamily="2" charset="-122"/>
                  </a:rPr>
                  <a:t> of the circuit -  the maximum number of computational elements between any output  and any input that can reach it – is therefore Θ(log n).</a:t>
                </a:r>
                <a:endParaRPr lang="en-US" sz="2000" dirty="0">
                  <a:effectLst/>
                  <a:latin typeface="Courier New" panose="02070309020205020404" pitchFamily="49" charset="0"/>
                  <a:ea typeface="SimSun" panose="02010600030101010101" pitchFamily="2" charset="-122"/>
                </a:endParaRPr>
              </a:p>
              <a:p>
                <a:pPr>
                  <a:lnSpc>
                    <a:spcPct val="115000"/>
                  </a:lnSpc>
                </a:pP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a:p>
                <a:r>
                  <a:rPr lang="en-US" sz="2000" dirty="0">
                    <a:effectLst/>
                    <a:latin typeface="Times New Roman" panose="02020603050405020304" pitchFamily="18" charset="0"/>
                    <a:ea typeface="SimSun" panose="02010600030101010101" pitchFamily="2" charset="-122"/>
                  </a:rPr>
                  <a:t>The leftmost part of the parallel FFT circuit performs the bit-reverse permutation, and the remainder mimics the iterative Iterative-FFT procedure. Because each iteration of the outermost for-loop performs n/2 independent butterfly operations, the circuit performs  them in parallel. The value of s in each iteration within Iterative-FFT corresponds to a stage of butterflies shown in Figure 2.14 For s = 1, 2, 3, …, log n, stage s consists of n/ 2</a:t>
                </a:r>
                <a:r>
                  <a:rPr lang="en-US" sz="2000" baseline="30000" dirty="0">
                    <a:effectLst/>
                    <a:latin typeface="Times New Roman" panose="02020603050405020304" pitchFamily="18" charset="0"/>
                    <a:ea typeface="SimSun" panose="02010600030101010101" pitchFamily="2" charset="-122"/>
                  </a:rPr>
                  <a:t>s</a:t>
                </a:r>
                <a:r>
                  <a:rPr lang="en-US" sz="2000" dirty="0">
                    <a:effectLst/>
                    <a:latin typeface="Times New Roman" panose="02020603050405020304" pitchFamily="18" charset="0"/>
                    <a:ea typeface="SimSun" panose="02010600030101010101" pitchFamily="2" charset="-122"/>
                  </a:rPr>
                  <a:t> groups of butterflies (corresponding to each value of k in </a:t>
                </a:r>
                <a:r>
                  <a:rPr lang="en-US" sz="2000" dirty="0" err="1">
                    <a:effectLst/>
                    <a:latin typeface="Times New Roman" panose="02020603050405020304" pitchFamily="18" charset="0"/>
                    <a:ea typeface="SimSun" panose="02010600030101010101" pitchFamily="2" charset="-122"/>
                  </a:rPr>
                  <a:t>Iterativ</a:t>
                </a:r>
                <a:r>
                  <a:rPr lang="en-US" sz="2000" dirty="0">
                    <a:effectLst/>
                    <a:latin typeface="Times New Roman" panose="02020603050405020304" pitchFamily="18" charset="0"/>
                    <a:ea typeface="SimSun" panose="02010600030101010101" pitchFamily="2" charset="-122"/>
                  </a:rPr>
                  <a:t>-FFT), with 2</a:t>
                </a:r>
                <a:r>
                  <a:rPr lang="en-US" sz="2000" baseline="30000" dirty="0">
                    <a:effectLst/>
                    <a:latin typeface="Times New Roman" panose="02020603050405020304" pitchFamily="18" charset="0"/>
                    <a:ea typeface="SimSun" panose="02010600030101010101" pitchFamily="2" charset="-122"/>
                  </a:rPr>
                  <a:t>s-1</a:t>
                </a:r>
                <a:r>
                  <a:rPr lang="en-US" sz="2000" dirty="0">
                    <a:effectLst/>
                    <a:latin typeface="Times New Roman" panose="02020603050405020304" pitchFamily="18" charset="0"/>
                    <a:ea typeface="SimSun" panose="02010600030101010101" pitchFamily="2" charset="-122"/>
                  </a:rPr>
                  <a:t>   butterflies per group (corresponding to each value of j in Iterative-FFT).  The butterflies shown in Figure 2.14 </a:t>
                </a:r>
                <a:r>
                  <a:rPr lang="en-US" sz="2000" dirty="0" err="1">
                    <a:effectLst/>
                    <a:latin typeface="Times New Roman" panose="02020603050405020304" pitchFamily="18" charset="0"/>
                    <a:ea typeface="SimSun" panose="02010600030101010101" pitchFamily="2" charset="-122"/>
                  </a:rPr>
                  <a:t>corrrespond</a:t>
                </a:r>
                <a:r>
                  <a:rPr lang="en-US" sz="2000" dirty="0">
                    <a:effectLst/>
                    <a:latin typeface="Times New Roman" panose="02020603050405020304" pitchFamily="18" charset="0"/>
                    <a:ea typeface="SimSun" panose="02010600030101010101" pitchFamily="2" charset="-122"/>
                  </a:rPr>
                  <a:t> to the butterfly operations of the innermost loop (lines 9-12 of Iterative-FFT).  Note also that the twiddle factors used in the butterflies correspond to those used in Iterative-FFT: in stage s, we use  </a:t>
                </a:r>
                <a14:m>
                  <m:oMath xmlns:m="http://schemas.openxmlformats.org/officeDocument/2006/math">
                    <m:sSubSup>
                      <m:sSubSupPr>
                        <m:ctrlPr>
                          <a:rPr lang="en-US" sz="2000" i="1">
                            <a:effectLst/>
                            <a:latin typeface="Cambria Math" panose="02040503050406030204" pitchFamily="18" charset="0"/>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000" i="1">
                            <a:effectLst/>
                            <a:latin typeface="Cambria Math" panose="02040503050406030204" pitchFamily="18" charset="0"/>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lit/>
                      </m:rP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000" i="1">
                            <a:effectLst/>
                            <a:latin typeface="Cambria Math" panose="02040503050406030204" pitchFamily="18" charset="0"/>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2000" dirty="0">
                    <a:effectLst/>
                    <a:latin typeface="Times New Roman" panose="02020603050405020304" pitchFamily="18" charset="0"/>
                    <a:ea typeface="SimSun" panose="02010600030101010101" pitchFamily="2" charset="-122"/>
                  </a:rPr>
                  <a:t> , …, </a:t>
                </a:r>
                <a14:m>
                  <m:oMath xmlns:m="http://schemas.openxmlformats.org/officeDocument/2006/math">
                    <m:sSubSup>
                      <m:sSubSupPr>
                        <m:ctrlPr>
                          <a:rPr lang="en-US" sz="2000" i="1">
                            <a:effectLst/>
                            <a:latin typeface="Cambria Math" panose="02040503050406030204" pitchFamily="18" charset="0"/>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  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ub>
                      <m:sup>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2000" dirty="0">
                    <a:effectLst/>
                    <a:latin typeface="Times New Roman" panose="02020603050405020304" pitchFamily="18" charset="0"/>
                    <a:ea typeface="SimSun" panose="02010600030101010101" pitchFamily="2" charset="-122"/>
                  </a:rPr>
                  <a:t> , where  m =  2</a:t>
                </a:r>
                <a:r>
                  <a:rPr lang="en-US" sz="2000" baseline="30000" dirty="0">
                    <a:effectLst/>
                    <a:latin typeface="Times New Roman" panose="02020603050405020304" pitchFamily="18" charset="0"/>
                    <a:ea typeface="SimSun" panose="02010600030101010101" pitchFamily="2" charset="-122"/>
                  </a:rPr>
                  <a:t>s</a:t>
                </a:r>
                <a:r>
                  <a:rPr lang="en-US" sz="2000" dirty="0">
                    <a:effectLst/>
                    <a:latin typeface="Times New Roman" panose="02020603050405020304" pitchFamily="18" charset="0"/>
                    <a:ea typeface="SimSun" panose="02010600030101010101" pitchFamily="2" charset="-122"/>
                  </a:rPr>
                  <a:t> . </a:t>
                </a:r>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1542553" y="564543"/>
                <a:ext cx="9072438" cy="5788379"/>
              </a:xfrm>
              <a:prstGeom prst="rect">
                <a:avLst/>
              </a:prstGeom>
              <a:blipFill rotWithShape="0">
                <a:blip r:embed="rId2"/>
                <a:stretch>
                  <a:fillRect l="-672" r="-1411" b="-738"/>
                </a:stretch>
              </a:blipFill>
            </p:spPr>
            <p:txBody>
              <a:bodyPr/>
              <a:lstStyle/>
              <a:p>
                <a:r>
                  <a:rPr lang="en-US">
                    <a:noFill/>
                  </a:rPr>
                  <a:t> </a:t>
                </a:r>
              </a:p>
            </p:txBody>
          </p:sp>
        </mc:Fallback>
      </mc:AlternateContent>
    </p:spTree>
    <p:extLst>
      <p:ext uri="{BB962C8B-B14F-4D97-AF65-F5344CB8AC3E}">
        <p14:creationId xmlns:p14="http://schemas.microsoft.com/office/powerpoint/2010/main" val="233620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1F602A-5F09-4886-8ED1-40C18ACD59B1}"/>
              </a:ext>
            </a:extLst>
          </p:cNvPr>
          <p:cNvSpPr txBox="1"/>
          <p:nvPr/>
        </p:nvSpPr>
        <p:spPr>
          <a:xfrm>
            <a:off x="1172584" y="248964"/>
            <a:ext cx="8746296" cy="80111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283970" y="468630"/>
            <a:ext cx="9624060" cy="6240793"/>
          </a:xfrm>
          <a:prstGeom prst="rect">
            <a:avLst/>
          </a:prstGeom>
        </p:spPr>
        <p:txBody>
          <a:bodyPr wrap="square">
            <a:spAutoFit/>
          </a:bodyPr>
          <a:lstStyle/>
          <a:p>
            <a:pPr>
              <a:lnSpc>
                <a:spcPct val="115000"/>
              </a:lnSpc>
            </a:pPr>
            <a:r>
              <a:rPr lang="en-US" sz="2800" dirty="0">
                <a:latin typeface="Times New Roman" panose="02020603050405020304" pitchFamily="18" charset="0"/>
                <a:ea typeface="SimSun" panose="02010600030101010101" pitchFamily="2" charset="-122"/>
              </a:rPr>
              <a:t>The Θ(n log n)-time procedure is as follows:</a:t>
            </a:r>
            <a:endParaRPr lang="en-US" sz="2800" dirty="0">
              <a:latin typeface="Courier New" panose="02070309020205020404" pitchFamily="49" charset="0"/>
              <a:ea typeface="SimSun" panose="02010600030101010101" pitchFamily="2" charset="-122"/>
            </a:endParaRPr>
          </a:p>
          <a:p>
            <a:pPr marL="457200" indent="-457200">
              <a:buFont typeface="Arial" panose="020B0604020202020204" pitchFamily="34" charset="0"/>
              <a:buChar char="•"/>
            </a:pPr>
            <a:r>
              <a:rPr lang="en-US" sz="2400" dirty="0">
                <a:solidFill>
                  <a:srgbClr val="0000CC"/>
                </a:solidFill>
                <a:latin typeface="Times New Roman" panose="02020603050405020304" pitchFamily="18" charset="0"/>
                <a:ea typeface="SimSun" panose="02010600030101010101" pitchFamily="2" charset="-122"/>
              </a:rPr>
              <a:t>Let polynomials be</a:t>
            </a:r>
          </a:p>
          <a:p>
            <a:pPr marL="800100" lvl="1" indent="-342900">
              <a:buFont typeface="Arial" panose="020B0604020202020204" pitchFamily="34" charset="0"/>
              <a:buChar char="•"/>
            </a:pPr>
            <a:r>
              <a:rPr lang="en-US" sz="2400" dirty="0">
                <a:solidFill>
                  <a:srgbClr val="0000CC"/>
                </a:solidFill>
                <a:latin typeface="Times New Roman" panose="02020603050405020304" pitchFamily="18" charset="0"/>
                <a:ea typeface="SimSun" panose="02010600030101010101" pitchFamily="2" charset="-122"/>
              </a:rPr>
              <a:t>A(x) = a</a:t>
            </a:r>
            <a:r>
              <a:rPr lang="en-US" sz="2400" baseline="-25000" dirty="0">
                <a:solidFill>
                  <a:srgbClr val="0000CC"/>
                </a:solidFill>
                <a:latin typeface="Times New Roman" panose="02020603050405020304" pitchFamily="18" charset="0"/>
                <a:ea typeface="SimSun" panose="02010600030101010101" pitchFamily="2" charset="-122"/>
              </a:rPr>
              <a:t>0 </a:t>
            </a:r>
            <a:r>
              <a:rPr lang="en-US" sz="2400" dirty="0">
                <a:solidFill>
                  <a:srgbClr val="0000CC"/>
                </a:solidFill>
                <a:latin typeface="Times New Roman" panose="02020603050405020304" pitchFamily="18" charset="0"/>
                <a:ea typeface="SimSun" panose="02010600030101010101" pitchFamily="2" charset="-122"/>
              </a:rPr>
              <a:t> + a</a:t>
            </a:r>
            <a:r>
              <a:rPr lang="en-US" sz="2400" baseline="-25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 + … + a</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 of degree-bound n (of degree n-1)</a:t>
            </a:r>
          </a:p>
          <a:p>
            <a:pPr marL="800100" lvl="1" indent="-342900">
              <a:buFont typeface="Arial" panose="020B0604020202020204" pitchFamily="34" charset="0"/>
              <a:buChar char="•"/>
            </a:pPr>
            <a:r>
              <a:rPr lang="en-US" sz="2400" dirty="0">
                <a:solidFill>
                  <a:srgbClr val="0000CC"/>
                </a:solidFill>
                <a:latin typeface="Times New Roman" panose="02020603050405020304" pitchFamily="18" charset="0"/>
                <a:ea typeface="SimSun" panose="02010600030101010101" pitchFamily="2" charset="-122"/>
              </a:rPr>
              <a:t>B(x) = b</a:t>
            </a:r>
            <a:r>
              <a:rPr lang="en-US" sz="2400" baseline="-25000" dirty="0">
                <a:solidFill>
                  <a:srgbClr val="0000CC"/>
                </a:solidFill>
                <a:latin typeface="Times New Roman" panose="02020603050405020304" pitchFamily="18" charset="0"/>
                <a:ea typeface="SimSun" panose="02010600030101010101" pitchFamily="2" charset="-122"/>
              </a:rPr>
              <a:t>0 </a:t>
            </a:r>
            <a:r>
              <a:rPr lang="en-US" sz="2400" dirty="0">
                <a:solidFill>
                  <a:srgbClr val="0000CC"/>
                </a:solidFill>
                <a:latin typeface="Times New Roman" panose="02020603050405020304" pitchFamily="18" charset="0"/>
                <a:ea typeface="SimSun" panose="02010600030101010101" pitchFamily="2" charset="-122"/>
              </a:rPr>
              <a:t> + b</a:t>
            </a:r>
            <a:r>
              <a:rPr lang="en-US" sz="2400" baseline="-25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1</a:t>
            </a:r>
            <a:r>
              <a:rPr lang="en-US" sz="2400" dirty="0">
                <a:solidFill>
                  <a:srgbClr val="0000CC"/>
                </a:solidFill>
                <a:latin typeface="Times New Roman" panose="02020603050405020304" pitchFamily="18" charset="0"/>
                <a:ea typeface="SimSun" panose="02010600030101010101" pitchFamily="2" charset="-122"/>
              </a:rPr>
              <a:t> + … + b</a:t>
            </a:r>
            <a:r>
              <a:rPr lang="en-US" sz="2400" baseline="-25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x</a:t>
            </a:r>
            <a:r>
              <a:rPr lang="en-US" sz="2400" baseline="30000" dirty="0">
                <a:solidFill>
                  <a:srgbClr val="0000CC"/>
                </a:solidFill>
                <a:latin typeface="Times New Roman" panose="02020603050405020304" pitchFamily="18" charset="0"/>
                <a:ea typeface="SimSun" panose="02010600030101010101" pitchFamily="2" charset="-122"/>
              </a:rPr>
              <a:t>n-1</a:t>
            </a:r>
            <a:r>
              <a:rPr lang="en-US" sz="2400" dirty="0">
                <a:solidFill>
                  <a:srgbClr val="0000CC"/>
                </a:solidFill>
                <a:latin typeface="Times New Roman" panose="02020603050405020304" pitchFamily="18" charset="0"/>
                <a:ea typeface="SimSun" panose="02010600030101010101" pitchFamily="2" charset="-122"/>
              </a:rPr>
              <a:t> of degree-bound n (of degree n-1), </a:t>
            </a:r>
            <a:endParaRPr lang="en-US" sz="2400" dirty="0">
              <a:latin typeface="Courier New" panose="02070309020205020404" pitchFamily="49" charset="0"/>
              <a:ea typeface="SimSun" panose="02010600030101010101" pitchFamily="2" charset="-122"/>
            </a:endParaRPr>
          </a:p>
          <a:p>
            <a:pPr marL="457200" marR="0" lvl="0" indent="-457200">
              <a:spcBef>
                <a:spcPts val="0"/>
              </a:spcBef>
              <a:spcAft>
                <a:spcPts val="0"/>
              </a:spcAft>
              <a:buFont typeface="+mj-lt"/>
              <a:buAutoNum type="arabicPeriod"/>
            </a:pPr>
            <a:r>
              <a:rPr lang="en-US" sz="2400" i="1" dirty="0">
                <a:latin typeface="Times New Roman" panose="02020603050405020304" pitchFamily="18" charset="0"/>
                <a:ea typeface="SimSun" panose="02010600030101010101" pitchFamily="2" charset="-122"/>
              </a:rPr>
              <a:t>Double degree-bound:</a:t>
            </a: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Create coefficient representations of A(x) and B(x) as degree-bound 2n-1</a:t>
            </a:r>
            <a:r>
              <a:rPr lang="en-US" sz="2400" dirty="0">
                <a:latin typeface="Times New Roman" panose="02020603050405020304" pitchFamily="18" charset="0"/>
                <a:ea typeface="SimSun" panose="02010600030101010101" pitchFamily="2" charset="-122"/>
              </a:rPr>
              <a:t> polynomials by adding n - 1 high-order zero coefficients to each. </a:t>
            </a:r>
            <a:r>
              <a:rPr lang="en-US" sz="2400" i="1" dirty="0">
                <a:solidFill>
                  <a:srgbClr val="0000CC"/>
                </a:solidFill>
                <a:latin typeface="Times New Roman" panose="02020603050405020304" pitchFamily="18" charset="0"/>
                <a:ea typeface="SimSun" panose="02010600030101010101" pitchFamily="2" charset="-122"/>
              </a:rPr>
              <a:t>e.g., </a:t>
            </a:r>
            <a:endParaRPr lang="en-US" sz="2400" dirty="0">
              <a:latin typeface="Courier New" panose="02070309020205020404" pitchFamily="49" charset="0"/>
              <a:ea typeface="SimSun" panose="02010600030101010101" pitchFamily="2" charset="-122"/>
            </a:endParaRPr>
          </a:p>
          <a:p>
            <a:pPr marR="0" lvl="0">
              <a:spcBef>
                <a:spcPts val="0"/>
              </a:spcBef>
              <a:spcAft>
                <a:spcPts val="0"/>
              </a:spcAft>
            </a:pPr>
            <a:r>
              <a:rPr lang="en-US" sz="2800" dirty="0">
                <a:solidFill>
                  <a:srgbClr val="0000CC"/>
                </a:solidFill>
                <a:latin typeface="Times New Roman" panose="02020603050405020304" pitchFamily="18" charset="0"/>
                <a:ea typeface="SimSun" panose="02010600030101010101" pitchFamily="2" charset="-122"/>
              </a:rPr>
              <a:t>	a</a:t>
            </a:r>
            <a:r>
              <a:rPr lang="en-US" sz="2800" baseline="-25000" dirty="0">
                <a:solidFill>
                  <a:srgbClr val="0000CC"/>
                </a:solidFill>
                <a:latin typeface="Times New Roman" panose="02020603050405020304" pitchFamily="18" charset="0"/>
                <a:ea typeface="SimSun" panose="02010600030101010101" pitchFamily="2" charset="-122"/>
              </a:rPr>
              <a:t>0</a:t>
            </a:r>
            <a:r>
              <a:rPr lang="en-US" sz="2800" dirty="0">
                <a:solidFill>
                  <a:srgbClr val="0000CC"/>
                </a:solidFill>
                <a:latin typeface="Times New Roman" panose="02020603050405020304" pitchFamily="18" charset="0"/>
                <a:ea typeface="SimSun" panose="02010600030101010101" pitchFamily="2" charset="-122"/>
              </a:rPr>
              <a:t>, a</a:t>
            </a:r>
            <a:r>
              <a:rPr lang="en-US" sz="2800" baseline="-25000" dirty="0">
                <a:solidFill>
                  <a:srgbClr val="0000CC"/>
                </a:solidFill>
                <a:latin typeface="Times New Roman" panose="02020603050405020304" pitchFamily="18" charset="0"/>
                <a:ea typeface="SimSun" panose="02010600030101010101" pitchFamily="2" charset="-122"/>
              </a:rPr>
              <a:t>1</a:t>
            </a:r>
            <a:r>
              <a:rPr lang="en-US" sz="2800" dirty="0">
                <a:solidFill>
                  <a:srgbClr val="0000CC"/>
                </a:solidFill>
                <a:latin typeface="Times New Roman" panose="02020603050405020304" pitchFamily="18" charset="0"/>
                <a:ea typeface="SimSun" panose="02010600030101010101" pitchFamily="2" charset="-122"/>
              </a:rPr>
              <a:t>, …, a</a:t>
            </a:r>
            <a:r>
              <a:rPr lang="en-US" sz="2800" baseline="-25000" dirty="0">
                <a:solidFill>
                  <a:srgbClr val="0000CC"/>
                </a:solidFill>
                <a:latin typeface="Times New Roman" panose="02020603050405020304" pitchFamily="18" charset="0"/>
                <a:ea typeface="SimSun" panose="02010600030101010101" pitchFamily="2" charset="-122"/>
              </a:rPr>
              <a:t>n-1</a:t>
            </a:r>
            <a:r>
              <a:rPr lang="en-US" sz="2800" dirty="0">
                <a:solidFill>
                  <a:srgbClr val="0000CC"/>
                </a:solidFill>
                <a:latin typeface="Times New Roman" panose="02020603050405020304" pitchFamily="18" charset="0"/>
                <a:ea typeface="SimSun" panose="02010600030101010101" pitchFamily="2" charset="-122"/>
              </a:rPr>
              <a:t>, 0</a:t>
            </a:r>
            <a:r>
              <a:rPr lang="en-US" sz="2800" baseline="-25000" dirty="0">
                <a:solidFill>
                  <a:srgbClr val="0000CC"/>
                </a:solidFill>
                <a:latin typeface="Times New Roman" panose="02020603050405020304" pitchFamily="18" charset="0"/>
                <a:ea typeface="SimSun" panose="02010600030101010101" pitchFamily="2" charset="-122"/>
              </a:rPr>
              <a:t>n</a:t>
            </a:r>
            <a:r>
              <a:rPr lang="en-US" sz="2800" dirty="0">
                <a:solidFill>
                  <a:srgbClr val="0000CC"/>
                </a:solidFill>
                <a:latin typeface="Times New Roman" panose="02020603050405020304" pitchFamily="18" charset="0"/>
                <a:ea typeface="SimSun" panose="02010600030101010101" pitchFamily="2" charset="-122"/>
              </a:rPr>
              <a:t>, 0</a:t>
            </a:r>
            <a:r>
              <a:rPr lang="en-US" sz="2800" baseline="-25000" dirty="0">
                <a:solidFill>
                  <a:srgbClr val="0000CC"/>
                </a:solidFill>
                <a:latin typeface="Times New Roman" panose="02020603050405020304" pitchFamily="18" charset="0"/>
                <a:ea typeface="SimSun" panose="02010600030101010101" pitchFamily="2" charset="-122"/>
              </a:rPr>
              <a:t>n+1</a:t>
            </a:r>
            <a:r>
              <a:rPr lang="en-US" sz="2800" dirty="0">
                <a:solidFill>
                  <a:srgbClr val="0000CC"/>
                </a:solidFill>
                <a:latin typeface="Times New Roman" panose="02020603050405020304" pitchFamily="18" charset="0"/>
                <a:ea typeface="SimSun" panose="02010600030101010101" pitchFamily="2" charset="-122"/>
              </a:rPr>
              <a:t>, …, 0</a:t>
            </a:r>
            <a:r>
              <a:rPr lang="en-US" sz="2800" baseline="-25000" dirty="0">
                <a:solidFill>
                  <a:srgbClr val="0000CC"/>
                </a:solidFill>
                <a:latin typeface="Times New Roman" panose="02020603050405020304" pitchFamily="18" charset="0"/>
                <a:ea typeface="SimSun" panose="02010600030101010101" pitchFamily="2" charset="-122"/>
              </a:rPr>
              <a:t>2n-2</a:t>
            </a:r>
            <a:r>
              <a:rPr lang="en-US" sz="2800" dirty="0">
                <a:solidFill>
                  <a:srgbClr val="0000CC"/>
                </a:solidFill>
                <a:latin typeface="Times New Roman" panose="02020603050405020304" pitchFamily="18" charset="0"/>
                <a:ea typeface="SimSun" panose="02010600030101010101" pitchFamily="2" charset="-122"/>
              </a:rPr>
              <a:t>. </a:t>
            </a:r>
          </a:p>
          <a:p>
            <a:pPr marR="0" lvl="0">
              <a:spcBef>
                <a:spcPts val="0"/>
              </a:spcBef>
              <a:spcAft>
                <a:spcPts val="0"/>
              </a:spcAft>
            </a:pPr>
            <a:r>
              <a:rPr lang="en-US" sz="2800" dirty="0">
                <a:solidFill>
                  <a:srgbClr val="0000CC"/>
                </a:solidFill>
                <a:latin typeface="Times New Roman" panose="02020603050405020304" pitchFamily="18" charset="0"/>
                <a:ea typeface="SimSun" panose="02010600030101010101" pitchFamily="2" charset="-122"/>
              </a:rPr>
              <a:t>	b</a:t>
            </a:r>
            <a:r>
              <a:rPr lang="en-US" sz="2800" baseline="-25000" dirty="0">
                <a:solidFill>
                  <a:srgbClr val="0000CC"/>
                </a:solidFill>
                <a:latin typeface="Times New Roman" panose="02020603050405020304" pitchFamily="18" charset="0"/>
                <a:ea typeface="SimSun" panose="02010600030101010101" pitchFamily="2" charset="-122"/>
              </a:rPr>
              <a:t>0</a:t>
            </a:r>
            <a:r>
              <a:rPr lang="en-US" sz="2800" dirty="0">
                <a:solidFill>
                  <a:srgbClr val="0000CC"/>
                </a:solidFill>
                <a:latin typeface="Times New Roman" panose="02020603050405020304" pitchFamily="18" charset="0"/>
                <a:ea typeface="SimSun" panose="02010600030101010101" pitchFamily="2" charset="-122"/>
              </a:rPr>
              <a:t>, b</a:t>
            </a:r>
            <a:r>
              <a:rPr lang="en-US" sz="2800" baseline="-25000" dirty="0">
                <a:solidFill>
                  <a:srgbClr val="0000CC"/>
                </a:solidFill>
                <a:latin typeface="Times New Roman" panose="02020603050405020304" pitchFamily="18" charset="0"/>
                <a:ea typeface="SimSun" panose="02010600030101010101" pitchFamily="2" charset="-122"/>
              </a:rPr>
              <a:t>1</a:t>
            </a:r>
            <a:r>
              <a:rPr lang="en-US" sz="2800" dirty="0">
                <a:solidFill>
                  <a:srgbClr val="0000CC"/>
                </a:solidFill>
                <a:latin typeface="Times New Roman" panose="02020603050405020304" pitchFamily="18" charset="0"/>
                <a:ea typeface="SimSun" panose="02010600030101010101" pitchFamily="2" charset="-122"/>
              </a:rPr>
              <a:t>, …, b</a:t>
            </a:r>
            <a:r>
              <a:rPr lang="en-US" sz="2800" baseline="-25000" dirty="0">
                <a:solidFill>
                  <a:srgbClr val="0000CC"/>
                </a:solidFill>
                <a:latin typeface="Times New Roman" panose="02020603050405020304" pitchFamily="18" charset="0"/>
                <a:ea typeface="SimSun" panose="02010600030101010101" pitchFamily="2" charset="-122"/>
              </a:rPr>
              <a:t>n-1</a:t>
            </a:r>
            <a:r>
              <a:rPr lang="en-US" sz="2800" dirty="0">
                <a:solidFill>
                  <a:srgbClr val="0000CC"/>
                </a:solidFill>
                <a:latin typeface="Times New Roman" panose="02020603050405020304" pitchFamily="18" charset="0"/>
                <a:ea typeface="SimSun" panose="02010600030101010101" pitchFamily="2" charset="-122"/>
              </a:rPr>
              <a:t>, 0</a:t>
            </a:r>
            <a:r>
              <a:rPr lang="en-US" sz="2800" baseline="-25000" dirty="0">
                <a:solidFill>
                  <a:srgbClr val="0000CC"/>
                </a:solidFill>
                <a:latin typeface="Times New Roman" panose="02020603050405020304" pitchFamily="18" charset="0"/>
                <a:ea typeface="SimSun" panose="02010600030101010101" pitchFamily="2" charset="-122"/>
              </a:rPr>
              <a:t>n</a:t>
            </a:r>
            <a:r>
              <a:rPr lang="en-US" sz="2800" dirty="0">
                <a:solidFill>
                  <a:srgbClr val="0000CC"/>
                </a:solidFill>
                <a:latin typeface="Times New Roman" panose="02020603050405020304" pitchFamily="18" charset="0"/>
                <a:ea typeface="SimSun" panose="02010600030101010101" pitchFamily="2" charset="-122"/>
              </a:rPr>
              <a:t>, 0</a:t>
            </a:r>
            <a:r>
              <a:rPr lang="en-US" sz="2800" baseline="-25000" dirty="0">
                <a:solidFill>
                  <a:srgbClr val="0000CC"/>
                </a:solidFill>
                <a:latin typeface="Times New Roman" panose="02020603050405020304" pitchFamily="18" charset="0"/>
                <a:ea typeface="SimSun" panose="02010600030101010101" pitchFamily="2" charset="-122"/>
              </a:rPr>
              <a:t>n+1</a:t>
            </a:r>
            <a:r>
              <a:rPr lang="en-US" sz="2800" dirty="0">
                <a:solidFill>
                  <a:srgbClr val="0000CC"/>
                </a:solidFill>
                <a:latin typeface="Times New Roman" panose="02020603050405020304" pitchFamily="18" charset="0"/>
                <a:ea typeface="SimSun" panose="02010600030101010101" pitchFamily="2" charset="-122"/>
              </a:rPr>
              <a:t>, …, 0</a:t>
            </a:r>
            <a:r>
              <a:rPr lang="en-US" sz="2800" baseline="-25000" dirty="0">
                <a:solidFill>
                  <a:srgbClr val="0000CC"/>
                </a:solidFill>
                <a:latin typeface="Times New Roman" panose="02020603050405020304" pitchFamily="18" charset="0"/>
                <a:ea typeface="SimSun" panose="02010600030101010101" pitchFamily="2" charset="-122"/>
              </a:rPr>
              <a:t>2n-2</a:t>
            </a:r>
            <a:r>
              <a:rPr lang="en-US" sz="2800" dirty="0">
                <a:solidFill>
                  <a:srgbClr val="0000CC"/>
                </a:solidFill>
                <a:latin typeface="Times New Roman" panose="02020603050405020304" pitchFamily="18" charset="0"/>
                <a:ea typeface="SimSun" panose="02010600030101010101" pitchFamily="2" charset="-122"/>
              </a:rPr>
              <a:t>.</a:t>
            </a:r>
            <a:endParaRPr lang="en-US" sz="2800" dirty="0">
              <a:latin typeface="Courier New" panose="02070309020205020404" pitchFamily="49" charset="0"/>
              <a:ea typeface="SimSun" panose="02010600030101010101" pitchFamily="2" charset="-122"/>
            </a:endParaRP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This takes Θ(n). </a:t>
            </a:r>
            <a:endParaRPr lang="en-US" sz="2400" dirty="0">
              <a:latin typeface="Courier New" panose="02070309020205020404" pitchFamily="49" charset="0"/>
              <a:ea typeface="SimSun" panose="02010600030101010101" pitchFamily="2" charset="-122"/>
            </a:endParaRPr>
          </a:p>
          <a:p>
            <a:pPr marL="457200" marR="0" lvl="0" indent="-457200">
              <a:spcBef>
                <a:spcPts val="0"/>
              </a:spcBef>
              <a:spcAft>
                <a:spcPts val="0"/>
              </a:spcAft>
            </a:pPr>
            <a:r>
              <a:rPr lang="en-US" sz="2400" i="1" dirty="0">
                <a:latin typeface="Times New Roman" panose="02020603050405020304" pitchFamily="18" charset="0"/>
                <a:ea typeface="SimSun" panose="02010600030101010101" pitchFamily="2" charset="-122"/>
              </a:rPr>
              <a:t>2.   Evaluate:</a:t>
            </a: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Compute point-value representation of A(x) and B(x)</a:t>
            </a:r>
            <a:r>
              <a:rPr lang="en-US" sz="2400" dirty="0">
                <a:latin typeface="Times New Roman" panose="02020603050405020304" pitchFamily="18" charset="0"/>
                <a:ea typeface="SimSun" panose="02010600030101010101" pitchFamily="2" charset="-122"/>
              </a:rPr>
              <a:t> of length 2n-1 by applying the FFT of order 2n-2 on each polynomial. These representations contain the values of the two polynomials </a:t>
            </a:r>
            <a:r>
              <a:rPr lang="en-US" sz="2400" dirty="0">
                <a:solidFill>
                  <a:srgbClr val="0000CC"/>
                </a:solidFill>
                <a:latin typeface="Times New Roman" panose="02020603050405020304" pitchFamily="18" charset="0"/>
                <a:ea typeface="SimSun" panose="02010600030101010101" pitchFamily="2" charset="-122"/>
              </a:rPr>
              <a:t>at the (2n)</a:t>
            </a:r>
            <a:r>
              <a:rPr lang="en-US" sz="2400" baseline="30000" dirty="0" err="1">
                <a:solidFill>
                  <a:srgbClr val="0000CC"/>
                </a:solidFill>
                <a:latin typeface="Times New Roman" panose="02020603050405020304" pitchFamily="18" charset="0"/>
                <a:ea typeface="SimSun" panose="02010600030101010101" pitchFamily="2" charset="-122"/>
              </a:rPr>
              <a:t>th</a:t>
            </a:r>
            <a:r>
              <a:rPr lang="en-US" sz="2400" dirty="0">
                <a:solidFill>
                  <a:srgbClr val="0000CC"/>
                </a:solidFill>
                <a:latin typeface="Times New Roman" panose="02020603050405020304" pitchFamily="18" charset="0"/>
                <a:ea typeface="SimSun" panose="02010600030101010101" pitchFamily="2" charset="-122"/>
              </a:rPr>
              <a:t> roots of unity.</a:t>
            </a:r>
            <a:endParaRPr lang="en-US" sz="2400" dirty="0">
              <a:latin typeface="Courier New" panose="02070309020205020404" pitchFamily="49" charset="0"/>
              <a:ea typeface="SimSun" panose="02010600030101010101" pitchFamily="2" charset="-122"/>
            </a:endParaRPr>
          </a:p>
          <a:p>
            <a:pPr marL="457200"/>
            <a:r>
              <a:rPr lang="en-US" sz="2400" dirty="0">
                <a:latin typeface="Times New Roman" panose="02020603050405020304" pitchFamily="18" charset="0"/>
                <a:ea typeface="SimSun" panose="02010600030101010101" pitchFamily="2" charset="-122"/>
              </a:rPr>
              <a:t>This takes time Θ(n log n).  </a:t>
            </a:r>
            <a:endParaRPr lang="en-US" sz="2400" dirty="0">
              <a:latin typeface="Courier New" panose="02070309020205020404" pitchFamily="49" charset="0"/>
              <a:ea typeface="SimSun" panose="02010600030101010101" pitchFamily="2" charset="-122"/>
            </a:endParaRPr>
          </a:p>
          <a:p>
            <a:pPr marR="0" lvl="0">
              <a:lnSpc>
                <a:spcPct val="115000"/>
              </a:lnSpc>
              <a:spcBef>
                <a:spcPts val="0"/>
              </a:spcBef>
              <a:spcAft>
                <a:spcPts val="0"/>
              </a:spcAft>
            </a:pPr>
            <a:r>
              <a:rPr lang="en-US" sz="2400" i="1" dirty="0">
                <a:latin typeface="Times New Roman" panose="02020603050405020304" pitchFamily="18" charset="0"/>
                <a:ea typeface="SimSun" panose="02010600030101010101" pitchFamily="2" charset="-122"/>
              </a:rPr>
              <a:t>3.   …</a:t>
            </a:r>
            <a:endParaRPr lang="en-US" sz="2400" dirty="0">
              <a:effectLst/>
              <a:latin typeface="Courier New" panose="02070309020205020404" pitchFamily="49" charset="0"/>
              <a:ea typeface="SimSun" panose="02010600030101010101" pitchFamily="2" charset="-122"/>
            </a:endParaRPr>
          </a:p>
        </p:txBody>
      </p:sp>
      <p:pic>
        <p:nvPicPr>
          <p:cNvPr id="4" name="Picture 3" descr="Image result for smiley face images">
            <a:extLst>
              <a:ext uri="{FF2B5EF4-FFF2-40B4-BE49-F238E27FC236}">
                <a16:creationId xmlns:a16="http://schemas.microsoft.com/office/drawing/2014/main" id="{063D12A1-9BFC-4D2C-8BC6-9C732FEC77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871"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656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98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219" y="618323"/>
            <a:ext cx="9839012" cy="6241709"/>
          </a:xfrm>
          <a:prstGeom prst="rect">
            <a:avLst/>
          </a:prstGeom>
        </p:spPr>
        <p:txBody>
          <a:bodyPr wrap="square">
            <a:spAutoFit/>
          </a:bodyPr>
          <a:lstStyle/>
          <a:p>
            <a:pPr marL="461963" marR="0" lvl="0" indent="-461963">
              <a:lnSpc>
                <a:spcPct val="115000"/>
              </a:lnSpc>
              <a:spcBef>
                <a:spcPts val="0"/>
              </a:spcBef>
              <a:spcAft>
                <a:spcPts val="0"/>
              </a:spcAft>
            </a:pPr>
            <a:r>
              <a:rPr lang="en-US" sz="2400" i="1" dirty="0">
                <a:latin typeface="Times New Roman" panose="02020603050405020304" pitchFamily="18" charset="0"/>
                <a:ea typeface="SimSun" panose="02010600030101010101" pitchFamily="2" charset="-122"/>
              </a:rPr>
              <a:t>3.   </a:t>
            </a:r>
            <a:r>
              <a:rPr lang="en-US" sz="2400" i="1" dirty="0">
                <a:solidFill>
                  <a:srgbClr val="0000FF"/>
                </a:solidFill>
                <a:latin typeface="Times New Roman" panose="02020603050405020304" pitchFamily="18" charset="0"/>
                <a:ea typeface="SimSun" panose="02010600030101010101" pitchFamily="2" charset="-122"/>
              </a:rPr>
              <a:t>Pointwise multiply:</a:t>
            </a:r>
            <a:r>
              <a:rPr lang="en-US" sz="2400" dirty="0">
                <a:solidFill>
                  <a:srgbClr val="0000FF"/>
                </a:solidFill>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Compute a point-value representation for the polynomial C(x) = A(x)*B(x) by multiplying these point-values of A(x) and B(x) together pointwise. </a:t>
            </a:r>
            <a:r>
              <a:rPr lang="en-US" sz="2400" dirty="0">
                <a:solidFill>
                  <a:srgbClr val="0000CC"/>
                </a:solidFill>
                <a:latin typeface="Times New Roman" panose="02020603050405020304" pitchFamily="18" charset="0"/>
                <a:ea typeface="SimSun" panose="02010600030101010101" pitchFamily="2" charset="-122"/>
              </a:rPr>
              <a:t>This representation contains the value of C(x) at each (2n)</a:t>
            </a:r>
            <a:r>
              <a:rPr lang="en-US" sz="2400" baseline="30000" dirty="0" err="1">
                <a:solidFill>
                  <a:srgbClr val="0000CC"/>
                </a:solidFill>
                <a:latin typeface="Times New Roman" panose="02020603050405020304" pitchFamily="18" charset="0"/>
                <a:ea typeface="SimSun" panose="02010600030101010101" pitchFamily="2" charset="-122"/>
              </a:rPr>
              <a:t>th</a:t>
            </a:r>
            <a:r>
              <a:rPr lang="en-US" sz="2400" dirty="0">
                <a:solidFill>
                  <a:srgbClr val="0000CC"/>
                </a:solidFill>
                <a:latin typeface="Times New Roman" panose="02020603050405020304" pitchFamily="18" charset="0"/>
                <a:ea typeface="SimSun" panose="02010600030101010101" pitchFamily="2" charset="-122"/>
              </a:rPr>
              <a:t> root of unity.  This takes </a:t>
            </a:r>
            <a:r>
              <a:rPr lang="en-US" sz="2400" dirty="0">
                <a:latin typeface="Times New Roman" panose="02020603050405020304" pitchFamily="18" charset="0"/>
                <a:ea typeface="SimSun" panose="02010600030101010101" pitchFamily="2" charset="-122"/>
              </a:rPr>
              <a:t>Θ(n).</a:t>
            </a:r>
            <a:endParaRPr lang="en-US" sz="2400" dirty="0">
              <a:latin typeface="Courier New" panose="02070309020205020404" pitchFamily="49" charset="0"/>
              <a:ea typeface="SimSun" panose="02010600030101010101" pitchFamily="2" charset="-122"/>
            </a:endParaRPr>
          </a:p>
          <a:p>
            <a:pPr marL="461963" marR="0" lvl="0" indent="-461963">
              <a:lnSpc>
                <a:spcPct val="115000"/>
              </a:lnSpc>
              <a:spcBef>
                <a:spcPts val="0"/>
              </a:spcBef>
              <a:spcAft>
                <a:spcPts val="0"/>
              </a:spcAft>
            </a:pPr>
            <a:r>
              <a:rPr lang="en-US" sz="2400" i="1" dirty="0">
                <a:latin typeface="Times New Roman" panose="02020603050405020304" pitchFamily="18" charset="0"/>
                <a:ea typeface="SimSun" panose="02010600030101010101" pitchFamily="2" charset="-122"/>
              </a:rPr>
              <a:t>4.   Interpolate:</a:t>
            </a:r>
            <a:r>
              <a:rPr lang="en-US" sz="2400" dirty="0">
                <a:latin typeface="Times New Roman" panose="02020603050405020304" pitchFamily="18" charset="0"/>
                <a:ea typeface="SimSun" panose="02010600030101010101" pitchFamily="2" charset="-122"/>
              </a:rPr>
              <a:t>  Create the coefficient representation of the polynomial C(x) </a:t>
            </a:r>
            <a:r>
              <a:rPr lang="en-US" sz="2400" dirty="0">
                <a:solidFill>
                  <a:srgbClr val="0000FF"/>
                </a:solidFill>
                <a:latin typeface="Times New Roman" panose="02020603050405020304" pitchFamily="18" charset="0"/>
                <a:ea typeface="SimSun" panose="02010600030101010101" pitchFamily="2" charset="-122"/>
              </a:rPr>
              <a:t>by applying the FFT on 2n -1 point-value pairs to compute the inverse DFT</a:t>
            </a:r>
            <a:r>
              <a:rPr lang="en-US" sz="2400" dirty="0">
                <a:solidFill>
                  <a:srgbClr val="0000CC"/>
                </a:solidFill>
                <a:latin typeface="Times New Roman" panose="02020603050405020304" pitchFamily="18" charset="0"/>
                <a:ea typeface="SimSun" panose="02010600030101010101" pitchFamily="2" charset="-122"/>
              </a:rPr>
              <a:t>.</a:t>
            </a:r>
            <a:endParaRPr lang="en-US" sz="2400" dirty="0">
              <a:latin typeface="Courier New" panose="02070309020205020404" pitchFamily="49" charset="0"/>
              <a:ea typeface="SimSun" panose="02010600030101010101" pitchFamily="2" charset="-122"/>
            </a:endParaRPr>
          </a:p>
          <a:p>
            <a:pPr marL="457200" marR="0">
              <a:lnSpc>
                <a:spcPct val="115000"/>
              </a:lnSpc>
              <a:spcBef>
                <a:spcPts val="0"/>
              </a:spcBef>
              <a:spcAft>
                <a:spcPts val="0"/>
              </a:spcAft>
            </a:pPr>
            <a:r>
              <a:rPr lang="en-US" sz="2400" dirty="0">
                <a:latin typeface="Times New Roman" panose="02020603050405020304" pitchFamily="18" charset="0"/>
                <a:ea typeface="SimSun" panose="02010600030101010101" pitchFamily="2" charset="-122"/>
              </a:rPr>
              <a:t>This take time Θ(n log n).  </a:t>
            </a:r>
            <a:endParaRPr lang="en-US" sz="2400" dirty="0">
              <a:latin typeface="Courier New" panose="02070309020205020404" pitchFamily="49"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Step (1) and (3) take time Θ(n), and step (2) and (4) take time Θ(n log n). </a:t>
            </a:r>
          </a:p>
          <a:p>
            <a:pPr>
              <a:lnSpc>
                <a:spcPct val="115000"/>
              </a:lnSpc>
            </a:pPr>
            <a:endParaRPr lang="en-US" sz="2400" b="1" dirty="0">
              <a:latin typeface="Times New Roman" panose="02020603050405020304" pitchFamily="18" charset="0"/>
              <a:ea typeface="SimSun" panose="02010600030101010101" pitchFamily="2" charset="-122"/>
            </a:endParaRPr>
          </a:p>
          <a:p>
            <a:pPr>
              <a:lnSpc>
                <a:spcPct val="115000"/>
              </a:lnSpc>
            </a:pPr>
            <a:r>
              <a:rPr lang="en-US" sz="2400" b="1" dirty="0">
                <a:solidFill>
                  <a:srgbClr val="0000FF"/>
                </a:solidFill>
              </a:rPr>
              <a:t>Theorem 2.5</a:t>
            </a:r>
            <a:r>
              <a:rPr lang="en-US" sz="2400" dirty="0">
                <a:solidFill>
                  <a:srgbClr val="0000FF"/>
                </a:solidFill>
              </a:rPr>
              <a:t> </a:t>
            </a:r>
          </a:p>
          <a:p>
            <a:r>
              <a:rPr lang="en-US" sz="2400" dirty="0">
                <a:latin typeface="Times New Roman" panose="02020603050405020304" pitchFamily="18" charset="0"/>
                <a:cs typeface="Times New Roman" panose="02020603050405020304" pitchFamily="18" charset="0"/>
              </a:rPr>
              <a:t>Time efficiency for multiply two polynomials of degree-bound n is Θ(n log n), with both the input and output representation in coefficient form.</a:t>
            </a:r>
          </a:p>
          <a:p>
            <a:endParaRPr lang="en-US" sz="1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SimSun" panose="02010600030101010101" pitchFamily="2" charset="-122"/>
              </a:rPr>
              <a:t>we show how to use the FFT. </a:t>
            </a:r>
          </a:p>
        </p:txBody>
      </p:sp>
      <p:pic>
        <p:nvPicPr>
          <p:cNvPr id="4" name="Picture 3" descr="Image result for smiley face images">
            <a:extLst>
              <a:ext uri="{FF2B5EF4-FFF2-40B4-BE49-F238E27FC236}">
                <a16:creationId xmlns:a16="http://schemas.microsoft.com/office/drawing/2014/main" id="{0F6C814C-42F1-472E-9432-3F5B3B73FA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585" y="2432646"/>
            <a:ext cx="663621" cy="45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48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2393</TotalTime>
  <Words>10601</Words>
  <Application>Microsoft Office PowerPoint</Application>
  <PresentationFormat>Widescreen</PresentationFormat>
  <Paragraphs>798</Paragraphs>
  <Slides>80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宋体</vt:lpstr>
      <vt:lpstr>宋体</vt:lpstr>
      <vt:lpstr>Arial</vt:lpstr>
      <vt:lpstr>Calibri</vt:lpstr>
      <vt:lpstr>Calibri Light</vt:lpstr>
      <vt:lpstr>Cambria Math</vt:lpstr>
      <vt:lpstr>Consolas</vt:lpstr>
      <vt:lpstr>Courier New</vt:lpstr>
      <vt:lpstr>Times New Roman</vt:lpstr>
      <vt:lpstr>Office Theme</vt:lpstr>
      <vt:lpstr>Polynomials  and  The Fast Fourier Transform (FFT)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181</cp:revision>
  <dcterms:created xsi:type="dcterms:W3CDTF">2016-10-13T00:10:31Z</dcterms:created>
  <dcterms:modified xsi:type="dcterms:W3CDTF">2022-04-11T16:18:22Z</dcterms:modified>
</cp:coreProperties>
</file>