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466" r:id="rId4"/>
    <p:sldId id="467" r:id="rId5"/>
    <p:sldId id="511" r:id="rId6"/>
    <p:sldId id="507" r:id="rId7"/>
    <p:sldId id="510" r:id="rId8"/>
    <p:sldId id="506" r:id="rId9"/>
    <p:sldId id="498" r:id="rId10"/>
    <p:sldId id="509" r:id="rId11"/>
    <p:sldId id="499" r:id="rId12"/>
    <p:sldId id="500" r:id="rId13"/>
    <p:sldId id="493" r:id="rId14"/>
    <p:sldId id="494" r:id="rId15"/>
    <p:sldId id="501" r:id="rId16"/>
    <p:sldId id="502" r:id="rId17"/>
    <p:sldId id="503" r:id="rId18"/>
    <p:sldId id="489" r:id="rId19"/>
    <p:sldId id="504" r:id="rId20"/>
    <p:sldId id="490" r:id="rId21"/>
    <p:sldId id="491" r:id="rId22"/>
    <p:sldId id="492" r:id="rId23"/>
    <p:sldId id="481" r:id="rId24"/>
    <p:sldId id="482" r:id="rId25"/>
    <p:sldId id="483" r:id="rId26"/>
    <p:sldId id="484" r:id="rId27"/>
    <p:sldId id="485" r:id="rId28"/>
    <p:sldId id="516" r:id="rId29"/>
    <p:sldId id="512" r:id="rId30"/>
    <p:sldId id="487" r:id="rId31"/>
    <p:sldId id="480" r:id="rId32"/>
    <p:sldId id="478" r:id="rId33"/>
    <p:sldId id="479" r:id="rId34"/>
    <p:sldId id="474" r:id="rId35"/>
    <p:sldId id="514" r:id="rId36"/>
    <p:sldId id="473" r:id="rId37"/>
    <p:sldId id="471" r:id="rId38"/>
    <p:sldId id="513" r:id="rId39"/>
    <p:sldId id="495" r:id="rId40"/>
    <p:sldId id="476" r:id="rId41"/>
    <p:sldId id="477" r:id="rId42"/>
    <p:sldId id="4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6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/>
              <a:t>Chapter 00_03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0BB936-CE16-485D-AFD2-5F1681D96990}"/>
              </a:ext>
            </a:extLst>
          </p:cNvPr>
          <p:cNvSpPr txBox="1"/>
          <p:nvPr/>
        </p:nvSpPr>
        <p:spPr>
          <a:xfrm>
            <a:off x="625854" y="1321431"/>
            <a:ext cx="9046183" cy="8969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5550" y="473708"/>
            <a:ext cx="918111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ongruent modulo n: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and k are congruent modulo n </a:t>
            </a:r>
          </a:p>
          <a:p>
            <a:pPr lvl="1">
              <a:spcAft>
                <a:spcPts val="1200"/>
              </a:spcAft>
              <a:buSzPct val="100000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they differ by a multiple of n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(i.e.,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n).  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Equivalently, we write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|m – k|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n, </a:t>
            </a:r>
          </a:p>
          <a:p>
            <a:pPr lvl="1">
              <a:spcAft>
                <a:spcPts val="1200"/>
              </a:spcAft>
              <a:buSzPct val="100000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ɛ Z = {…, -2, -1, 0, 1, 2, …}, the set of integers.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Example:   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[3]</a:t>
            </a:r>
            <a:r>
              <a:rPr lang="en-US" sz="2400" baseline="-25000" dirty="0"/>
              <a:t>7</a:t>
            </a:r>
            <a:r>
              <a:rPr lang="en-US" sz="2400" dirty="0"/>
              <a:t>  = {… -11, - 4, 3, 10, 17, 24, 31, …} are congruent modulo </a:t>
            </a:r>
            <a:r>
              <a:rPr lang="en-US" sz="2400" dirty="0">
                <a:solidFill>
                  <a:srgbClr val="0000FF"/>
                </a:solidFill>
              </a:rPr>
              <a:t>7.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|-11 – (-4)| = 1 * 7, |-11 – 3| = 2 * 7, |-11 – 10| = 3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|-4 – 3| = 1 * 7  |-4 – 10| = 2 * 7,  |-4 – 17| = 3 * 7</a:t>
            </a:r>
            <a:endParaRPr lang="en-US" sz="2400" dirty="0">
              <a:solidFill>
                <a:srgbClr val="0000FF"/>
              </a:solidFill>
            </a:endParaRP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|3 – 10| = 1 * 7,  |3 – 17| = 2 * 7,  |3 – 24| = 3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|10 – 17| = 1 * 7,  |10 – 24| = 2 * 7,  |10 – 31| = 3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|17 – 24| = 1 * 7,  |17 – 24| = 2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|24 – 31| = 1 * 7, …</a:t>
            </a: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8C2595CA-4DD8-440A-8FF8-DF2D21EEAAEE}"/>
              </a:ext>
            </a:extLst>
          </p:cNvPr>
          <p:cNvSpPr/>
          <p:nvPr/>
        </p:nvSpPr>
        <p:spPr>
          <a:xfrm flipH="1">
            <a:off x="715206" y="1508239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A9E0AB8-9A36-48C1-BF86-59E43275E9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702557" y="1582964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5B3D-7A78-4D2D-C11F-42F69F764241}"/>
                  </a:ext>
                </a:extLst>
              </p:cNvPr>
              <p:cNvSpPr txBox="1"/>
              <p:nvPr/>
            </p:nvSpPr>
            <p:spPr>
              <a:xfrm>
                <a:off x="9144000" y="874455"/>
                <a:ext cx="3048000" cy="25545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n + k, 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k &lt; 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3, …}, 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{3, 10, 17, 24, …}, respectively.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{-1, -2, -3, …}, 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{- 4, -11, -18, …}, respectively.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5B3D-7A78-4D2D-C11F-42F69F764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874455"/>
                <a:ext cx="3048000" cy="2554545"/>
              </a:xfrm>
              <a:prstGeom prst="rect">
                <a:avLst/>
              </a:prstGeom>
              <a:blipFill>
                <a:blip r:embed="rId3"/>
                <a:stretch>
                  <a:fillRect l="-1793" t="-948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DA96BC-8CF3-477E-A376-A0AD633FF35B}"/>
              </a:ext>
            </a:extLst>
          </p:cNvPr>
          <p:cNvSpPr txBox="1"/>
          <p:nvPr/>
        </p:nvSpPr>
        <p:spPr>
          <a:xfrm>
            <a:off x="1865269" y="1210492"/>
            <a:ext cx="8532765" cy="18200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1233" y="785532"/>
                <a:ext cx="8318578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0.47:  n = 5;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if, and only if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or n | (k – m). </a:t>
                </a:r>
                <a:endParaRPr lang="en-US" sz="20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equivalence class modulo 5 containing 3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[r]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[3]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 </a:t>
                </a: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of the integer m in the class mod 5 has the remainder 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endPara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-7, -2, 3, 8, 13, 18, 23, 28, 33, … } is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	class modulo 5 containing 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                             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33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5.    |33 – 33| = 0 * 5.  33 = 6*5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 mod 5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|33 – 28| = 1 * 5.  28 = 5*5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|33 – 23| = 2 * 5.  23 = 4*5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18 mod 5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|33 – 18| = 3 * 5.  18 = 3*5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|33 – 13| = 4 * 5.  13 = 2*5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  8| = 5 * 5.    8 = 1*5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  3| = 6 * 5.    3 = 0*5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(-2)),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 mod 5.     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|33 – -2| = 7 * 5.  -2 = 1*5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(-7)),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-7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-7| = 8 * 5.  -7 = 2*5 + 3</a:t>
                </a:r>
                <a:endParaRPr lang="en-US" sz="2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33" y="785532"/>
                <a:ext cx="8318578" cy="5940088"/>
              </a:xfrm>
              <a:prstGeom prst="rect">
                <a:avLst/>
              </a:prstGeom>
              <a:blipFill>
                <a:blip r:embed="rId2"/>
                <a:stretch>
                  <a:fillRect l="-95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125B78C-1469-4F8C-916F-61ECD151E2B1}"/>
              </a:ext>
            </a:extLst>
          </p:cNvPr>
          <p:cNvSpPr/>
          <p:nvPr/>
        </p:nvSpPr>
        <p:spPr>
          <a:xfrm flipH="1">
            <a:off x="1059529" y="5989485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9375C-87ED-481C-8460-C5B286C0546E}"/>
              </a:ext>
            </a:extLst>
          </p:cNvPr>
          <p:cNvSpPr/>
          <p:nvPr/>
        </p:nvSpPr>
        <p:spPr>
          <a:xfrm>
            <a:off x="1274859" y="196564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B12C4A3-EB06-45AA-98F5-874B4121F8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991866" y="5946357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40219-28B4-CD50-D27A-2DB6E6EB980F}"/>
              </a:ext>
            </a:extLst>
          </p:cNvPr>
          <p:cNvSpPr txBox="1"/>
          <p:nvPr/>
        </p:nvSpPr>
        <p:spPr>
          <a:xfrm>
            <a:off x="8818616" y="2661250"/>
            <a:ext cx="157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</a:rPr>
              <a:t>x  =  q*y + r</a:t>
            </a:r>
          </a:p>
        </p:txBody>
      </p:sp>
    </p:spTree>
    <p:extLst>
      <p:ext uri="{BB962C8B-B14F-4D97-AF65-F5344CB8AC3E}">
        <p14:creationId xmlns:p14="http://schemas.microsoft.com/office/powerpoint/2010/main" val="32007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647EB4-6A68-4F9F-9ABB-846652742D4D}"/>
              </a:ext>
            </a:extLst>
          </p:cNvPr>
          <p:cNvSpPr txBox="1"/>
          <p:nvPr/>
        </p:nvSpPr>
        <p:spPr>
          <a:xfrm>
            <a:off x="1715589" y="3100251"/>
            <a:ext cx="9144000" cy="249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32857" y="1479755"/>
                <a:ext cx="9570720" cy="46474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0.1.4.1 Modular Equivalences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and b and n be any integers and suppose n &gt; 1.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statements are all equivalent: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| (a – b)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(mod n)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b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for some integer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and b have the same (nonnegative) remainder when divided by n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mod n = b mod 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Obvious.  Example:  5 | (33 -18).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1479755"/>
                <a:ext cx="9570720" cy="4647426"/>
              </a:xfrm>
              <a:prstGeom prst="rect">
                <a:avLst/>
              </a:prstGeom>
              <a:blipFill>
                <a:blip r:embed="rId2"/>
                <a:stretch>
                  <a:fillRect l="-1019" t="-1050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B95B17-2F34-460E-87D2-45FA0EFA0524}"/>
              </a:ext>
            </a:extLst>
          </p:cNvPr>
          <p:cNvSpPr/>
          <p:nvPr/>
        </p:nvSpPr>
        <p:spPr>
          <a:xfrm>
            <a:off x="1632857" y="485615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672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-7, -2, 3, 8, 13, 18, 23, 28, 33, … } is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5 containing 3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0A9924-3E45-4DB3-8CA6-F33C853E98BB}"/>
              </a:ext>
            </a:extLst>
          </p:cNvPr>
          <p:cNvSpPr txBox="1"/>
          <p:nvPr/>
        </p:nvSpPr>
        <p:spPr>
          <a:xfrm>
            <a:off x="1419497" y="3429000"/>
            <a:ext cx="9030789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6657" y="1703439"/>
                <a:ext cx="907868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Z be the set of integers {…, -2, -1, 0, 1, 2, … }.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integers can be partitioned into 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equivalence classes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according to their remainders modulo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efine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class modulo n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containing an integer a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be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[a]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{a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n |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ɛ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Z}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 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{ …, - 25, -18, -11, -4, 3, 10, 17, 24, 31, 38, …}.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≡ a (mod n).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n | (b – a). i.e., b must be equal to a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57" y="1703439"/>
                <a:ext cx="9078686" cy="4524315"/>
              </a:xfrm>
              <a:prstGeom prst="rect">
                <a:avLst/>
              </a:prstGeom>
              <a:blipFill>
                <a:blip r:embed="rId2"/>
                <a:stretch>
                  <a:fillRect l="-1007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/>
              <p:nvPr/>
            </p:nvSpPr>
            <p:spPr>
              <a:xfrm>
                <a:off x="1556656" y="882597"/>
                <a:ext cx="466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mod y.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q*y + r        [ r ]</a:t>
                </a:r>
                <a:r>
                  <a:rPr lang="en-US" alt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{ r + q*y | q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56" y="882597"/>
                <a:ext cx="4667416" cy="646331"/>
              </a:xfrm>
              <a:prstGeom prst="rect">
                <a:avLst/>
              </a:prstGeom>
              <a:blipFill>
                <a:blip r:embed="rId3"/>
                <a:stretch>
                  <a:fillRect l="-104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889729B-7856-4502-8E32-AB25A08145D6}"/>
              </a:ext>
            </a:extLst>
          </p:cNvPr>
          <p:cNvSpPr/>
          <p:nvPr/>
        </p:nvSpPr>
        <p:spPr>
          <a:xfrm>
            <a:off x="2850203" y="1344490"/>
            <a:ext cx="2097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C650DA-B3ED-43DA-9413-691A2CF9FC1A}"/>
              </a:ext>
            </a:extLst>
          </p:cNvPr>
          <p:cNvSpPr txBox="1"/>
          <p:nvPr/>
        </p:nvSpPr>
        <p:spPr>
          <a:xfrm>
            <a:off x="1163782" y="1352074"/>
            <a:ext cx="9338755" cy="5166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7347" y="825204"/>
                <a:ext cx="9237306" cy="56938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 ≡ a (mod n). 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a and b are in the same class [a]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all such equivalence classes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 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|  0 ≤ a ≤  n – 1 }.   i.e., z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n + a, 0 ≤ a &lt; n.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seven equivalence classes modulo 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Z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{[0]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[1]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[2]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[6]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where 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{ …, -14, -7, 0,   7, 14, 21,…}  21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0 (mod 7),  (21 – 0)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[1]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-13, -6, 1,   8, 15, 22,…}  22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1 (mod 7),  (22 – 1)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[2]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-12, -5, 2,   9, 16, 23,…}  23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2 (mod 7),  (23 – 2)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-11, -4, 3, 10, 17, 24,…}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3 (mod 7),  (24 – 3)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[6]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{ …,   -8, -1, 6, 13, 20, 27,… }  27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6 (mod 7),  (27 – 6)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47" y="825204"/>
                <a:ext cx="9237306" cy="5693866"/>
              </a:xfrm>
              <a:prstGeom prst="rect">
                <a:avLst/>
              </a:prstGeom>
              <a:blipFill>
                <a:blip r:embed="rId2"/>
                <a:stretch>
                  <a:fillRect l="-922" t="-748" b="-13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2C6AA8-EDE5-4027-9A5C-CB4E8CC650E2}"/>
              </a:ext>
            </a:extLst>
          </p:cNvPr>
          <p:cNvSpPr txBox="1"/>
          <p:nvPr/>
        </p:nvSpPr>
        <p:spPr>
          <a:xfrm>
            <a:off x="1628505" y="5680165"/>
            <a:ext cx="8847907" cy="11316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DFAC8-5F40-4EAD-95F3-BAFB41964023}"/>
              </a:ext>
            </a:extLst>
          </p:cNvPr>
          <p:cNvSpPr txBox="1"/>
          <p:nvPr/>
        </p:nvSpPr>
        <p:spPr>
          <a:xfrm>
            <a:off x="1619796" y="1933304"/>
            <a:ext cx="8847907" cy="2267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28505" y="1011409"/>
                <a:ext cx="8847907" cy="567847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Congruence modulo 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equivalence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set of all integers. </a:t>
                </a:r>
              </a:p>
              <a:p>
                <a:pPr>
                  <a:spcAft>
                    <a:spcPts val="600"/>
                  </a:spcAft>
                </a:pP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0.1.4.2  Congruence Modulo n is an Equivalence Relation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n &gt; 1 be any integer.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distinct equivalence classes of the relation are the sets [0]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[1]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[2]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…, [n – 1]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for each a = 0, 1, 2, …, n -1,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| 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(mod n)},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| 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+ a for some integer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Left for exercise.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The equivalence class mod 7 containing 3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[3]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{3, 10, 17, 24, …}.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05" y="1011409"/>
                <a:ext cx="8847907" cy="5678478"/>
              </a:xfrm>
              <a:prstGeom prst="rect">
                <a:avLst/>
              </a:prstGeom>
              <a:blipFill>
                <a:blip r:embed="rId2"/>
                <a:stretch>
                  <a:fillRect l="-963" t="-750" r="-963" b="-1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C2041E4-F75B-482A-BB24-181363602DBA}"/>
              </a:ext>
            </a:extLst>
          </p:cNvPr>
          <p:cNvSpPr/>
          <p:nvPr/>
        </p:nvSpPr>
        <p:spPr>
          <a:xfrm>
            <a:off x="1619796" y="235055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78434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92050-56CD-4371-8622-92E86DEE42DE}"/>
              </a:ext>
            </a:extLst>
          </p:cNvPr>
          <p:cNvSpPr txBox="1"/>
          <p:nvPr/>
        </p:nvSpPr>
        <p:spPr>
          <a:xfrm>
            <a:off x="1915886" y="2309759"/>
            <a:ext cx="8987246" cy="33943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915886" y="1323703"/>
                <a:ext cx="8865326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0.1.4.3 Modular Arithmetic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c, d, and n be integers with n &gt; 1, and suppose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(mod n)  and 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(mod n).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+ d) (mod n) 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- b)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- d) (mod n)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d (mod n)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n) for all integers m.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left for exercise.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86" y="1323703"/>
                <a:ext cx="8865326" cy="6340197"/>
              </a:xfrm>
              <a:prstGeom prst="rect">
                <a:avLst/>
              </a:prstGeom>
              <a:blipFill>
                <a:blip r:embed="rId2"/>
                <a:stretch>
                  <a:fillRect l="-1031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A26AF1E-04F6-4BF6-8B6E-D84C67240C20}"/>
              </a:ext>
            </a:extLst>
          </p:cNvPr>
          <p:cNvSpPr/>
          <p:nvPr/>
        </p:nvSpPr>
        <p:spPr>
          <a:xfrm>
            <a:off x="2037806" y="418708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C490F9-403A-4700-9F2E-37DFD5F8999F}"/>
                  </a:ext>
                </a:extLst>
              </p:cNvPr>
              <p:cNvSpPr txBox="1"/>
              <p:nvPr/>
            </p:nvSpPr>
            <p:spPr>
              <a:xfrm>
                <a:off x="5965371" y="56950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congruent modulo 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endParaRPr 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n)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C490F9-403A-4700-9F2E-37DFD5F8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71" y="569508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24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B5E57F-D5B5-48AB-8C0F-C69DCA73F84A}"/>
              </a:ext>
            </a:extLst>
          </p:cNvPr>
          <p:cNvSpPr txBox="1"/>
          <p:nvPr/>
        </p:nvSpPr>
        <p:spPr>
          <a:xfrm>
            <a:off x="2046515" y="4551405"/>
            <a:ext cx="7785462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005D0-789F-41D3-AFC5-0FD8402354C3}"/>
              </a:ext>
            </a:extLst>
          </p:cNvPr>
          <p:cNvSpPr txBox="1"/>
          <p:nvPr/>
        </p:nvSpPr>
        <p:spPr>
          <a:xfrm>
            <a:off x="2046513" y="1703439"/>
            <a:ext cx="7785463" cy="21892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2203269" y="1166949"/>
                <a:ext cx="840377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0.1.4.4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and n be integers with n&gt; 1. Then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 (b mod n)] (mod n),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 (b mod n)] (mod n).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If m is a positive integer, then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n).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or, equivalently,</a:t>
                </a:r>
                <a:endParaRPr lang="en-US" sz="2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n).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9" y="1166949"/>
                <a:ext cx="8403772" cy="4985980"/>
              </a:xfrm>
              <a:prstGeom prst="rect">
                <a:avLst/>
              </a:prstGeom>
              <a:blipFill>
                <a:blip r:embed="rId2"/>
                <a:stretch>
                  <a:fillRect l="-1088" t="-978" b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5DB43250-C66A-4286-BFE4-9593A2E31E8C}"/>
              </a:ext>
            </a:extLst>
          </p:cNvPr>
          <p:cNvSpPr/>
          <p:nvPr/>
        </p:nvSpPr>
        <p:spPr>
          <a:xfrm flipH="1">
            <a:off x="1113940" y="2151016"/>
            <a:ext cx="296849" cy="246301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5A14EA7-219A-47E1-953F-98E8EF544A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0" y="2151017"/>
            <a:ext cx="296849" cy="218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4A987F-DC30-4475-B51E-F2B01716F0D9}"/>
              </a:ext>
            </a:extLst>
          </p:cNvPr>
          <p:cNvSpPr/>
          <p:nvPr/>
        </p:nvSpPr>
        <p:spPr>
          <a:xfrm>
            <a:off x="2056627" y="351467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276959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9266BD-727B-4020-B049-C602599A06F6}"/>
              </a:ext>
            </a:extLst>
          </p:cNvPr>
          <p:cNvSpPr txBox="1"/>
          <p:nvPr/>
        </p:nvSpPr>
        <p:spPr>
          <a:xfrm>
            <a:off x="2019083" y="4265173"/>
            <a:ext cx="8396367" cy="2353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198F9-456D-4D24-89C2-60C578A536C9}"/>
              </a:ext>
            </a:extLst>
          </p:cNvPr>
          <p:cNvSpPr txBox="1"/>
          <p:nvPr/>
        </p:nvSpPr>
        <p:spPr>
          <a:xfrm>
            <a:off x="2019084" y="2069572"/>
            <a:ext cx="8396367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71187" y="894827"/>
                <a:ext cx="9078685" cy="5565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of the properties:   Modular arithmetic (a, b are integers, n is a positive integer)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+ b) mod n = (a mod n + b mod n) mod n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* b) mod n = ((a mod n) * (b mod n))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(15 + 21) mod 5 = 36 mod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(15 + 21) mod 5 = (15 mod 5 + 21 mod 5) mod 5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(0 + 1) mod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(32*32) mod 31 = ((32 mod 31) * (32 mod 31) ) mod 31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1 mod 31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1, where as 1024 mod 31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87" y="894827"/>
                <a:ext cx="9078685" cy="5565947"/>
              </a:xfrm>
              <a:prstGeom prst="rect">
                <a:avLst/>
              </a:prstGeom>
              <a:blipFill>
                <a:blip r:embed="rId2"/>
                <a:stretch>
                  <a:fillRect l="-1007" b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B5E57F-D5B5-48AB-8C0F-C69DCA73F84A}"/>
              </a:ext>
            </a:extLst>
          </p:cNvPr>
          <p:cNvSpPr txBox="1"/>
          <p:nvPr/>
        </p:nvSpPr>
        <p:spPr>
          <a:xfrm>
            <a:off x="2046515" y="2130422"/>
            <a:ext cx="7933508" cy="200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/>
              <p:nvPr/>
            </p:nvSpPr>
            <p:spPr>
              <a:xfrm>
                <a:off x="2438400" y="1628507"/>
                <a:ext cx="7463246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Using Corollary 0.1.4.4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(55 * 26) mod 4 = {(55 mod 4) (26 mod 4}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(3 * 2)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6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(55 * 26) mod 4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or  (55 * 26)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mod 4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28507"/>
                <a:ext cx="7463246" cy="3600986"/>
              </a:xfrm>
              <a:prstGeom prst="rect">
                <a:avLst/>
              </a:prstGeom>
              <a:blipFill>
                <a:blip r:embed="rId2"/>
                <a:stretch>
                  <a:fillRect l="-1225" t="-1354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7D15F3D-1219-4271-83D4-66A63F071804}"/>
              </a:ext>
            </a:extLst>
          </p:cNvPr>
          <p:cNvSpPr/>
          <p:nvPr/>
        </p:nvSpPr>
        <p:spPr>
          <a:xfrm>
            <a:off x="2355669" y="459489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2838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470991" y="2584174"/>
            <a:ext cx="9263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empirical measurement.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best, average, and worst case behaviors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constant, logarithmic linear, quadratic, and exponential.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solutions.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algorithms.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pic>
        <p:nvPicPr>
          <p:cNvPr id="1026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15388"/>
            <a:ext cx="696687" cy="5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71E15D-4951-4318-9755-4681E1A497E4}"/>
              </a:ext>
            </a:extLst>
          </p:cNvPr>
          <p:cNvSpPr txBox="1"/>
          <p:nvPr/>
        </p:nvSpPr>
        <p:spPr>
          <a:xfrm>
            <a:off x="2114894" y="1890265"/>
            <a:ext cx="7647416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0356" y="1246461"/>
            <a:ext cx="91795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such substitution, addition, multiplication remain well-defined.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Substitution rule: 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≡ x’ (mod N) and y ≡ y’ (mod N), then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 + y ≡ x’ + y’ (mod N) and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(mod N)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16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7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3, and 2 ≡ 17 mod 3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(16 +2) ≡ (7 + 17) mod 3.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 18 ≡ 24 mod 3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| (24 -18).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 + 17) ≡ (7 + 2) mod 3.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33 ≡ 9 mod 3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| (33 – 9).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9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8F0E0C-6BF1-4478-AF91-AF1AD7AA8A7A}"/>
              </a:ext>
            </a:extLst>
          </p:cNvPr>
          <p:cNvSpPr txBox="1"/>
          <p:nvPr/>
        </p:nvSpPr>
        <p:spPr>
          <a:xfrm>
            <a:off x="972769" y="151453"/>
            <a:ext cx="9825968" cy="2268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8424" y="218105"/>
            <a:ext cx="10251429" cy="663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Suppose we watch an entire season of our favorite television show in one 		     sitting, starting at midnight. There are 25 episodes, each lasting 3 hours.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what time of day are we done? </a:t>
            </a:r>
            <a:endParaRPr lang="en-US" sz="22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is: The hour of completion is (25 * 3) (mod 24), which is 3 am.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day has 24 hours. Since 3(mod 24) = 3 and 25 (mod 24) = 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(25 * 3) (mod 24) = ( 25 (mod 24) * 3 (mod 24))(mod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= 1 * 3 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= 3 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= 3 am.	{because the process begins at 0:00 midnight.	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40 episodes? Then the completion is (40 * 3) mod 24 = 0 (12 midnight).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45 episodes? Then the completion is (45 * 3) mod 24 = 15 (3 pm)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</a:t>
            </a:r>
            <a:r>
              <a:rPr lang="en-US" sz="22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125</a:t>
            </a:r>
            <a:r>
              <a:rPr lang="en-US" sz="22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episodes? Then the completion is (125 * 3) mod 24 = (5*3) mod 24 									= 15 (3 pm)</a:t>
            </a:r>
            <a:endParaRPr lang="en-US" sz="2200" dirty="0">
              <a:solidFill>
                <a:srgbClr val="00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A87C282A-C3DC-4C18-B8C9-DFBE98087B3D}"/>
              </a:ext>
            </a:extLst>
          </p:cNvPr>
          <p:cNvSpPr/>
          <p:nvPr/>
        </p:nvSpPr>
        <p:spPr>
          <a:xfrm flipH="1">
            <a:off x="432081" y="631743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01">
            <a:off x="344440" y="631454"/>
            <a:ext cx="626196" cy="4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9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E395CA-9AF6-4F99-B71E-A379C2DAFA2D}"/>
              </a:ext>
            </a:extLst>
          </p:cNvPr>
          <p:cNvSpPr txBox="1"/>
          <p:nvPr/>
        </p:nvSpPr>
        <p:spPr>
          <a:xfrm>
            <a:off x="1656360" y="2347530"/>
            <a:ext cx="8396367" cy="1725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0226" y="1525473"/>
            <a:ext cx="910849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arithmetic satisfies associative, commutative and distribute properties of addition and multiplication.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+ (y + z) ≡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x + y) + z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N)		Associativity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N)				Commutativity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(y + z) ≡ (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(mod N)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performing a sequence of arithmetic operations,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legal to reduce intermediate results to their remainders modulo N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any stage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simplifications can be a dramatic help in big calculations.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2049FA-6211-458E-B6C2-5C1364D36907}"/>
              </a:ext>
            </a:extLst>
          </p:cNvPr>
          <p:cNvSpPr txBox="1"/>
          <p:nvPr/>
        </p:nvSpPr>
        <p:spPr>
          <a:xfrm>
            <a:off x="2053919" y="1864361"/>
            <a:ext cx="7081372" cy="32687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15037" y="1864361"/>
                <a:ext cx="9188388" cy="446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0.21:  Compute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31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( 32 )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and 1 ≡ 32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=  ( 2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= ( 2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31)) 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= 1 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( 32 )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…       Then what?                               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37" y="1864361"/>
                <a:ext cx="9188388" cy="4465133"/>
              </a:xfrm>
              <a:prstGeom prst="rect">
                <a:avLst/>
              </a:prstGeom>
              <a:blipFill>
                <a:blip r:embed="rId2"/>
                <a:stretch>
                  <a:fillRect l="-995" r="-6167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50117" y="358928"/>
            <a:ext cx="82801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 1024(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/>
              <a:t>), 512, 256, 128(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400" dirty="0"/>
              <a:t>), 64(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/>
              <a:t>),  32(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), 16,  8,  4,  2, 1(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</a:t>
            </a:r>
            <a:r>
              <a:rPr lang="en-US" sz="2400" dirty="0">
                <a:solidFill>
                  <a:srgbClr val="0000FF"/>
                </a:solidFill>
              </a:rPr>
              <a:t>1            0       0        </a:t>
            </a:r>
            <a:r>
              <a:rPr lang="en-US" sz="2400" dirty="0"/>
              <a:t>0             0             0        0    </a:t>
            </a:r>
            <a:r>
              <a:rPr lang="en-US" sz="2400" dirty="0">
                <a:solidFill>
                  <a:srgbClr val="0000FF"/>
                </a:solidFill>
              </a:rPr>
              <a:t>0   0   0    0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5BAD2-E70C-4E50-8D33-138A82F81C40}"/>
              </a:ext>
            </a:extLst>
          </p:cNvPr>
          <p:cNvSpPr/>
          <p:nvPr/>
        </p:nvSpPr>
        <p:spPr>
          <a:xfrm>
            <a:off x="3517775" y="1259175"/>
            <a:ext cx="5945858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 * b) mod n = ((a mod n) * (b mod n)) mod 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8A0EB-3485-4CD1-A9F3-F3C59E4FF443}"/>
              </a:ext>
            </a:extLst>
          </p:cNvPr>
          <p:cNvSpPr txBox="1"/>
          <p:nvPr/>
        </p:nvSpPr>
        <p:spPr>
          <a:xfrm>
            <a:off x="9296409" y="2015975"/>
            <a:ext cx="2754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15)? then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(mod 15)               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15)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15) x 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15)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15) 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15) x 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15)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 x 2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</a:t>
            </a:r>
          </a:p>
        </p:txBody>
      </p:sp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AC748DC1-9697-4F77-858F-8011920948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5" y="2283214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77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284" y="2035064"/>
            <a:ext cx="9179511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you to use shifting left for your multiplication.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compute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32      = 			1 0 0 0 0 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=	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1024      =	           	 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	….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	      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32768      =	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   	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7922-848B-46AD-A098-76FC4CCD1451}"/>
              </a:ext>
            </a:extLst>
          </p:cNvPr>
          <p:cNvSpPr txBox="1"/>
          <p:nvPr/>
        </p:nvSpPr>
        <p:spPr>
          <a:xfrm>
            <a:off x="1845902" y="1397577"/>
            <a:ext cx="34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Reason:  use shift left….</a:t>
            </a:r>
          </a:p>
        </p:txBody>
      </p:sp>
    </p:spTree>
    <p:extLst>
      <p:ext uri="{BB962C8B-B14F-4D97-AF65-F5344CB8AC3E}">
        <p14:creationId xmlns:p14="http://schemas.microsoft.com/office/powerpoint/2010/main" val="179401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284" y="1280055"/>
            <a:ext cx="976551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you to use shifting left for your multiplication.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compute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32      = 			1 0 0 0 0 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=	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1024      =	           	 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	….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	      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32768      =	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   	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</a:p>
          <a:p>
            <a:pPr marL="457200"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x          32      </a:t>
            </a:r>
            <a:r>
              <a:rPr lang="en-US" sz="2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                                       1 0 0 0 0 0        . . .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1048576    = 1 </a:t>
            </a:r>
            <a:r>
              <a:rPr lang="en-US" sz="2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	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544">
            <a:off x="914400" y="2301766"/>
            <a:ext cx="550416" cy="3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909" y="61680"/>
            <a:ext cx="9320490" cy="682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to the original problem to compute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( 2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68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(( 32 )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((( ( 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 (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* 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((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requires 8 * operations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9131">
            <a:off x="338004" y="1360124"/>
            <a:ext cx="595923" cy="3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20583" y="1069199"/>
                <a:ext cx="4471416" cy="24047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2*2        (one * operation)</a:t>
                </a:r>
              </a:p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 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(three * operations)</a:t>
                </a:r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</a:t>
                </a:r>
                <a:r>
                  <a:rPr lang="en-US" dirty="0"/>
                  <a:t>  =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 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(four * operations)</a:t>
                </a:r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=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 </a:t>
                </a:r>
                <a:r>
                  <a:rPr lang="en-US" dirty="0"/>
                  <a:t> *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 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(5 * operations)             </a:t>
                </a:r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(6 * operations 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16   </a:t>
                </a:r>
                <a:r>
                  <a:rPr lang="en-US" dirty="0"/>
                  <a:t>=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/>
                  <a:t> *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/>
                  <a:t>   </a:t>
                </a:r>
                <a:r>
                  <a:rPr lang="en-US" dirty="0">
                    <a:solidFill>
                      <a:srgbClr val="0000FF"/>
                    </a:solidFill>
                  </a:rPr>
                  <a:t>(7 * operations)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83" y="1069199"/>
                <a:ext cx="4471416" cy="2404761"/>
              </a:xfrm>
              <a:prstGeom prst="rect">
                <a:avLst/>
              </a:prstGeom>
              <a:blipFill>
                <a:blip r:embed="rId3"/>
                <a:stretch>
                  <a:fillRect l="-951" t="-1008" r="-13587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B0CE56-A16D-429B-B421-F0DD42531525}"/>
              </a:ext>
            </a:extLst>
          </p:cNvPr>
          <p:cNvSpPr txBox="1"/>
          <p:nvPr/>
        </p:nvSpPr>
        <p:spPr>
          <a:xfrm>
            <a:off x="7720583" y="3557303"/>
            <a:ext cx="44714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18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(32*32)* (32*32)</a:t>
            </a:r>
          </a:p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59175C-8271-2873-A70C-4CAC4E593A66}"/>
              </a:ext>
            </a:extLst>
          </p:cNvPr>
          <p:cNvSpPr txBox="1"/>
          <p:nvPr/>
        </p:nvSpPr>
        <p:spPr>
          <a:xfrm>
            <a:off x="1065963" y="1117599"/>
            <a:ext cx="9609839" cy="8845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DF28-168C-4069-83BD-4A6D0F84F368}"/>
              </a:ext>
            </a:extLst>
          </p:cNvPr>
          <p:cNvSpPr txBox="1"/>
          <p:nvPr/>
        </p:nvSpPr>
        <p:spPr>
          <a:xfrm>
            <a:off x="1182256" y="128558"/>
            <a:ext cx="5855854" cy="601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A3C9A-4375-4FBF-80BC-E750E7932624}"/>
              </a:ext>
            </a:extLst>
          </p:cNvPr>
          <p:cNvSpPr txBox="1"/>
          <p:nvPr/>
        </p:nvSpPr>
        <p:spPr>
          <a:xfrm>
            <a:off x="1065964" y="2041236"/>
            <a:ext cx="9609838" cy="4723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2791" y="0"/>
                <a:ext cx="9160302" cy="6726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addition and multiplication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(x + y) mod 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An effective method is : 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+ y) mod N = ( x mod N  +  y mod N ) mod N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Its running time is linear in the sizes (of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bits) of these numbers,  i.e.,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where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max{x, y} ⌉ is the size of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max{x, y}.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x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&lt;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x mod N = x; and the nos. times of division is 0.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&gt;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x mod N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((⌈log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x⌉ - ⌈log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N⌉) + 1) nos. times of division, since x mod N = x – q* N = r, where 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N. Each time of division has to perform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 additions. Its running time is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⌉*⌈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 which is linear, O(n), where n is at most the size of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bits of x.  Likewise, If        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⌉ &gt;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y mod N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((⌈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 −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⌉) + 1)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division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0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′&lt;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running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′⌉∗⌈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Finally, (r + r</a:t>
                </a:r>
                <a:r>
                  <a:rPr lang="en-US" sz="20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 N, where (r + r</a:t>
                </a:r>
                <a:r>
                  <a:rPr lang="en-US" sz="20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2(N-1)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r+r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⌉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⌉) + 1)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division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running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′′⌉∗⌈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(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 N requires (⌈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 +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 +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which is linear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input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91" y="0"/>
                <a:ext cx="9160302" cy="6726072"/>
              </a:xfrm>
              <a:prstGeom prst="rect">
                <a:avLst/>
              </a:prstGeom>
              <a:blipFill>
                <a:blip r:embed="rId2"/>
                <a:stretch>
                  <a:fillRect l="-1398" r="-1132"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FDD4D86-C3CF-43F7-BE7F-F17DD3F5E903}"/>
              </a:ext>
            </a:extLst>
          </p:cNvPr>
          <p:cNvSpPr txBox="1"/>
          <p:nvPr/>
        </p:nvSpPr>
        <p:spPr>
          <a:xfrm>
            <a:off x="10716768" y="729674"/>
            <a:ext cx="144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mod 4</a:t>
            </a:r>
          </a:p>
          <a:p>
            <a:r>
              <a:rPr lang="en-US" dirty="0"/>
              <a:t>= 7 mod 4</a:t>
            </a:r>
          </a:p>
          <a:p>
            <a:r>
              <a:rPr lang="en-US" dirty="0"/>
              <a:t>= 3 mod 4</a:t>
            </a:r>
          </a:p>
          <a:p>
            <a:r>
              <a:rPr lang="en-US" dirty="0"/>
              <a:t>= 3</a:t>
            </a:r>
          </a:p>
          <a:p>
            <a:r>
              <a:rPr lang="en-US" dirty="0"/>
              <a:t>            10</a:t>
            </a:r>
          </a:p>
          <a:p>
            <a:r>
              <a:rPr lang="en-US" dirty="0"/>
              <a:t>100 1011</a:t>
            </a:r>
          </a:p>
          <a:p>
            <a:r>
              <a:rPr lang="en-US" dirty="0"/>
              <a:t>        100</a:t>
            </a:r>
          </a:p>
          <a:p>
            <a:r>
              <a:rPr lang="en-US" dirty="0"/>
              <a:t>            11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3F90D4-F3E0-484E-AFCE-F80860F3D74B}"/>
              </a:ext>
            </a:extLst>
          </p:cNvPr>
          <p:cNvCxnSpPr>
            <a:cxnSpLocks/>
          </p:cNvCxnSpPr>
          <p:nvPr/>
        </p:nvCxnSpPr>
        <p:spPr>
          <a:xfrm flipV="1">
            <a:off x="11202818" y="2155196"/>
            <a:ext cx="0" cy="28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5793D5-FCC2-4EAD-A1DE-1EC2930FABD7}"/>
              </a:ext>
            </a:extLst>
          </p:cNvPr>
          <p:cNvCxnSpPr>
            <a:cxnSpLocks/>
          </p:cNvCxnSpPr>
          <p:nvPr/>
        </p:nvCxnSpPr>
        <p:spPr>
          <a:xfrm>
            <a:off x="11202818" y="272932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1AFE3051-0E46-45CE-BFE2-9327B7B5FE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" y="4580704"/>
            <a:ext cx="597104" cy="4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F3D483-FA8B-4BB0-83BA-61BC2A2F7974}"/>
              </a:ext>
            </a:extLst>
          </p:cNvPr>
          <p:cNvCxnSpPr>
            <a:cxnSpLocks/>
          </p:cNvCxnSpPr>
          <p:nvPr/>
        </p:nvCxnSpPr>
        <p:spPr>
          <a:xfrm>
            <a:off x="11206494" y="215519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0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60155-6529-44BB-BB32-1A9FAD24C4B0}"/>
              </a:ext>
            </a:extLst>
          </p:cNvPr>
          <p:cNvSpPr txBox="1"/>
          <p:nvPr/>
        </p:nvSpPr>
        <p:spPr>
          <a:xfrm>
            <a:off x="664248" y="867234"/>
            <a:ext cx="5968309" cy="41410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2E9C-383F-4CB8-B5DD-0A72D8C9D88E}"/>
              </a:ext>
            </a:extLst>
          </p:cNvPr>
          <p:cNvSpPr txBox="1"/>
          <p:nvPr/>
        </p:nvSpPr>
        <p:spPr>
          <a:xfrm>
            <a:off x="1245475" y="1032641"/>
            <a:ext cx="10129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31                                                          1 1 1 1 1                                                         0 1 1 1 1 1 </a:t>
            </a:r>
          </a:p>
          <a:p>
            <a:pPr marL="342900" indent="-342900">
              <a:buAutoNum type="arabicPlain" startAt="11"/>
            </a:pPr>
            <a:r>
              <a:rPr lang="en-US" dirty="0"/>
              <a:t>345                                 1011   1 0 1 0 1 1 0 0 1                            1 0 1 1        1 0 1 0 1 1 0 0 1 </a:t>
            </a:r>
          </a:p>
          <a:p>
            <a:r>
              <a:rPr lang="en-US" dirty="0"/>
              <a:t>       33                                                  1 0 1 1                                                             0 0 0 0	 </a:t>
            </a:r>
          </a:p>
          <a:p>
            <a:r>
              <a:rPr lang="en-US" dirty="0"/>
              <a:t>         15                                                1 0 1 0 1			            1 0 1 0 1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      11                                                   1 0 1 1                                                             1 0 1 1</a:t>
            </a:r>
          </a:p>
          <a:p>
            <a:r>
              <a:rPr lang="en-US" dirty="0"/>
              <a:t>           4			            1 0 1 0 0                                                          1 0 1 0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  <a:p>
            <a:r>
              <a:rPr lang="en-US" dirty="0"/>
              <a:t>                                                                    1 0 1 1                                                             1 0 1 1</a:t>
            </a:r>
          </a:p>
          <a:p>
            <a:r>
              <a:rPr lang="en-US" dirty="0"/>
              <a:t>                                                                    1 0 0 1 0				 1 0 1 0 0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                                                                    1 0 1 1		 		    1 0 1 1						    1 1 1 1		                                        1 0 0 1 0</a:t>
            </a:r>
          </a:p>
          <a:p>
            <a:r>
              <a:rPr lang="en-US" dirty="0"/>
              <a:t>				    1 0 1 1 				         1 0 1 1	</a:t>
            </a:r>
          </a:p>
          <a:p>
            <a:r>
              <a:rPr lang="en-US" dirty="0"/>
              <a:t>                                                                             1 0 0                                                                  1 1 1 1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1 0 1 1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1 0 0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0DB0B-684D-4366-914D-3D66C1669DAB}"/>
              </a:ext>
            </a:extLst>
          </p:cNvPr>
          <p:cNvCxnSpPr>
            <a:cxnSpLocks/>
          </p:cNvCxnSpPr>
          <p:nvPr/>
        </p:nvCxnSpPr>
        <p:spPr>
          <a:xfrm>
            <a:off x="1592317" y="1363717"/>
            <a:ext cx="46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91136-45DA-4A49-B58C-DA5670ED2443}"/>
              </a:ext>
            </a:extLst>
          </p:cNvPr>
          <p:cNvCxnSpPr>
            <a:cxnSpLocks/>
          </p:cNvCxnSpPr>
          <p:nvPr/>
        </p:nvCxnSpPr>
        <p:spPr>
          <a:xfrm>
            <a:off x="1592317" y="138211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0D7D34-1C2C-46E9-B3A0-9D5FE42C8A23}"/>
              </a:ext>
            </a:extLst>
          </p:cNvPr>
          <p:cNvCxnSpPr>
            <a:cxnSpLocks/>
          </p:cNvCxnSpPr>
          <p:nvPr/>
        </p:nvCxnSpPr>
        <p:spPr>
          <a:xfrm>
            <a:off x="1592317" y="1870841"/>
            <a:ext cx="46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AE5EE8-1758-4481-9669-A83DF7A8C50C}"/>
              </a:ext>
            </a:extLst>
          </p:cNvPr>
          <p:cNvCxnSpPr>
            <a:cxnSpLocks/>
          </p:cNvCxnSpPr>
          <p:nvPr/>
        </p:nvCxnSpPr>
        <p:spPr>
          <a:xfrm>
            <a:off x="1592317" y="2472558"/>
            <a:ext cx="46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3017A6-3380-4912-A2D5-8404725A1185}"/>
              </a:ext>
            </a:extLst>
          </p:cNvPr>
          <p:cNvCxnSpPr/>
          <p:nvPr/>
        </p:nvCxnSpPr>
        <p:spPr>
          <a:xfrm>
            <a:off x="4311869" y="137160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137EED-0CCE-4C48-BA90-739CEA4703F7}"/>
              </a:ext>
            </a:extLst>
          </p:cNvPr>
          <p:cNvCxnSpPr/>
          <p:nvPr/>
        </p:nvCxnSpPr>
        <p:spPr>
          <a:xfrm>
            <a:off x="4311869" y="1371600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6E85EB-4E4E-4D30-B021-65C4D89CC098}"/>
              </a:ext>
            </a:extLst>
          </p:cNvPr>
          <p:cNvCxnSpPr/>
          <p:nvPr/>
        </p:nvCxnSpPr>
        <p:spPr>
          <a:xfrm>
            <a:off x="4311869" y="1889235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F190F9-01DB-41DB-BB6C-2A15B0CB1700}"/>
              </a:ext>
            </a:extLst>
          </p:cNvPr>
          <p:cNvCxnSpPr/>
          <p:nvPr/>
        </p:nvCxnSpPr>
        <p:spPr>
          <a:xfrm>
            <a:off x="4311869" y="2433145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B012E-8C7B-4C3C-A394-5323D5F76ED9}"/>
              </a:ext>
            </a:extLst>
          </p:cNvPr>
          <p:cNvCxnSpPr/>
          <p:nvPr/>
        </p:nvCxnSpPr>
        <p:spPr>
          <a:xfrm>
            <a:off x="4385441" y="357089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848F4C-8738-456A-80F0-E3BF570CB147}"/>
              </a:ext>
            </a:extLst>
          </p:cNvPr>
          <p:cNvCxnSpPr/>
          <p:nvPr/>
        </p:nvCxnSpPr>
        <p:spPr>
          <a:xfrm>
            <a:off x="4311869" y="302698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85B64-0AC2-4F7B-ACBB-899E9E0C9B4F}"/>
              </a:ext>
            </a:extLst>
          </p:cNvPr>
          <p:cNvCxnSpPr/>
          <p:nvPr/>
        </p:nvCxnSpPr>
        <p:spPr>
          <a:xfrm>
            <a:off x="4385441" y="4114799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CEE9AE-0C9C-4719-8769-9CDCC07558F9}"/>
              </a:ext>
            </a:extLst>
          </p:cNvPr>
          <p:cNvCxnSpPr>
            <a:cxnSpLocks/>
          </p:cNvCxnSpPr>
          <p:nvPr/>
        </p:nvCxnSpPr>
        <p:spPr>
          <a:xfrm>
            <a:off x="8232228" y="1400504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7FDCF-8D08-4689-B8C6-53D1CFE33ABD}"/>
              </a:ext>
            </a:extLst>
          </p:cNvPr>
          <p:cNvCxnSpPr/>
          <p:nvPr/>
        </p:nvCxnSpPr>
        <p:spPr>
          <a:xfrm>
            <a:off x="8232228" y="140050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6EE76-CB06-4264-8650-86BCB3D2B2B6}"/>
              </a:ext>
            </a:extLst>
          </p:cNvPr>
          <p:cNvCxnSpPr>
            <a:cxnSpLocks/>
          </p:cNvCxnSpPr>
          <p:nvPr/>
        </p:nvCxnSpPr>
        <p:spPr>
          <a:xfrm>
            <a:off x="8232228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EBE8A7-E066-4031-898F-C6CFDED2F988}"/>
              </a:ext>
            </a:extLst>
          </p:cNvPr>
          <p:cNvCxnSpPr>
            <a:cxnSpLocks/>
          </p:cNvCxnSpPr>
          <p:nvPr/>
        </p:nvCxnSpPr>
        <p:spPr>
          <a:xfrm>
            <a:off x="8290035" y="243314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6AA42-8605-44BA-8827-A7D96CEA97AF}"/>
              </a:ext>
            </a:extLst>
          </p:cNvPr>
          <p:cNvCxnSpPr>
            <a:cxnSpLocks/>
          </p:cNvCxnSpPr>
          <p:nvPr/>
        </p:nvCxnSpPr>
        <p:spPr>
          <a:xfrm>
            <a:off x="8290035" y="302698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568E6-DDAE-4720-8947-B3C9B6376B84}"/>
              </a:ext>
            </a:extLst>
          </p:cNvPr>
          <p:cNvCxnSpPr>
            <a:cxnSpLocks/>
          </p:cNvCxnSpPr>
          <p:nvPr/>
        </p:nvCxnSpPr>
        <p:spPr>
          <a:xfrm>
            <a:off x="8355725" y="357089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3CD5A-0B54-475C-B1F4-484602203BD4}"/>
              </a:ext>
            </a:extLst>
          </p:cNvPr>
          <p:cNvCxnSpPr>
            <a:cxnSpLocks/>
          </p:cNvCxnSpPr>
          <p:nvPr/>
        </p:nvCxnSpPr>
        <p:spPr>
          <a:xfrm>
            <a:off x="8355725" y="4101663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0490EE-1A1C-44C2-B2F3-F77CD989A6AA}"/>
              </a:ext>
            </a:extLst>
          </p:cNvPr>
          <p:cNvCxnSpPr>
            <a:cxnSpLocks/>
          </p:cNvCxnSpPr>
          <p:nvPr/>
        </p:nvCxnSpPr>
        <p:spPr>
          <a:xfrm>
            <a:off x="7141779" y="4645572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87EB27-D4CF-4ACC-A620-AB161BF4D3B0}"/>
              </a:ext>
            </a:extLst>
          </p:cNvPr>
          <p:cNvCxnSpPr>
            <a:cxnSpLocks/>
          </p:cNvCxnSpPr>
          <p:nvPr/>
        </p:nvCxnSpPr>
        <p:spPr>
          <a:xfrm>
            <a:off x="7141779" y="461667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465ABC-6701-481E-B6B7-D07EEF73B0BE}"/>
              </a:ext>
            </a:extLst>
          </p:cNvPr>
          <p:cNvCxnSpPr>
            <a:cxnSpLocks/>
          </p:cNvCxnSpPr>
          <p:nvPr/>
        </p:nvCxnSpPr>
        <p:spPr>
          <a:xfrm>
            <a:off x="7141779" y="5184228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924958-8EE2-46AE-8D6D-493C089D11A4}"/>
              </a:ext>
            </a:extLst>
          </p:cNvPr>
          <p:cNvCxnSpPr>
            <a:cxnSpLocks/>
          </p:cNvCxnSpPr>
          <p:nvPr/>
        </p:nvCxnSpPr>
        <p:spPr>
          <a:xfrm>
            <a:off x="7141779" y="5762297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E825C2-1F2A-4F44-8E33-BE1D28D5EF88}"/>
              </a:ext>
            </a:extLst>
          </p:cNvPr>
          <p:cNvCxnSpPr>
            <a:cxnSpLocks/>
          </p:cNvCxnSpPr>
          <p:nvPr/>
        </p:nvCxnSpPr>
        <p:spPr>
          <a:xfrm>
            <a:off x="7141779" y="6293069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2000F4-6134-4DD4-8550-324BFF1382C7}"/>
              </a:ext>
            </a:extLst>
          </p:cNvPr>
          <p:cNvSpPr txBox="1"/>
          <p:nvPr/>
        </p:nvSpPr>
        <p:spPr>
          <a:xfrm>
            <a:off x="1194726" y="2908114"/>
            <a:ext cx="200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⌉ </a:t>
            </a:r>
            <a:r>
              <a:rPr lang="en-US" dirty="0"/>
              <a:t>= 9 bits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⌉ = 4 bits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nos. of division needed is 9-4+1 = 6 additions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85B64-0AC2-4F7B-ACBB-899E9E0C9B4F}"/>
              </a:ext>
            </a:extLst>
          </p:cNvPr>
          <p:cNvCxnSpPr/>
          <p:nvPr/>
        </p:nvCxnSpPr>
        <p:spPr>
          <a:xfrm>
            <a:off x="8866001" y="462469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1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8C6E9EE1-E18F-4D38-8C24-7DF270970B20}"/>
              </a:ext>
            </a:extLst>
          </p:cNvPr>
          <p:cNvSpPr txBox="1"/>
          <p:nvPr/>
        </p:nvSpPr>
        <p:spPr>
          <a:xfrm>
            <a:off x="778476" y="1400504"/>
            <a:ext cx="2222250" cy="18570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CEE9AE-0C9C-4719-8769-9CDCC07558F9}"/>
              </a:ext>
            </a:extLst>
          </p:cNvPr>
          <p:cNvCxnSpPr>
            <a:cxnSpLocks/>
          </p:cNvCxnSpPr>
          <p:nvPr/>
        </p:nvCxnSpPr>
        <p:spPr>
          <a:xfrm>
            <a:off x="8232228" y="1400504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7FDCF-8D08-4689-B8C6-53D1CFE33ABD}"/>
              </a:ext>
            </a:extLst>
          </p:cNvPr>
          <p:cNvCxnSpPr/>
          <p:nvPr/>
        </p:nvCxnSpPr>
        <p:spPr>
          <a:xfrm>
            <a:off x="8232228" y="140050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6EE76-CB06-4264-8650-86BCB3D2B2B6}"/>
              </a:ext>
            </a:extLst>
          </p:cNvPr>
          <p:cNvCxnSpPr>
            <a:cxnSpLocks/>
          </p:cNvCxnSpPr>
          <p:nvPr/>
        </p:nvCxnSpPr>
        <p:spPr>
          <a:xfrm>
            <a:off x="8232228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EBE8A7-E066-4031-898F-C6CFDED2F988}"/>
              </a:ext>
            </a:extLst>
          </p:cNvPr>
          <p:cNvCxnSpPr>
            <a:cxnSpLocks/>
          </p:cNvCxnSpPr>
          <p:nvPr/>
        </p:nvCxnSpPr>
        <p:spPr>
          <a:xfrm>
            <a:off x="8290035" y="243314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6AA42-8605-44BA-8827-A7D96CEA97AF}"/>
              </a:ext>
            </a:extLst>
          </p:cNvPr>
          <p:cNvCxnSpPr>
            <a:cxnSpLocks/>
          </p:cNvCxnSpPr>
          <p:nvPr/>
        </p:nvCxnSpPr>
        <p:spPr>
          <a:xfrm>
            <a:off x="8290035" y="302698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568E6-DDAE-4720-8947-B3C9B6376B84}"/>
              </a:ext>
            </a:extLst>
          </p:cNvPr>
          <p:cNvCxnSpPr>
            <a:cxnSpLocks/>
          </p:cNvCxnSpPr>
          <p:nvPr/>
        </p:nvCxnSpPr>
        <p:spPr>
          <a:xfrm>
            <a:off x="8355725" y="357089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3CD5A-0B54-475C-B1F4-484602203BD4}"/>
              </a:ext>
            </a:extLst>
          </p:cNvPr>
          <p:cNvCxnSpPr>
            <a:cxnSpLocks/>
          </p:cNvCxnSpPr>
          <p:nvPr/>
        </p:nvCxnSpPr>
        <p:spPr>
          <a:xfrm>
            <a:off x="8355725" y="4101663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0490EE-1A1C-44C2-B2F3-F77CD989A6AA}"/>
              </a:ext>
            </a:extLst>
          </p:cNvPr>
          <p:cNvCxnSpPr>
            <a:cxnSpLocks/>
          </p:cNvCxnSpPr>
          <p:nvPr/>
        </p:nvCxnSpPr>
        <p:spPr>
          <a:xfrm>
            <a:off x="7141779" y="4645572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87EB27-D4CF-4ACC-A620-AB161BF4D3B0}"/>
              </a:ext>
            </a:extLst>
          </p:cNvPr>
          <p:cNvCxnSpPr>
            <a:cxnSpLocks/>
          </p:cNvCxnSpPr>
          <p:nvPr/>
        </p:nvCxnSpPr>
        <p:spPr>
          <a:xfrm>
            <a:off x="7141779" y="461667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465ABC-6701-481E-B6B7-D07EEF73B0BE}"/>
              </a:ext>
            </a:extLst>
          </p:cNvPr>
          <p:cNvCxnSpPr>
            <a:cxnSpLocks/>
          </p:cNvCxnSpPr>
          <p:nvPr/>
        </p:nvCxnSpPr>
        <p:spPr>
          <a:xfrm>
            <a:off x="7141779" y="5184228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924958-8EE2-46AE-8D6D-493C089D11A4}"/>
              </a:ext>
            </a:extLst>
          </p:cNvPr>
          <p:cNvCxnSpPr>
            <a:cxnSpLocks/>
          </p:cNvCxnSpPr>
          <p:nvPr/>
        </p:nvCxnSpPr>
        <p:spPr>
          <a:xfrm>
            <a:off x="7141779" y="5762297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E825C2-1F2A-4F44-8E33-BE1D28D5EF88}"/>
              </a:ext>
            </a:extLst>
          </p:cNvPr>
          <p:cNvCxnSpPr>
            <a:cxnSpLocks/>
          </p:cNvCxnSpPr>
          <p:nvPr/>
        </p:nvCxnSpPr>
        <p:spPr>
          <a:xfrm>
            <a:off x="7141779" y="6293069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821082-F776-4D6F-B37E-81C13831165F}"/>
              </a:ext>
            </a:extLst>
          </p:cNvPr>
          <p:cNvSpPr txBox="1"/>
          <p:nvPr/>
        </p:nvSpPr>
        <p:spPr>
          <a:xfrm>
            <a:off x="912434" y="1549652"/>
            <a:ext cx="195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⌉ </a:t>
            </a:r>
            <a:r>
              <a:rPr lang="en-US" dirty="0"/>
              <a:t>= 13 bits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⌉ = 4 bits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nos. of division needed is 13-4+1 = 10 additions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D843A8-7C79-4588-8B5C-027C2A748975}"/>
              </a:ext>
            </a:extLst>
          </p:cNvPr>
          <p:cNvCxnSpPr>
            <a:cxnSpLocks/>
          </p:cNvCxnSpPr>
          <p:nvPr/>
        </p:nvCxnSpPr>
        <p:spPr>
          <a:xfrm>
            <a:off x="8490708" y="4645572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6A3250-E5C7-44C7-8312-DD93E7A8E3B7}"/>
              </a:ext>
            </a:extLst>
          </p:cNvPr>
          <p:cNvSpPr txBox="1"/>
          <p:nvPr/>
        </p:nvSpPr>
        <p:spPr>
          <a:xfrm>
            <a:off x="3787482" y="477735"/>
            <a:ext cx="7250444" cy="6186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1  0  1  1  1  0  1  0  0  0</a:t>
            </a:r>
          </a:p>
          <a:p>
            <a:r>
              <a:rPr lang="en-US" dirty="0"/>
              <a:t>     1 0 1 1     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 1  1  1  1  </a:t>
            </a:r>
            <a:r>
              <a:rPr lang="en-US" dirty="0">
                <a:solidFill>
                  <a:srgbClr val="0000FF"/>
                </a:solidFill>
              </a:rPr>
              <a:t>1  1  1  1  </a:t>
            </a:r>
            <a:r>
              <a:rPr lang="en-US" dirty="0"/>
              <a:t>1  1  1  1</a:t>
            </a:r>
          </a:p>
          <a:p>
            <a:r>
              <a:rPr lang="en-US" dirty="0"/>
              <a:t>                       1  0  1  1</a:t>
            </a:r>
          </a:p>
          <a:p>
            <a:r>
              <a:rPr lang="en-US" dirty="0"/>
              <a:t>                           1  0  0  1</a:t>
            </a:r>
          </a:p>
          <a:p>
            <a:r>
              <a:rPr lang="en-US" dirty="0"/>
              <a:t>                           0  0  0  0</a:t>
            </a:r>
          </a:p>
          <a:p>
            <a:r>
              <a:rPr lang="en-US" dirty="0"/>
              <a:t>                           1  0  0  1  1</a:t>
            </a:r>
          </a:p>
          <a:p>
            <a:r>
              <a:rPr lang="en-US" dirty="0"/>
              <a:t>                               1  0  1  1</a:t>
            </a:r>
          </a:p>
          <a:p>
            <a:r>
              <a:rPr lang="en-US" dirty="0"/>
              <a:t>                               1  0  0  0  1</a:t>
            </a:r>
          </a:p>
          <a:p>
            <a:r>
              <a:rPr lang="en-US" dirty="0"/>
              <a:t>                                   1  0  1  1</a:t>
            </a:r>
          </a:p>
          <a:p>
            <a:r>
              <a:rPr lang="en-US" dirty="0"/>
              <a:t>                                   1  1  0  1</a:t>
            </a:r>
          </a:p>
          <a:p>
            <a:r>
              <a:rPr lang="en-US" dirty="0"/>
              <a:t>                                   1  0  1  1</a:t>
            </a:r>
          </a:p>
          <a:p>
            <a:r>
              <a:rPr lang="en-US" dirty="0"/>
              <a:t>                                            1  0  1</a:t>
            </a:r>
          </a:p>
          <a:p>
            <a:r>
              <a:rPr lang="en-US" dirty="0"/>
              <a:t>                                                    0</a:t>
            </a:r>
          </a:p>
          <a:p>
            <a:r>
              <a:rPr lang="en-US" dirty="0"/>
              <a:t>                                            1  0  1  1</a:t>
            </a:r>
          </a:p>
          <a:p>
            <a:r>
              <a:rPr lang="en-US" dirty="0"/>
              <a:t>                                            1  0  1  1</a:t>
            </a:r>
          </a:p>
          <a:p>
            <a:r>
              <a:rPr lang="en-US" dirty="0"/>
              <a:t>                                                         0  1</a:t>
            </a:r>
          </a:p>
          <a:p>
            <a:r>
              <a:rPr lang="en-US" dirty="0"/>
              <a:t>                                                             0 </a:t>
            </a:r>
          </a:p>
          <a:p>
            <a:r>
              <a:rPr lang="en-US" dirty="0"/>
              <a:t>                                                         0  1  1</a:t>
            </a:r>
          </a:p>
          <a:p>
            <a:r>
              <a:rPr lang="en-US" dirty="0"/>
              <a:t>                                                                  0 </a:t>
            </a:r>
          </a:p>
          <a:p>
            <a:r>
              <a:rPr lang="en-US" dirty="0"/>
              <a:t> 			     0  1  1  1</a:t>
            </a:r>
          </a:p>
          <a:p>
            <a:r>
              <a:rPr lang="en-US" dirty="0"/>
              <a:t>                                                                      0</a:t>
            </a:r>
          </a:p>
          <a:p>
            <a:r>
              <a:rPr lang="en-US" dirty="0"/>
              <a:t>                                                          0  1  1  1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F3550F-7FBE-4C28-973B-66CD2F8BA766}"/>
              </a:ext>
            </a:extLst>
          </p:cNvPr>
          <p:cNvCxnSpPr>
            <a:cxnSpLocks/>
          </p:cNvCxnSpPr>
          <p:nvPr/>
        </p:nvCxnSpPr>
        <p:spPr>
          <a:xfrm>
            <a:off x="4957614" y="817574"/>
            <a:ext cx="2925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055636-9978-4D44-B503-D7743DF3D2DA}"/>
              </a:ext>
            </a:extLst>
          </p:cNvPr>
          <p:cNvCxnSpPr/>
          <p:nvPr/>
        </p:nvCxnSpPr>
        <p:spPr>
          <a:xfrm>
            <a:off x="4957614" y="81757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35972C-99A0-4DF6-92C6-F7444085814C}"/>
              </a:ext>
            </a:extLst>
          </p:cNvPr>
          <p:cNvCxnSpPr>
            <a:cxnSpLocks/>
          </p:cNvCxnSpPr>
          <p:nvPr/>
        </p:nvCxnSpPr>
        <p:spPr>
          <a:xfrm>
            <a:off x="5089634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9A7FB-EEED-4FF8-8A2D-DDB220147223}"/>
              </a:ext>
            </a:extLst>
          </p:cNvPr>
          <p:cNvCxnSpPr>
            <a:cxnSpLocks/>
          </p:cNvCxnSpPr>
          <p:nvPr/>
        </p:nvCxnSpPr>
        <p:spPr>
          <a:xfrm>
            <a:off x="5225559" y="244722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C2ABA-A5D0-45E0-B47C-3A6595243A64}"/>
              </a:ext>
            </a:extLst>
          </p:cNvPr>
          <p:cNvCxnSpPr>
            <a:cxnSpLocks/>
          </p:cNvCxnSpPr>
          <p:nvPr/>
        </p:nvCxnSpPr>
        <p:spPr>
          <a:xfrm>
            <a:off x="5307724" y="2974018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58235-0944-45F6-B8D0-AD8B49E72326}"/>
              </a:ext>
            </a:extLst>
          </p:cNvPr>
          <p:cNvCxnSpPr>
            <a:cxnSpLocks/>
          </p:cNvCxnSpPr>
          <p:nvPr/>
        </p:nvCxnSpPr>
        <p:spPr>
          <a:xfrm>
            <a:off x="5468362" y="3546176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BA720-181E-48AA-A8D4-5C73BECCC6D9}"/>
              </a:ext>
            </a:extLst>
          </p:cNvPr>
          <p:cNvCxnSpPr>
            <a:cxnSpLocks/>
          </p:cNvCxnSpPr>
          <p:nvPr/>
        </p:nvCxnSpPr>
        <p:spPr>
          <a:xfrm>
            <a:off x="5653713" y="4063482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52DD67-F0DF-40FD-89C2-2583184A6D1A}"/>
              </a:ext>
            </a:extLst>
          </p:cNvPr>
          <p:cNvCxnSpPr>
            <a:cxnSpLocks/>
          </p:cNvCxnSpPr>
          <p:nvPr/>
        </p:nvCxnSpPr>
        <p:spPr>
          <a:xfrm>
            <a:off x="5748447" y="4598986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E81C35-E579-46DD-977C-000713F64F0D}"/>
              </a:ext>
            </a:extLst>
          </p:cNvPr>
          <p:cNvCxnSpPr>
            <a:cxnSpLocks/>
          </p:cNvCxnSpPr>
          <p:nvPr/>
        </p:nvCxnSpPr>
        <p:spPr>
          <a:xfrm>
            <a:off x="5748447" y="5184228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093A4F-E162-4BC9-9F35-800C31599218}"/>
              </a:ext>
            </a:extLst>
          </p:cNvPr>
          <p:cNvCxnSpPr>
            <a:cxnSpLocks/>
          </p:cNvCxnSpPr>
          <p:nvPr/>
        </p:nvCxnSpPr>
        <p:spPr>
          <a:xfrm>
            <a:off x="5783318" y="576229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3FF4B2-D6FE-4FDC-9C9B-6B1A2E00F2F9}"/>
              </a:ext>
            </a:extLst>
          </p:cNvPr>
          <p:cNvCxnSpPr>
            <a:cxnSpLocks/>
          </p:cNvCxnSpPr>
          <p:nvPr/>
        </p:nvCxnSpPr>
        <p:spPr>
          <a:xfrm>
            <a:off x="5880681" y="629306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44103A-80C9-4081-93B6-5254C0A174E5}"/>
              </a:ext>
            </a:extLst>
          </p:cNvPr>
          <p:cNvCxnSpPr>
            <a:cxnSpLocks/>
          </p:cNvCxnSpPr>
          <p:nvPr/>
        </p:nvCxnSpPr>
        <p:spPr>
          <a:xfrm>
            <a:off x="4984531" y="1379981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DC833F-4EEE-4EEC-84DC-0790E3E32565}"/>
              </a:ext>
            </a:extLst>
          </p:cNvPr>
          <p:cNvSpPr txBox="1"/>
          <p:nvPr/>
        </p:nvSpPr>
        <p:spPr>
          <a:xfrm>
            <a:off x="912434" y="3528209"/>
            <a:ext cx="208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7 4 4</a:t>
            </a:r>
          </a:p>
          <a:p>
            <a:r>
              <a:rPr lang="en-US" dirty="0"/>
              <a:t>11  8 1 9 1</a:t>
            </a:r>
          </a:p>
          <a:p>
            <a:r>
              <a:rPr lang="en-US" dirty="0"/>
              <a:t>       7 7</a:t>
            </a:r>
          </a:p>
          <a:p>
            <a:r>
              <a:rPr lang="en-US" dirty="0"/>
              <a:t>          4 9</a:t>
            </a:r>
          </a:p>
          <a:p>
            <a:r>
              <a:rPr lang="en-US" dirty="0"/>
              <a:t>          4 4</a:t>
            </a:r>
          </a:p>
          <a:p>
            <a:r>
              <a:rPr lang="en-US" dirty="0"/>
              <a:t>             5 1</a:t>
            </a:r>
          </a:p>
          <a:p>
            <a:r>
              <a:rPr lang="en-US" dirty="0"/>
              <a:t>             4 4</a:t>
            </a:r>
          </a:p>
          <a:p>
            <a:r>
              <a:rPr lang="en-US" dirty="0"/>
              <a:t>                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CADA40-F6C1-406A-BD21-90C67001B96B}"/>
              </a:ext>
            </a:extLst>
          </p:cNvPr>
          <p:cNvCxnSpPr/>
          <p:nvPr/>
        </p:nvCxnSpPr>
        <p:spPr>
          <a:xfrm>
            <a:off x="1260389" y="3831021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68E18-0CEF-4000-846B-86545566FD76}"/>
              </a:ext>
            </a:extLst>
          </p:cNvPr>
          <p:cNvCxnSpPr/>
          <p:nvPr/>
        </p:nvCxnSpPr>
        <p:spPr>
          <a:xfrm>
            <a:off x="1272746" y="3818238"/>
            <a:ext cx="0" cy="28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28E20-D30F-481F-B466-B25620104530}"/>
              </a:ext>
            </a:extLst>
          </p:cNvPr>
          <p:cNvCxnSpPr/>
          <p:nvPr/>
        </p:nvCxnSpPr>
        <p:spPr>
          <a:xfrm>
            <a:off x="1260389" y="4366480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D3D132-5767-42C3-9AFE-36BE1AE2B42E}"/>
              </a:ext>
            </a:extLst>
          </p:cNvPr>
          <p:cNvCxnSpPr/>
          <p:nvPr/>
        </p:nvCxnSpPr>
        <p:spPr>
          <a:xfrm>
            <a:off x="1337631" y="4917722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1F0195-B13D-48C8-8F7A-4C9B51505189}"/>
              </a:ext>
            </a:extLst>
          </p:cNvPr>
          <p:cNvCxnSpPr/>
          <p:nvPr/>
        </p:nvCxnSpPr>
        <p:spPr>
          <a:xfrm>
            <a:off x="1370676" y="5527322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05713-64F9-4A21-A493-9E84A50149A9}"/>
              </a:ext>
            </a:extLst>
          </p:cNvPr>
          <p:cNvSpPr txBox="1"/>
          <p:nvPr/>
        </p:nvSpPr>
        <p:spPr>
          <a:xfrm>
            <a:off x="2403566" y="2499360"/>
            <a:ext cx="6871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Modular Arithmetic for          Applications to Cryptography</a:t>
            </a:r>
          </a:p>
        </p:txBody>
      </p:sp>
    </p:spTree>
    <p:extLst>
      <p:ext uri="{BB962C8B-B14F-4D97-AF65-F5344CB8AC3E}">
        <p14:creationId xmlns:p14="http://schemas.microsoft.com/office/powerpoint/2010/main" val="59235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A61E04-183F-1481-0A25-4049C3DEEEA5}"/>
              </a:ext>
            </a:extLst>
          </p:cNvPr>
          <p:cNvSpPr txBox="1"/>
          <p:nvPr/>
        </p:nvSpPr>
        <p:spPr>
          <a:xfrm>
            <a:off x="1069555" y="5320274"/>
            <a:ext cx="10530967" cy="15377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1067-CCB4-4076-B41A-51CA5F143C70}"/>
              </a:ext>
            </a:extLst>
          </p:cNvPr>
          <p:cNvSpPr txBox="1"/>
          <p:nvPr/>
        </p:nvSpPr>
        <p:spPr>
          <a:xfrm>
            <a:off x="1069555" y="366623"/>
            <a:ext cx="10530967" cy="4819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89394" y="366623"/>
                <a:ext cx="9921642" cy="660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xy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N)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….. multiplying x mod N and y mod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(x * y) mod N = ((x mod N) * (y mod N)) mod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multiply two mod N numbers x and y,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 with regular multiplication, x*y and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reduce the answer modulo N. 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product can be as large as (N -1)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344488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still at most 2n bits long since log(N -1)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2log( N – 1 ) ≤ 2n. </a:t>
                </a:r>
              </a:p>
              <a:p>
                <a:pPr marL="119063" lvl="1">
                  <a:spcAft>
                    <a:spcPts val="9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[Rationalize: let n =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⌉, where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N-1 &lt;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.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We have (N-1)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119063" lvl="1">
                  <a:spcAft>
                    <a:spcPts val="9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Then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 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We obtain 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 &lt; 2n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That is, 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⌉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2n.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reduce the answer modulo N, we compute the remainder upon dividing it by N, using a quadratic-time division algorithm.  Thus, multiplication remains a quadratic operation.</a:t>
                </a: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done in cubic time, O(n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94" y="366623"/>
                <a:ext cx="9921642" cy="6609502"/>
              </a:xfrm>
              <a:prstGeom prst="rect">
                <a:avLst/>
              </a:prstGeom>
              <a:blipFill>
                <a:blip r:embed="rId2"/>
                <a:stretch>
                  <a:fillRect l="-860" r="-799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E7C3535-BA75-41CE-BD54-7FA2BD3D7EAA}"/>
              </a:ext>
            </a:extLst>
          </p:cNvPr>
          <p:cNvSpPr/>
          <p:nvPr/>
        </p:nvSpPr>
        <p:spPr>
          <a:xfrm flipH="1">
            <a:off x="846591" y="1111568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A8A2226-2CDC-456D-8901-9A2B43A0F5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2913">
            <a:off x="741300" y="5222435"/>
            <a:ext cx="585645" cy="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9B7A7-BA45-4B9F-B8A8-58280D81FB59}"/>
              </a:ext>
            </a:extLst>
          </p:cNvPr>
          <p:cNvSpPr txBox="1"/>
          <p:nvPr/>
        </p:nvSpPr>
        <p:spPr>
          <a:xfrm>
            <a:off x="8775650" y="165093"/>
            <a:ext cx="3213463" cy="3263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Let N be 31.</a:t>
            </a:r>
          </a:p>
          <a:p>
            <a:r>
              <a:rPr lang="en-US" dirty="0"/>
              <a:t>Let x and y be 30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(x * y) mod 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/>
              <a:t>30*30 mod 31</a:t>
            </a:r>
          </a:p>
          <a:p>
            <a:r>
              <a:rPr lang="en-US" dirty="0"/>
              <a:t>= 30 * 30</a:t>
            </a:r>
          </a:p>
          <a:p>
            <a:r>
              <a:rPr lang="en-US" dirty="0"/>
              <a:t>= (N – 1)</a:t>
            </a:r>
            <a:r>
              <a:rPr lang="en-US" baseline="30000" dirty="0"/>
              <a:t>2</a:t>
            </a:r>
          </a:p>
          <a:p>
            <a:r>
              <a:rPr lang="en-US" dirty="0"/>
              <a:t>Let x and y be n bits long.</a:t>
            </a:r>
          </a:p>
          <a:p>
            <a:r>
              <a:rPr lang="en-US" dirty="0"/>
              <a:t>x*y would be 2n bits long.</a:t>
            </a:r>
          </a:p>
          <a:p>
            <a:r>
              <a:rPr lang="en-US" dirty="0"/>
              <a:t>The size of (N – 1)</a:t>
            </a:r>
            <a:r>
              <a:rPr lang="en-US" baseline="30000" dirty="0"/>
              <a:t>2 </a:t>
            </a:r>
            <a:r>
              <a:rPr lang="en-US" dirty="0"/>
              <a:t>is log</a:t>
            </a:r>
            <a:r>
              <a:rPr lang="en-US" baseline="-25000" dirty="0"/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(N -1)</a:t>
            </a:r>
            <a:r>
              <a:rPr lang="en-US" sz="1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(N -1)</a:t>
            </a:r>
            <a:r>
              <a:rPr lang="en-US" sz="1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2n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1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00B609-A8E8-4CA4-8043-1B602233F815}"/>
              </a:ext>
            </a:extLst>
          </p:cNvPr>
          <p:cNvSpPr txBox="1"/>
          <p:nvPr/>
        </p:nvSpPr>
        <p:spPr>
          <a:xfrm>
            <a:off x="1433428" y="4249004"/>
            <a:ext cx="9642992" cy="2306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289F0-4428-447F-A59F-058B4B755248}"/>
              </a:ext>
            </a:extLst>
          </p:cNvPr>
          <p:cNvSpPr txBox="1"/>
          <p:nvPr/>
        </p:nvSpPr>
        <p:spPr>
          <a:xfrm>
            <a:off x="1433428" y="2022764"/>
            <a:ext cx="9642992" cy="217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888032" y="857789"/>
                <a:ext cx="9188388" cy="5697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exponentiation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cryptography system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needs a fast way to compute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where values x, y, and N of several hundred bits long each.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 is some number modulo N and is, a few hundred bits long.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raw value of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could be much longer than this.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 both x and y are 20 bits numbers [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bit positions are from 0 to 19]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at least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</m:d>
                        <m:d>
                          <m:d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524288</m:t>
                            </m:r>
                          </m:e>
                        </m:d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200" b="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about 10 million bits long!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 what happens if y is a 500-bit number!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by repeatedly multiplying by x modulo N to yield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problem arises: 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need to perform all intermediate computations modulo N.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We need to perform y – 1 (i.e.,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500</m:t>
                        </m:r>
                      </m:sup>
                    </m:sSup>
                    <m:r>
                      <a:rPr lang="en-US" sz="2000" b="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multiplications if y is 500 bits long.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approach is clearly exponential in the size of y.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32" y="857789"/>
                <a:ext cx="9188388" cy="5697906"/>
              </a:xfrm>
              <a:prstGeom prst="rect">
                <a:avLst/>
              </a:prstGeom>
              <a:blipFill>
                <a:blip r:embed="rId2"/>
                <a:stretch>
                  <a:fillRect l="-1393" t="-1285" r="-66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7D234-5515-4F63-AA6C-78D74031C835}"/>
                  </a:ext>
                </a:extLst>
              </p:cNvPr>
              <p:cNvSpPr txBox="1"/>
              <p:nvPr/>
            </p:nvSpPr>
            <p:spPr>
              <a:xfrm>
                <a:off x="3530311" y="211458"/>
                <a:ext cx="7546109" cy="646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20 bits </a:t>
                </a:r>
                <a:r>
                  <a:rPr lang="en-US" dirty="0" err="1"/>
                  <a:t>lthe</a:t>
                </a:r>
                <a:r>
                  <a:rPr lang="en-US" dirty="0"/>
                  <a:t> </a:t>
                </a:r>
                <a:r>
                  <a:rPr lang="en-US" dirty="0" err="1"/>
                  <a:t>ong</a:t>
                </a:r>
                <a:r>
                  <a:rPr lang="en-US" dirty="0"/>
                  <a:t>, 19th position in bit representation x or y can be {0,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}. </a:t>
                </a:r>
              </a:p>
              <a:p>
                <a:r>
                  <a:rPr lang="en-US" dirty="0"/>
                  <a:t>That is 1000….0000; The largest value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- 1. That is 0111 … 1111.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7D234-5515-4F63-AA6C-78D7403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11" y="211458"/>
                <a:ext cx="7546109" cy="646331"/>
              </a:xfrm>
              <a:prstGeom prst="rect">
                <a:avLst/>
              </a:prstGeom>
              <a:blipFill>
                <a:blip r:embed="rId3"/>
                <a:stretch>
                  <a:fillRect l="-565"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FAE9EC7-DA41-469B-8ADE-F44757DFFD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2913">
            <a:off x="993228" y="1757854"/>
            <a:ext cx="585645" cy="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4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812984-75BC-4332-AAFC-67CB98AF3EB8}"/>
              </a:ext>
            </a:extLst>
          </p:cNvPr>
          <p:cNvSpPr txBox="1"/>
          <p:nvPr/>
        </p:nvSpPr>
        <p:spPr>
          <a:xfrm>
            <a:off x="914400" y="1034473"/>
            <a:ext cx="10261600" cy="3685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275313" y="219628"/>
                <a:ext cx="9930533" cy="6418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we do better </a:t>
                </a:r>
                <a:r>
                  <a:rPr lang="en-US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compute </a:t>
                </a:r>
                <a:r>
                  <a:rPr lang="en-US" altLang="en-US" sz="28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300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?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61963" marR="0" lvl="0" indent="-4619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Starting with x and squaring repeatedly modulo N, compute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x mod N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(x mod N) (x mod N ) mod 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</a:t>
                </a:r>
                <a:endParaRPr lang="en-US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61963" lvl="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N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sSup>
                          <m:sSup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⌈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⌉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2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y which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implies 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That is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⌈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og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⌉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takes just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 to compute, and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this case, there are only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multiplications.  Thus,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* 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N), a polynomial time.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  <a:p>
                <a:pPr marL="91440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 to compute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 = (x mod N * x mod N)mod N, since it takes O(log</a:t>
                </a:r>
                <a:r>
                  <a:rPr lang="en-US" alt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to compute x mod N.</a:t>
                </a:r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313" y="219628"/>
                <a:ext cx="9930533" cy="6418745"/>
              </a:xfrm>
              <a:prstGeom prst="rect">
                <a:avLst/>
              </a:prstGeom>
              <a:blipFill>
                <a:blip r:embed="rId2"/>
                <a:stretch>
                  <a:fillRect l="-1228" t="-475" r="-1719" b="-1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822388" y="2250762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125">
            <a:off x="837775" y="2216732"/>
            <a:ext cx="522179" cy="4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59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73143B-B6A2-4E00-8AB2-6E62223161BB}"/>
              </a:ext>
            </a:extLst>
          </p:cNvPr>
          <p:cNvSpPr txBox="1"/>
          <p:nvPr/>
        </p:nvSpPr>
        <p:spPr>
          <a:xfrm>
            <a:off x="1402363" y="1607990"/>
            <a:ext cx="9431100" cy="484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5600" y="470263"/>
                <a:ext cx="9319481" cy="5941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multiply simply together an appropriate subset of these powers, those corresponding to 1’s in the binary representation of y. 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11001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39973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Then,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polynomial-time algorithm is finally within reach!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470263"/>
                <a:ext cx="9319481" cy="5941563"/>
              </a:xfrm>
              <a:prstGeom prst="rect">
                <a:avLst/>
              </a:prstGeom>
              <a:blipFill>
                <a:blip r:embed="rId2"/>
                <a:stretch>
                  <a:fillRect l="-1047" t="-821" r="-720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827260" y="4029696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9156">
            <a:off x="685799" y="3941379"/>
            <a:ext cx="682149" cy="4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839BB-55C5-4A9C-9970-FFEA4FDF95DD}"/>
              </a:ext>
            </a:extLst>
          </p:cNvPr>
          <p:cNvSpPr txBox="1"/>
          <p:nvPr/>
        </p:nvSpPr>
        <p:spPr>
          <a:xfrm>
            <a:off x="8952412" y="4662320"/>
            <a:ext cx="188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2* constitute   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/>
              <a:t>6 multiplications</a:t>
            </a:r>
          </a:p>
          <a:p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25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68837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F10AD9-FDF5-4F6B-A590-3D36ED568227}"/>
              </a:ext>
            </a:extLst>
          </p:cNvPr>
          <p:cNvSpPr txBox="1"/>
          <p:nvPr/>
        </p:nvSpPr>
        <p:spPr>
          <a:xfrm>
            <a:off x="1393371" y="1602377"/>
            <a:ext cx="9440092" cy="48490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32986" y="1000546"/>
            <a:ext cx="7856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   Modular exponentiation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//Compute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 Two n-bits integers x and N, an integer exponent 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= 0) then return 1;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24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4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z =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400" baseline="8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 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sz="2400" spc="-1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  else return x * z</a:t>
            </a:r>
            <a:r>
              <a:rPr lang="en-US" sz="2400" spc="-1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N;</a:t>
            </a:r>
            <a:endParaRPr lang="en-US" sz="24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A2C8F0A-DF62-40DA-BE6E-6CC18778C2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" y="1543538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44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70858" y="105013"/>
                <a:ext cx="7856738" cy="6780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1.4   Modular exponentiation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</a:t>
                </a:r>
                <a:r>
                  <a:rPr lang="en-US" sz="24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modexp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y, N)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 Two n-bits integers x and N, an integer exponent y.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(y = 0) then return 1;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= </a:t>
                </a:r>
                <a:r>
                  <a:rPr lang="en-US" sz="24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modexp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z = 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(y is even) then return z</a:t>
                </a:r>
                <a:r>
                  <a:rPr lang="en-US" sz="2400" spc="-100" baseline="30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N;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else return x * z</a:t>
                </a:r>
                <a:r>
                  <a:rPr lang="en-US" sz="2400" spc="-100" baseline="30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N;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self-evidence rule: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 </m:t>
                        </m:r>
                        <m:sSup>
                          <m:sSupPr>
                            <m:ctrlP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-100" baseline="-250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└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/2┘</m:t>
                            </m:r>
                          </m:sup>
                        </m:s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y is even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spc="-1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a:rPr lang="en-US" sz="2400" i="1" spc="-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-100" baseline="-250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└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/2┘</m:t>
                            </m:r>
                          </m:sup>
                        </m:s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y is odd.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8" y="105013"/>
                <a:ext cx="7856738" cy="6780189"/>
              </a:xfrm>
              <a:prstGeom prst="rect">
                <a:avLst/>
              </a:prstGeom>
              <a:blipFill>
                <a:blip r:embed="rId2"/>
                <a:stretch>
                  <a:fillRect l="-1241" t="-809" b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A2C8F0A-DF62-40DA-BE6E-6CC18778C2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0" y="2623401"/>
            <a:ext cx="540688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F1B4C-EC85-4610-A3F8-F1AFE368F27F}"/>
              </a:ext>
            </a:extLst>
          </p:cNvPr>
          <p:cNvSpPr txBox="1"/>
          <p:nvPr/>
        </p:nvSpPr>
        <p:spPr>
          <a:xfrm>
            <a:off x="8164752" y="105013"/>
            <a:ext cx="4027248" cy="6647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me(x, 11, N)</a:t>
            </a:r>
            <a:endParaRPr lang="en-US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r>
              <a:rPr lang="en-US" dirty="0"/>
              <a:t> 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= 0), return 1.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 = 1</a:t>
            </a:r>
          </a:p>
          <a:p>
            <a:endParaRPr lang="en-US" sz="1200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r>
              <a:rPr lang="en-US" dirty="0"/>
              <a:t> </a:t>
            </a:r>
          </a:p>
          <a:p>
            <a:r>
              <a:rPr lang="en-US" spc="-100" dirty="0">
                <a:ea typeface="Calibri" panose="020F0502020204030204" pitchFamily="34" charset="0"/>
                <a:cs typeface="Times New Roman" panose="02020603050405020304" pitchFamily="18" charset="0"/>
              </a:rPr>
              <a:t>if (y is even) … else </a:t>
            </a:r>
            <a:r>
              <a:rPr lang="en-US" spc="-1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 * 1</a:t>
            </a:r>
            <a:r>
              <a:rPr lang="en-US" sz="1800" spc="-100" baseline="300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N)=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mod N</a:t>
            </a:r>
            <a:endParaRPr lang="en-US" dirty="0">
              <a:solidFill>
                <a:srgbClr val="0000FF"/>
              </a:solidFill>
            </a:endParaRPr>
          </a:p>
          <a:p>
            <a:endParaRPr lang="en-US" sz="1200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N)= </a:t>
            </a:r>
            <a:r>
              <a:rPr lang="en-US" dirty="0"/>
              <a:t>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</a:t>
            </a:r>
          </a:p>
          <a:p>
            <a:endParaRPr lang="en-US" sz="12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x * ((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N))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endParaRPr lang="en-US" sz="12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x* (x * ((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N))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06C0B8-938A-4873-8285-85D8E174E78D}"/>
              </a:ext>
            </a:extLst>
          </p:cNvPr>
          <p:cNvSpPr/>
          <p:nvPr/>
        </p:nvSpPr>
        <p:spPr>
          <a:xfrm>
            <a:off x="10580914" y="813976"/>
            <a:ext cx="209006" cy="1162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AC3080B-F63E-F17C-49E1-A49F6F1BBFC9}"/>
              </a:ext>
            </a:extLst>
          </p:cNvPr>
          <p:cNvSpPr/>
          <p:nvPr/>
        </p:nvSpPr>
        <p:spPr>
          <a:xfrm>
            <a:off x="1653309" y="5597236"/>
            <a:ext cx="175491" cy="1043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7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208BD4-A4C1-4873-8112-4994C0ADAB34}"/>
              </a:ext>
            </a:extLst>
          </p:cNvPr>
          <p:cNvSpPr txBox="1"/>
          <p:nvPr/>
        </p:nvSpPr>
        <p:spPr>
          <a:xfrm>
            <a:off x="1489166" y="4197530"/>
            <a:ext cx="9109165" cy="24182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09123-F93B-497F-A6F6-29E3FCBFD780}"/>
              </a:ext>
            </a:extLst>
          </p:cNvPr>
          <p:cNvSpPr txBox="1"/>
          <p:nvPr/>
        </p:nvSpPr>
        <p:spPr>
          <a:xfrm>
            <a:off x="1402081" y="1329316"/>
            <a:ext cx="9300753" cy="2789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846607" y="797963"/>
                <a:ext cx="8943312" cy="552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computing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n be the size in bit-representation max{x, y, N}.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will halt after at most n (in fact,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since 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recursive calls.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During each call it multiplies n-bit numbers (doing computation modulo N save us here).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running time is  log</a:t>
                </a:r>
                <a:r>
                  <a:rPr lang="en-US" sz="2400" b="1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* O(n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endParaRPr lang="en-US" sz="2400" b="1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recursive algorithm of Figure 1.4, which works by executing, modulo N, the self-evident rule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  (x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	     if y is even   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	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  x * (x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if y is odd       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07" y="797963"/>
                <a:ext cx="8943312" cy="5524589"/>
              </a:xfrm>
              <a:prstGeom prst="rect">
                <a:avLst/>
              </a:prstGeom>
              <a:blipFill>
                <a:blip r:embed="rId2"/>
                <a:stretch>
                  <a:fillRect l="-1091" t="-883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>
            <a:spLocks/>
          </p:cNvSpPr>
          <p:nvPr/>
        </p:nvSpPr>
        <p:spPr>
          <a:xfrm>
            <a:off x="4559506" y="5071476"/>
            <a:ext cx="99252" cy="12510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337">
            <a:off x="930166" y="2774731"/>
            <a:ext cx="541583" cy="3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DAF72A1D-818D-42B2-BF85-EE7B9BAAC9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8" y="5486724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504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733" y="1484310"/>
            <a:ext cx="805128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0.25:  Compute 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</a:p>
          <a:p>
            <a:pPr>
              <a:lnSpc>
                <a:spcPct val="150000"/>
              </a:lnSpc>
            </a:pP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x *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 x * 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* (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closely parallels our recursive multiplication algorithm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(Figure 1.1 Multiplication à la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2878" y="1232110"/>
            <a:ext cx="3541514" cy="254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 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then return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else return x*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515755" y="2005587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2553">
            <a:off x="465878" y="1911615"/>
            <a:ext cx="696946" cy="4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693308-C2D5-4DDA-8567-5F5E4940AB3C}"/>
              </a:ext>
            </a:extLst>
          </p:cNvPr>
          <p:cNvSpPr txBox="1"/>
          <p:nvPr/>
        </p:nvSpPr>
        <p:spPr>
          <a:xfrm>
            <a:off x="4441371" y="2741833"/>
            <a:ext cx="7654834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8170" y="656917"/>
            <a:ext cx="48204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0.25:  Compute  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%N</a:t>
            </a:r>
            <a:endParaRPr lang="en-US" sz="20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25, N); z = ME(x, </a:t>
            </a:r>
            <a:r>
              <a:rPr lang="en-US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25/2 </a:t>
            </a:r>
            <a:r>
              <a:rPr lang="en-US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16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x *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 x * 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* (  x *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closely parallels our recursive multiplication algorithm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(Figure 1.1 Multiplication à la </a:t>
            </a:r>
            <a:r>
              <a:rPr lang="en-US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699" y="616443"/>
            <a:ext cx="3645781" cy="2125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 {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then return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else return x*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D6A7F1C7-F610-42B3-8CA2-D28542C541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75" y="2413964"/>
            <a:ext cx="540688" cy="3278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2237F-2408-4CB4-A51E-700F6E3B50B1}"/>
                  </a:ext>
                </a:extLst>
              </p:cNvPr>
              <p:cNvSpPr txBox="1"/>
              <p:nvPr/>
            </p:nvSpPr>
            <p:spPr>
              <a:xfrm>
                <a:off x="4707924" y="2795964"/>
                <a:ext cx="7315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ME(x, 25, N)</a:t>
                </a:r>
              </a:p>
              <a:p>
                <a:r>
                  <a:rPr lang="en-US" sz="2000" dirty="0"/>
                  <a:t>y =25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z = x * (((x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/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25/2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=12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 z = ((x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12/2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=6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  	 z = 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=3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z = 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r>
                  <a:rPr lang="en-US" sz="2000" dirty="0"/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               z = 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</a:t>
                </a:r>
                <a:r>
                  <a:rPr lang="en-US" sz="2000" dirty="0"/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		 z =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/>
                  <a:t> = 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2237F-2408-4CB4-A51E-700F6E3B5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4" y="2795964"/>
                <a:ext cx="7315200" cy="3785652"/>
              </a:xfrm>
              <a:prstGeom prst="rect">
                <a:avLst/>
              </a:prstGeom>
              <a:blipFill>
                <a:blip r:embed="rId4"/>
                <a:stretch>
                  <a:fillRect l="-833" t="-966" r="-833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24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2C6826-D63E-4CFA-AD3E-6DAEC1DE2459}"/>
              </a:ext>
            </a:extLst>
          </p:cNvPr>
          <p:cNvSpPr txBox="1"/>
          <p:nvPr/>
        </p:nvSpPr>
        <p:spPr>
          <a:xfrm>
            <a:off x="1359460" y="5133738"/>
            <a:ext cx="9473079" cy="1146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41E7-092E-412A-ACE5-F265C8266BD3}"/>
              </a:ext>
            </a:extLst>
          </p:cNvPr>
          <p:cNvSpPr txBox="1"/>
          <p:nvPr/>
        </p:nvSpPr>
        <p:spPr>
          <a:xfrm>
            <a:off x="1314994" y="1988756"/>
            <a:ext cx="9473079" cy="1146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/>
              <p:nvPr/>
            </p:nvSpPr>
            <p:spPr>
              <a:xfrm>
                <a:off x="1314995" y="1018903"/>
                <a:ext cx="913529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RSA cryptography, computations are facilitated by using two properties of exponents: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 and a with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        ……..(e.0.1.4.1)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x, a and b with 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   ……..(e.0.1.4.2)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n)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Corollary 0.1.4.4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4+2+1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n) 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n)(x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n)} mod 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95" y="1018903"/>
                <a:ext cx="9135292" cy="5632311"/>
              </a:xfrm>
              <a:prstGeom prst="rect">
                <a:avLst/>
              </a:prstGeom>
              <a:blipFill>
                <a:blip r:embed="rId2"/>
                <a:stretch>
                  <a:fillRect l="-1068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E6A3489E-18E7-4F29-8FCB-D1B4E4902C04}"/>
              </a:ext>
            </a:extLst>
          </p:cNvPr>
          <p:cNvSpPr/>
          <p:nvPr/>
        </p:nvSpPr>
        <p:spPr>
          <a:xfrm flipH="1">
            <a:off x="530995" y="198875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C7527F6-934F-4B73-A78B-EEFE1960B6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608">
            <a:off x="584351" y="1976827"/>
            <a:ext cx="660238" cy="4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873419-1EDA-B8AF-16C2-BB4850E33B18}"/>
              </a:ext>
            </a:extLst>
          </p:cNvPr>
          <p:cNvSpPr txBox="1"/>
          <p:nvPr/>
        </p:nvSpPr>
        <p:spPr>
          <a:xfrm>
            <a:off x="600088" y="1711505"/>
            <a:ext cx="9726889" cy="25321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8964AF-F302-4736-9393-B5170BE08516}"/>
                  </a:ext>
                </a:extLst>
              </p:cNvPr>
              <p:cNvSpPr/>
              <p:nvPr/>
            </p:nvSpPr>
            <p:spPr>
              <a:xfrm>
                <a:off x="1853500" y="1711505"/>
                <a:ext cx="8595360" cy="302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Outlines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Elementary number-theoretic notions  (5)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 Theorem, the remainder   (7, 8)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ongruent modulo n, and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odular equivalence  (9, 10, 15, 21) 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(31-36, 39-41)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8964AF-F302-4736-9393-B5170BE0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00" y="1711505"/>
                <a:ext cx="8595360" cy="3022559"/>
              </a:xfrm>
              <a:prstGeom prst="rect">
                <a:avLst/>
              </a:prstGeom>
              <a:blipFill>
                <a:blip r:embed="rId2"/>
                <a:stretch>
                  <a:fillRect l="-1418"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flipH="1">
            <a:off x="600088" y="245680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2456807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437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46715C-AA07-4DBB-9C51-5D69520DB9BF}"/>
              </a:ext>
            </a:extLst>
          </p:cNvPr>
          <p:cNvSpPr txBox="1"/>
          <p:nvPr/>
        </p:nvSpPr>
        <p:spPr>
          <a:xfrm>
            <a:off x="1418496" y="1265943"/>
            <a:ext cx="9988080" cy="54580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/>
              <p:nvPr/>
            </p:nvSpPr>
            <p:spPr>
              <a:xfrm>
                <a:off x="1478805" y="631147"/>
                <a:ext cx="9927771" cy="609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 and a with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144 mod 713 = 144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20736 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713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59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713)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20736 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 713)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3481 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629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05" y="631147"/>
                <a:ext cx="9927771" cy="6092822"/>
              </a:xfrm>
              <a:prstGeom prst="rect">
                <a:avLst/>
              </a:prstGeom>
              <a:blipFill>
                <a:blip r:embed="rId2"/>
                <a:stretch>
                  <a:fillRect l="-983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" y="3994955"/>
            <a:ext cx="667698" cy="4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3F0ED4-46CD-496D-A702-5CF320361646}"/>
              </a:ext>
            </a:extLst>
          </p:cNvPr>
          <p:cNvSpPr txBox="1"/>
          <p:nvPr/>
        </p:nvSpPr>
        <p:spPr>
          <a:xfrm>
            <a:off x="1314994" y="966651"/>
            <a:ext cx="10091582" cy="57573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/>
              <p:nvPr/>
            </p:nvSpPr>
            <p:spPr>
              <a:xfrm>
                <a:off x="1419497" y="418012"/>
                <a:ext cx="9927771" cy="632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write the exponent as a sum of powers of 2: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43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+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2+1=32+8+2+1.</m:t>
                    </m:r>
                  </m:oMath>
                </a14:m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2, 3, 4, 5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12      mod 713 = 12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144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  59</a:t>
                </a: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59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629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639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485</a:t>
                </a:r>
              </a:p>
              <a:p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real numbers x and a, and b with 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32+8+2+1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713)  (1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713) (1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713)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713) ) mod 713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485 ∗629 ∗144 ∗12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527152320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 = 48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97" y="418012"/>
                <a:ext cx="9927771" cy="6328720"/>
              </a:xfrm>
              <a:prstGeom prst="rect">
                <a:avLst/>
              </a:prstGeom>
              <a:blipFill>
                <a:blip r:embed="rId2"/>
                <a:stretch>
                  <a:fillRect l="-676" t="-482" b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498786" y="1579459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33B0F-646C-42BE-96B6-6E88D6EFF161}"/>
              </a:ext>
            </a:extLst>
          </p:cNvPr>
          <p:cNvSpPr txBox="1"/>
          <p:nvPr/>
        </p:nvSpPr>
        <p:spPr>
          <a:xfrm>
            <a:off x="8377646" y="2090057"/>
            <a:ext cx="21771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43 = 1 0 1 0 1 1</a:t>
            </a: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E079DDE7-DA20-4CB7-9218-EB8BAA12FF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" y="1543538"/>
            <a:ext cx="540688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4423E-5C41-49F3-A3F7-41B74C8C8D86}"/>
              </a:ext>
            </a:extLst>
          </p:cNvPr>
          <p:cNvSpPr txBox="1"/>
          <p:nvPr/>
        </p:nvSpPr>
        <p:spPr>
          <a:xfrm>
            <a:off x="8346339" y="2691147"/>
            <a:ext cx="2757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floor(log</a:t>
            </a:r>
            <a:r>
              <a:rPr lang="en-US" baseline="-25000" dirty="0"/>
              <a:t>2</a:t>
            </a:r>
            <a:r>
              <a:rPr lang="en-US" dirty="0"/>
              <a:t> 43) = 5 + 1 bits</a:t>
            </a:r>
          </a:p>
          <a:p>
            <a:r>
              <a:rPr lang="en-US" dirty="0"/>
              <a:t>For n bits long, it needs floor(log</a:t>
            </a:r>
            <a:r>
              <a:rPr lang="en-US" baseline="-25000" dirty="0"/>
              <a:t>2</a:t>
            </a:r>
            <a:r>
              <a:rPr lang="en-US" dirty="0"/>
              <a:t> n) bits.</a:t>
            </a:r>
          </a:p>
          <a:p>
            <a:r>
              <a:rPr lang="en-US" dirty="0"/>
              <a:t>Each has to do at most 2 mod and 1 multiple.</a:t>
            </a:r>
          </a:p>
          <a:p>
            <a:r>
              <a:rPr lang="en-US" dirty="0"/>
              <a:t>These can be done by 3*floor(log</a:t>
            </a:r>
            <a:r>
              <a:rPr lang="en-US" baseline="-25000" dirty="0"/>
              <a:t>2</a:t>
            </a:r>
            <a:r>
              <a:rPr lang="en-US" dirty="0"/>
              <a:t> n) of divide/multiple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AF310-26D6-446F-801C-55C1E912E972}"/>
              </a:ext>
            </a:extLst>
          </p:cNvPr>
          <p:cNvSpPr txBox="1"/>
          <p:nvPr/>
        </p:nvSpPr>
        <p:spPr>
          <a:xfrm>
            <a:off x="7636590" y="5953037"/>
            <a:ext cx="363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done by at most floor(log</a:t>
            </a:r>
            <a:r>
              <a:rPr lang="en-US" baseline="-25000" dirty="0"/>
              <a:t>2</a:t>
            </a:r>
            <a:r>
              <a:rPr lang="en-US" dirty="0"/>
              <a:t> n) - 1 of multiple/divide operations.</a:t>
            </a:r>
          </a:p>
        </p:txBody>
      </p:sp>
    </p:spTree>
    <p:extLst>
      <p:ext uri="{BB962C8B-B14F-4D97-AF65-F5344CB8AC3E}">
        <p14:creationId xmlns:p14="http://schemas.microsoft.com/office/powerpoint/2010/main" val="3726322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9604" y="2329713"/>
            <a:ext cx="8151724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x and y takes O(n);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Multiplying x and y takes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);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 takes O(log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 time; 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Dividing x by y takes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37" y="1558833"/>
            <a:ext cx="855209" cy="4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87B33-5E25-EEE3-5042-86C394F19E94}"/>
              </a:ext>
            </a:extLst>
          </p:cNvPr>
          <p:cNvSpPr txBox="1"/>
          <p:nvPr/>
        </p:nvSpPr>
        <p:spPr>
          <a:xfrm>
            <a:off x="628073" y="3904735"/>
            <a:ext cx="9726889" cy="25321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964AF-F302-4736-9393-B5170BE08516}"/>
              </a:ext>
            </a:extLst>
          </p:cNvPr>
          <p:cNvSpPr/>
          <p:nvPr/>
        </p:nvSpPr>
        <p:spPr>
          <a:xfrm>
            <a:off x="1602378" y="870857"/>
            <a:ext cx="8595360" cy="5664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number-theoretic algorithms is in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N = {0, 1, 2, 3, ….} of natural numbers (also non-negative integers).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d | a (read “d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for some integer k, (i.e., a is k multiple of d).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0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8937" y="1751165"/>
            <a:ext cx="10032274" cy="2298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2594" y="445988"/>
                <a:ext cx="9169987" cy="6297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Division Theorem, Remainders, and Modular Equivalence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two integers x and y, where y ≠ 0, 				 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quotient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x divided by y is given by  	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 =  </a:t>
                </a:r>
                <a:r>
                  <a:rPr lang="en-US" sz="2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remainder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dividing x by y is given by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r  =  x – q*y.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/>
                  <a:t>Algorithm divide(x, y), 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0, y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 lvl="3"/>
                <a:r>
                  <a:rPr lang="en-US" sz="2400" dirty="0"/>
                  <a:t>q = 0; r = x;</a:t>
                </a:r>
              </a:p>
              <a:p>
                <a:pPr lvl="3"/>
                <a:r>
                  <a:rPr lang="en-US" sz="2400" dirty="0"/>
                  <a:t>while (r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y) { </a:t>
                </a:r>
              </a:p>
              <a:p>
                <a:pPr lvl="3"/>
                <a:r>
                  <a:rPr lang="en-US" sz="2400" dirty="0"/>
                  <a:t>     r = r – y;</a:t>
                </a:r>
              </a:p>
              <a:p>
                <a:pPr lvl="3"/>
                <a:r>
                  <a:rPr lang="en-US" sz="2400" dirty="0"/>
                  <a:t>     q ++; };</a:t>
                </a:r>
              </a:p>
              <a:p>
                <a:pPr lvl="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 q, r;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94" y="445988"/>
                <a:ext cx="9169987" cy="6297943"/>
              </a:xfrm>
              <a:prstGeom prst="rect">
                <a:avLst/>
              </a:prstGeom>
              <a:blipFill>
                <a:blip r:embed="rId2"/>
                <a:stretch>
                  <a:fillRect l="-1396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533DE-AC54-4D99-8ACA-970D88013B3D}"/>
              </a:ext>
            </a:extLst>
          </p:cNvPr>
          <p:cNvSpPr txBox="1"/>
          <p:nvPr/>
        </p:nvSpPr>
        <p:spPr>
          <a:xfrm>
            <a:off x="490709" y="1603300"/>
            <a:ext cx="9771017" cy="43629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8582" y="1603300"/>
            <a:ext cx="9216697" cy="430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Division Theorem, Remainders, and Modular Equivalence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Theorem 0.1(Division Theorem)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 x and any positive integer 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integers q and r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that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≤ r &lt; y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q*y + r.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	Followed by definition.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QED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y is the remainder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 =  x – q*y, where q  = 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/ y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D6086-8A14-470F-B4CA-8ACC98CFA6F1}"/>
                  </a:ext>
                </a:extLst>
              </p:cNvPr>
              <p:cNvSpPr txBox="1"/>
              <p:nvPr/>
            </p:nvSpPr>
            <p:spPr>
              <a:xfrm>
                <a:off x="10261726" y="745429"/>
                <a:ext cx="1507872" cy="6112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x = q*y + 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(q, </a:t>
                </a:r>
                <a:r>
                  <a:rPr lang="en-US" dirty="0"/>
                  <a:t>r</a:t>
                </a:r>
                <a:r>
                  <a:rPr lang="en-US" b="0" dirty="0"/>
                  <a:t>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(-4, 1)</a:t>
                </a:r>
              </a:p>
              <a:p>
                <a:r>
                  <a:rPr lang="en-US" dirty="0"/>
                  <a:t>-7 = -4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(-3, 1)</a:t>
                </a:r>
              </a:p>
              <a:p>
                <a:r>
                  <a:rPr lang="en-US" dirty="0"/>
                  <a:t>-5 = -3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(-2, 1)</a:t>
                </a:r>
              </a:p>
              <a:p>
                <a:r>
                  <a:rPr lang="en-US" dirty="0"/>
                  <a:t>-3 = -2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(-1, 1)</a:t>
                </a:r>
              </a:p>
              <a:p>
                <a:r>
                  <a:rPr lang="en-US" dirty="0"/>
                  <a:t>-1 = -1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(0, 1)</a:t>
                </a:r>
              </a:p>
              <a:p>
                <a:r>
                  <a:rPr lang="en-US" b="1" dirty="0">
                    <a:solidFill>
                      <a:srgbClr val="003399"/>
                    </a:solidFill>
                  </a:rPr>
                  <a:t>1 = 0*2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(1, 1)</a:t>
                </a:r>
              </a:p>
              <a:p>
                <a:r>
                  <a:rPr lang="en-US" dirty="0"/>
                  <a:t>3 = 1*2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(2, 1)</a:t>
                </a:r>
              </a:p>
              <a:p>
                <a:r>
                  <a:rPr lang="en-US" dirty="0"/>
                  <a:t>5 = 2*2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(3, 1)</a:t>
                </a:r>
              </a:p>
              <a:p>
                <a:r>
                  <a:rPr lang="en-US" dirty="0"/>
                  <a:t>7 = 3*2 +1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D6086-8A14-470F-B4CA-8ACC98CF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726" y="745429"/>
                <a:ext cx="1507872" cy="6112571"/>
              </a:xfrm>
              <a:prstGeom prst="rect">
                <a:avLst/>
              </a:prstGeom>
              <a:blipFill>
                <a:blip r:embed="rId2"/>
                <a:stretch>
                  <a:fillRect l="-2800" t="-498" b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77B5F1-0C72-8571-CFBE-631863EBFCCD}"/>
              </a:ext>
            </a:extLst>
          </p:cNvPr>
          <p:cNvSpPr txBox="1"/>
          <p:nvPr/>
        </p:nvSpPr>
        <p:spPr>
          <a:xfrm>
            <a:off x="583211" y="636107"/>
            <a:ext cx="7784934" cy="9079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-7, -5, -3, -1, 1, 3, 7, 9, 11, 13, 15, 17, 19, … } is 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2 containing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79F99B-C5BC-42DA-9C96-544F3B924AF0}"/>
              </a:ext>
            </a:extLst>
          </p:cNvPr>
          <p:cNvSpPr txBox="1"/>
          <p:nvPr/>
        </p:nvSpPr>
        <p:spPr>
          <a:xfrm>
            <a:off x="1728941" y="2160915"/>
            <a:ext cx="9059132" cy="28043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65523" y="419803"/>
                <a:ext cx="8673739" cy="601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 mod y </a:t>
                </a:r>
                <a:r>
                  <a:rPr lang="en-US" sz="2400" dirty="0">
                    <a:cs typeface="Times New Roman" panose="02020603050405020304" pitchFamily="18" charset="0"/>
                  </a:rPr>
                  <a:t>is the remainder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:</a:t>
                </a:r>
              </a:p>
              <a:p>
                <a:pPr marL="461963" lvl="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 of  x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y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m mod n is the remainder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 =  x – q*y, where q  = 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/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Example:    -18 mod 7 = 3,      3 = -18 – (-3) * 7.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/>
                  <a:t>                           -11 mod 7 = 3,      3 = -11 – (-2) * 7.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/>
                  <a:t>                            - 4 mod 7 = 3,      3 =   -4 – (-1) * 7.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/>
                  <a:t>		   3 mod 7 = 3,      3 =    3 –     0 * 7.	</a:t>
                </a:r>
              </a:p>
              <a:p>
                <a:pPr marL="461963" indent="-461963">
                  <a:spcAft>
                    <a:spcPts val="900"/>
                  </a:spcAft>
                </a:pPr>
                <a:r>
                  <a:rPr lang="en-US" sz="2400" dirty="0"/>
                  <a:t>	                    10 mod 7 = 3,       3 =  10 –     1 * 7.  		</a:t>
                </a:r>
              </a:p>
              <a:p>
                <a:pPr marL="461963" indent="-461963">
                  <a:spcAft>
                    <a:spcPts val="900"/>
                  </a:spcAft>
                </a:pPr>
                <a:r>
                  <a:rPr lang="en-US" sz="2400" dirty="0"/>
                  <a:t>                           17 mod 7 = 3,	     3 =   17 –    2 * 7.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Denote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 y divides x” as y | x. </a:t>
                </a:r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| x means that x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for some integer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| x  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 mod y = 0.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23" y="419803"/>
                <a:ext cx="8673739" cy="6010748"/>
              </a:xfrm>
              <a:prstGeom prst="rect">
                <a:avLst/>
              </a:prstGeom>
              <a:blipFill>
                <a:blip r:embed="rId2"/>
                <a:stretch>
                  <a:fillRect l="-1054" b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2">
            <a:extLst>
              <a:ext uri="{FF2B5EF4-FFF2-40B4-BE49-F238E27FC236}">
                <a16:creationId xmlns:a16="http://schemas.microsoft.com/office/drawing/2014/main" id="{8C2595CA-4DD8-440A-8FF8-DF2D21EEAAEE}"/>
              </a:ext>
            </a:extLst>
          </p:cNvPr>
          <p:cNvSpPr/>
          <p:nvPr/>
        </p:nvSpPr>
        <p:spPr>
          <a:xfrm flipH="1">
            <a:off x="847367" y="217015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C545FB39-C9E7-44F2-81BB-B9D4883D2B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820301" y="2190322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EF31D-26EE-95D0-0F16-541588447533}"/>
              </a:ext>
            </a:extLst>
          </p:cNvPr>
          <p:cNvSpPr txBox="1"/>
          <p:nvPr/>
        </p:nvSpPr>
        <p:spPr>
          <a:xfrm>
            <a:off x="7338317" y="4780609"/>
            <a:ext cx="3722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…,-18, -11. -4, 3, 10, 17, …}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0BB936-CE16-485D-AFD2-5F1681D96990}"/>
              </a:ext>
            </a:extLst>
          </p:cNvPr>
          <p:cNvSpPr txBox="1"/>
          <p:nvPr/>
        </p:nvSpPr>
        <p:spPr>
          <a:xfrm>
            <a:off x="1754777" y="972333"/>
            <a:ext cx="8599714" cy="49123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2061" y="720855"/>
                <a:ext cx="9531532" cy="5290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efinition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of Congruent Modulo 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m and k be integers and n be a positive integer (n &gt; 0).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we say,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congruent modulo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we say,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denoted as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if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only if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or n | (k – m)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symbol,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| 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| (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-18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-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17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mod 7.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61" y="720855"/>
                <a:ext cx="9531532" cy="5290551"/>
              </a:xfrm>
              <a:prstGeom prst="rect">
                <a:avLst/>
              </a:prstGeom>
              <a:blipFill>
                <a:blip r:embed="rId2"/>
                <a:stretch>
                  <a:fillRect l="-1151" t="-922" b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5BB7D4-DD16-4C11-AF9B-3BC652D49082}"/>
              </a:ext>
            </a:extLst>
          </p:cNvPr>
          <p:cNvSpPr txBox="1"/>
          <p:nvPr/>
        </p:nvSpPr>
        <p:spPr>
          <a:xfrm>
            <a:off x="1754777" y="5885666"/>
            <a:ext cx="77918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r>
              <a:rPr lang="en-US" dirty="0"/>
              <a:t>n | (m – k) or n | (k – m).  m mod n = k mod n (i.e., they have the same remainder.</a:t>
            </a:r>
          </a:p>
          <a:p>
            <a:r>
              <a:rPr lang="en-US" dirty="0"/>
              <a:t>m = k + </a:t>
            </a:r>
            <a:r>
              <a:rPr lang="en-US" dirty="0" err="1"/>
              <a:t>i</a:t>
            </a:r>
            <a:r>
              <a:rPr lang="en-US" dirty="0"/>
              <a:t> * n, where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 Z = {…, -2, -1, 0, 1, 2, …}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F3E19-1595-4E66-A57E-59E8FF0EB4DD}"/>
              </a:ext>
            </a:extLst>
          </p:cNvPr>
          <p:cNvSpPr/>
          <p:nvPr/>
        </p:nvSpPr>
        <p:spPr>
          <a:xfrm>
            <a:off x="1611307" y="49004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pic>
        <p:nvPicPr>
          <p:cNvPr id="8" name="Picture 7" descr="Confused emoticon Stock Vector - 11275856">
            <a:extLst>
              <a:ext uri="{FF2B5EF4-FFF2-40B4-BE49-F238E27FC236}">
                <a16:creationId xmlns:a16="http://schemas.microsoft.com/office/drawing/2014/main" id="{B564E711-4511-4312-857F-BF0770CA71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07" y="1213945"/>
            <a:ext cx="500734" cy="406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22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19039</TotalTime>
  <Words>7648</Words>
  <Application>Microsoft Office PowerPoint</Application>
  <PresentationFormat>Widescreen</PresentationFormat>
  <Paragraphs>591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Viner Hand ITC</vt:lpstr>
      <vt:lpstr>Office Theme</vt:lpstr>
      <vt:lpstr>Chapter 00_03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763</cp:revision>
  <dcterms:created xsi:type="dcterms:W3CDTF">2016-10-13T00:10:31Z</dcterms:created>
  <dcterms:modified xsi:type="dcterms:W3CDTF">2022-06-19T21:24:24Z</dcterms:modified>
</cp:coreProperties>
</file>