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5" r:id="rId3"/>
    <p:sldId id="645" r:id="rId4"/>
    <p:sldId id="312" r:id="rId5"/>
    <p:sldId id="313" r:id="rId6"/>
    <p:sldId id="473" r:id="rId7"/>
    <p:sldId id="580" r:id="rId8"/>
    <p:sldId id="314" r:id="rId9"/>
    <p:sldId id="315" r:id="rId10"/>
    <p:sldId id="475" r:id="rId11"/>
    <p:sldId id="321" r:id="rId12"/>
    <p:sldId id="322" r:id="rId13"/>
    <p:sldId id="323" r:id="rId14"/>
    <p:sldId id="646" r:id="rId15"/>
    <p:sldId id="492" r:id="rId16"/>
    <p:sldId id="325" r:id="rId17"/>
    <p:sldId id="476" r:id="rId18"/>
    <p:sldId id="326" r:id="rId19"/>
    <p:sldId id="327" r:id="rId20"/>
    <p:sldId id="328" r:id="rId21"/>
    <p:sldId id="565" r:id="rId22"/>
    <p:sldId id="493" r:id="rId23"/>
    <p:sldId id="477" r:id="rId24"/>
    <p:sldId id="479" r:id="rId25"/>
    <p:sldId id="478" r:id="rId26"/>
    <p:sldId id="480" r:id="rId27"/>
    <p:sldId id="566" r:id="rId28"/>
    <p:sldId id="481" r:id="rId29"/>
    <p:sldId id="329" r:id="rId30"/>
    <p:sldId id="330" r:id="rId31"/>
    <p:sldId id="482" r:id="rId32"/>
    <p:sldId id="581" r:id="rId33"/>
    <p:sldId id="331" r:id="rId34"/>
    <p:sldId id="483" r:id="rId35"/>
    <p:sldId id="484" r:id="rId36"/>
    <p:sldId id="332" r:id="rId37"/>
    <p:sldId id="333" r:id="rId38"/>
    <p:sldId id="485" r:id="rId39"/>
    <p:sldId id="334" r:id="rId40"/>
    <p:sldId id="335" r:id="rId41"/>
    <p:sldId id="336" r:id="rId42"/>
    <p:sldId id="338" r:id="rId43"/>
    <p:sldId id="486" r:id="rId44"/>
    <p:sldId id="339" r:id="rId45"/>
    <p:sldId id="340" r:id="rId46"/>
    <p:sldId id="488" r:id="rId47"/>
    <p:sldId id="341" r:id="rId48"/>
    <p:sldId id="342" r:id="rId49"/>
    <p:sldId id="343" r:id="rId50"/>
    <p:sldId id="344" r:id="rId51"/>
    <p:sldId id="345" r:id="rId52"/>
    <p:sldId id="346" r:id="rId53"/>
    <p:sldId id="348" r:id="rId54"/>
    <p:sldId id="34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404B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7" y="17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3/2/2022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5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000" dirty="0">
                <a:latin typeface="+mn-lt"/>
              </a:rPr>
              <a:t>Chapter 1</a:t>
            </a:r>
            <a:r>
              <a:rPr lang="en-US" sz="4400" dirty="0">
                <a:latin typeface="+mn-lt"/>
              </a:rPr>
              <a:t/>
            </a:r>
            <a:br>
              <a:rPr lang="en-US" sz="4400" dirty="0">
                <a:latin typeface="+mn-lt"/>
              </a:rPr>
            </a:br>
            <a:r>
              <a:rPr lang="en-US" sz="2200" dirty="0">
                <a:latin typeface="+mn-lt"/>
              </a:rPr>
              <a:t/>
            </a: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r>
              <a:rPr lang="en-US" sz="4400" dirty="0">
                <a:latin typeface="+mn-lt"/>
              </a:rPr>
              <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321" y="1200964"/>
            <a:ext cx="9222377" cy="672877"/>
          </a:xfrm>
          <a:prstGeom prst="rect">
            <a:avLst/>
          </a:prstGeom>
        </p:spPr>
        <p:txBody>
          <a:bodyPr wrap="square">
            <a:spAutoFit/>
          </a:bodyPr>
          <a:lstStyle/>
          <a:p>
            <a:pPr>
              <a:lnSpc>
                <a:spcPct val="200000"/>
              </a:lnSpc>
              <a:spcAft>
                <a:spcPts val="600"/>
              </a:spcAft>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639845" y="196543"/>
            <a:ext cx="6649374" cy="6053337"/>
          </a:xfrm>
          <a:prstGeom prst="rect">
            <a:avLst/>
          </a:prstGeom>
          <a:noFill/>
          <a:ln>
            <a:noFill/>
          </a:ln>
        </p:spPr>
      </p:pic>
      <p:sp>
        <p:nvSpPr>
          <p:cNvPr id="4" name="Rectangle 3"/>
          <p:cNvSpPr/>
          <p:nvPr/>
        </p:nvSpPr>
        <p:spPr>
          <a:xfrm>
            <a:off x="3601942" y="5961242"/>
            <a:ext cx="5921493" cy="646331"/>
          </a:xfrm>
          <a:prstGeom prst="rect">
            <a:avLst/>
          </a:prstGeom>
        </p:spPr>
        <p:txBody>
          <a:bodyPr wrap="none">
            <a:spAutoFit/>
          </a:bodyPr>
          <a:lstStyle/>
          <a:p>
            <a:pPr>
              <a:lnSpc>
                <a:spcPct val="200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1.0  Growth rates of common complexity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hought Bubble: Cloud 5">
            <a:extLst>
              <a:ext uri="{FF2B5EF4-FFF2-40B4-BE49-F238E27FC236}">
                <a16:creationId xmlns:a16="http://schemas.microsoft.com/office/drawing/2014/main" id="{DE95E9DB-2181-41D9-8875-51FB10C3221F}"/>
              </a:ext>
            </a:extLst>
          </p:cNvPr>
          <p:cNvSpPr/>
          <p:nvPr/>
        </p:nvSpPr>
        <p:spPr>
          <a:xfrm>
            <a:off x="854185" y="77483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59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5" y="848545"/>
            <a:ext cx="9096292" cy="5555367"/>
          </a:xfrm>
          <a:prstGeom prst="rect">
            <a:avLst/>
          </a:prstGeom>
        </p:spPr>
        <p:txBody>
          <a:bodyPr wrap="square">
            <a:spAutoFit/>
          </a:bodyPr>
          <a:lstStyle/>
          <a:p>
            <a:pPr>
              <a:spcAft>
                <a:spcPts val="1200"/>
              </a:spcAft>
            </a:pPr>
            <a:r>
              <a:rPr lang="en-US" sz="2400" dirty="0">
                <a:ea typeface="Calibri" panose="020F0502020204030204" pitchFamily="34" charset="0"/>
                <a:cs typeface="Times New Roman" panose="02020603050405020304" pitchFamily="18" charset="0"/>
              </a:rPr>
              <a:t>Recapitulation of the Analysis Framework</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Summarize the main points of the framework: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time and space efficiencies are </a:t>
            </a:r>
            <a:r>
              <a:rPr lang="en-US" sz="2200" i="1" dirty="0">
                <a:latin typeface="Times New Roman" panose="02020603050405020304" pitchFamily="18" charset="0"/>
                <a:ea typeface="Calibri" panose="020F0502020204030204" pitchFamily="34" charset="0"/>
                <a:cs typeface="Times New Roman" panose="02020603050405020304" pitchFamily="18" charset="0"/>
              </a:rPr>
              <a:t>measured as functions of the algorithm’s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T(n) ∞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Time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times the algorithm’s basic operation is executed</a:t>
            </a:r>
            <a:r>
              <a:rPr lang="en-US" sz="2200" dirty="0">
                <a:latin typeface="Times New Roman" panose="02020603050405020304" pitchFamily="18" charset="0"/>
                <a:ea typeface="Calibri" panose="020F0502020204030204" pitchFamily="34" charset="0"/>
                <a:cs typeface="Times New Roman" panose="02020603050405020304" pitchFamily="18" charset="0"/>
              </a:rPr>
              <a:t>. (i.e., 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200" dirty="0">
                <a:latin typeface="Times New Roman" panose="02020603050405020304" pitchFamily="18" charset="0"/>
                <a:ea typeface="Calibri" panose="020F0502020204030204" pitchFamily="34" charset="0"/>
                <a:cs typeface="Times New Roman" panose="02020603050405020304" pitchFamily="18" charset="0"/>
              </a:rPr>
              <a:t>  * C(n)).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Space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extra memory units consumed by the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efficiencies of some algorithms </a:t>
            </a:r>
            <a:r>
              <a:rPr lang="en-US" sz="2200" i="1" dirty="0">
                <a:latin typeface="Times New Roman" panose="02020603050405020304" pitchFamily="18" charset="0"/>
                <a:ea typeface="Calibri" panose="020F0502020204030204" pitchFamily="34" charset="0"/>
                <a:cs typeface="Times New Roman" panose="02020603050405020304" pitchFamily="18" charset="0"/>
              </a:rPr>
              <a:t>may different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significantly for inputs of the same size,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but also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the input’s property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spcBef>
                <a:spcPts val="0"/>
              </a:spcBef>
              <a:spcAft>
                <a:spcPts val="600"/>
              </a:spcAft>
              <a:buFont typeface="Courier New" panose="02070309020205020404" pitchFamily="49" charset="0"/>
              <a:buChar char="o"/>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such algorithms, we need to distinguish between </a:t>
            </a:r>
            <a:r>
              <a:rPr lang="en-US" sz="2200" i="1" dirty="0">
                <a:latin typeface="Times New Roman" panose="02020603050405020304" pitchFamily="18" charset="0"/>
                <a:ea typeface="Calibri" panose="020F0502020204030204" pitchFamily="34" charset="0"/>
                <a:cs typeface="Times New Roman" panose="02020603050405020304" pitchFamily="18" charset="0"/>
              </a:rPr>
              <a:t>the worst-case, average-case, and best-case 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600"/>
              </a:spcAft>
              <a:buFont typeface="Symbol" panose="05050102010706020507" pitchFamily="18" charset="2"/>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analysis framework’s primary interest lies in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algorithm’s running time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3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845" y="1719879"/>
            <a:ext cx="9365660" cy="3267241"/>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Examples of Algorithms</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A 1.1 Sequential Search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Problem: 		Is the key K in the array A of n keys?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Inputs (parameters):    positive integer n, array of keys A indexed from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to n-1 and a key K.</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Outputs: 		The index of the first element of A that matches K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503" y="1071752"/>
            <a:ext cx="9096293" cy="4846840"/>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and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TextBox 3"/>
          <p:cNvSpPr txBox="1"/>
          <p:nvPr/>
        </p:nvSpPr>
        <p:spPr>
          <a:xfrm>
            <a:off x="6900317" y="3429000"/>
            <a:ext cx="4563122" cy="2966068"/>
          </a:xfrm>
          <a:prstGeom prst="rect">
            <a:avLst/>
          </a:prstGeom>
          <a:noFill/>
          <a:ln>
            <a:solidFill>
              <a:srgbClr val="0000FF"/>
            </a:solidFill>
          </a:ln>
        </p:spPr>
        <p:txBody>
          <a:bodyPr wrap="square" rtlCol="0">
            <a:spAutoFit/>
          </a:bodyPr>
          <a:lstStyle/>
          <a:p>
            <a:r>
              <a:rPr lang="en-US" sz="2000" dirty="0"/>
              <a:t>Q: which is the basic operation? Why?</a:t>
            </a:r>
          </a:p>
          <a:p>
            <a:r>
              <a:rPr lang="en-US" sz="2000" dirty="0"/>
              <a:t>Which one costs most?</a:t>
            </a:r>
          </a:p>
          <a:p>
            <a:r>
              <a:rPr lang="en-US" sz="2000" dirty="0"/>
              <a:t>Is there any different in terms of execution time, if we design as ?</a:t>
            </a:r>
          </a:p>
          <a:p>
            <a:r>
              <a:rPr lang="en-US" sz="2000" dirty="0" err="1">
                <a:solidFill>
                  <a:srgbClr val="0000FF"/>
                </a:solidFill>
              </a:rPr>
              <a:t>i</a:t>
            </a:r>
            <a:r>
              <a:rPr lang="en-US" sz="2000" dirty="0">
                <a:solidFill>
                  <a:srgbClr val="0000FF"/>
                </a:solidFill>
              </a:rPr>
              <a:t> := 0;</a:t>
            </a:r>
          </a:p>
          <a:p>
            <a:r>
              <a:rPr lang="en-US" sz="2000" dirty="0">
                <a:solidFill>
                  <a:srgbClr val="0000FF"/>
                </a:solidFill>
              </a:rPr>
              <a:t>while (</a:t>
            </a:r>
            <a:r>
              <a:rPr lang="en-US" sz="2000" dirty="0" err="1">
                <a:solidFill>
                  <a:srgbClr val="0000FF"/>
                </a:solidFill>
              </a:rPr>
              <a:t>i</a:t>
            </a:r>
            <a:r>
              <a:rPr lang="en-US" sz="2000" dirty="0">
                <a:solidFill>
                  <a:srgbClr val="0000FF"/>
                </a:solidFill>
              </a:rPr>
              <a:t> &lt; n) </a:t>
            </a:r>
          </a:p>
          <a:p>
            <a:r>
              <a:rPr lang="en-US" sz="2000" dirty="0">
                <a:solidFill>
                  <a:srgbClr val="0000FF"/>
                </a:solidFill>
              </a:rPr>
              <a:t>      {if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&lt; n)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5A44DC47-2C8D-45B3-BD1D-B3D507690C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72845">
            <a:off x="768302" y="1305675"/>
            <a:ext cx="686029" cy="49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5643" y="353728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0503" y="1071752"/>
            <a:ext cx="9096293" cy="5268045"/>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A[n] = K;</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270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0211" y="28903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012" y="631105"/>
                <a:ext cx="9163691" cy="6003951"/>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an item in the array with K. (</a:t>
                </a: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K</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is done at most n times, if K is the last item in the array or if K is not in the array. Therefore,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2438">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Worst-Case time 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W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average time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14:m>
                  <m:oMath xmlns:m="http://schemas.openxmlformats.org/officeDocument/2006/math">
                    <m:nary>
                      <m:naryPr>
                        <m:chr m:val="∑"/>
                        <m:limLoc m:val="subSup"/>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p>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p</m:t>
                    </m:r>
                    <m:r>
                      <a:rPr lang="en-US" sz="2200" b="0" i="0" smtClean="0">
                        <a:latin typeface="Cambria Math" panose="02040503050406030204" pitchFamily="18"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smtClean="0">
                            <a:effectLst/>
                            <a:latin typeface="Cambria Math" panose="02040503050406030204" pitchFamily="18" charset="0"/>
                            <a:cs typeface="Times New Roman" panose="02020603050405020304" pitchFamily="18" charset="0"/>
                          </a:rPr>
                        </m:ctrlPr>
                      </m:fPr>
                      <m:num>
                        <m:r>
                          <a:rPr lang="en-US" sz="2200" b="0" i="1" smtClean="0">
                            <a:effectLst/>
                            <a:latin typeface="Cambria Math" panose="02040503050406030204" pitchFamily="18" charset="0"/>
                            <a:cs typeface="Times New Roman" panose="02020603050405020304" pitchFamily="18" charset="0"/>
                          </a:rPr>
                          <m:t>𝑛</m:t>
                        </m:r>
                        <m:r>
                          <a:rPr lang="en-US" sz="2200" b="0" i="1" smtClean="0">
                            <a:effectLst/>
                            <a:latin typeface="Cambria Math" panose="02040503050406030204" pitchFamily="18" charset="0"/>
                            <a:cs typeface="Times New Roman" panose="02020603050405020304" pitchFamily="18" charset="0"/>
                          </a:rPr>
                          <m:t>+1</m:t>
                        </m:r>
                      </m:num>
                      <m:den>
                        <m:r>
                          <a:rPr lang="en-US" sz="2200" b="0" i="1" smtClean="0">
                            <a:effectLst/>
                            <a:latin typeface="Cambria Math" panose="02040503050406030204" pitchFamily="18" charset="0"/>
                            <a:cs typeface="Times New Roman" panose="02020603050405020304" pitchFamily="18" charset="0"/>
                          </a:rPr>
                          <m:t>2</m:t>
                        </m:r>
                      </m:den>
                    </m:f>
                  </m:oMath>
                </a14:m>
                <a:r>
                  <a:rPr lang="en-US" sz="2200" dirty="0">
                    <a:effectLst/>
                    <a:latin typeface="Calibri" panose="020F0502020204030204" pitchFamily="34" charset="0"/>
                    <a:ea typeface="Calibri" panose="020F0502020204030204" pitchFamily="34" charset="0"/>
                    <a:cs typeface="Times New Roman" panose="02020603050405020304" pitchFamily="18" charset="0"/>
                  </a:rPr>
                  <a:t> if p =1 (successful search)</a:t>
                </a: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n if p = 0 (unsuccessful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the probability of a successful search is equal to p (0 ≤ p ≤ 1)	 and    (b) the probability of the first match occurring in the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ith</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position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of the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list is the same for every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best time complexity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012" y="631105"/>
                <a:ext cx="9163691" cy="6003951"/>
              </a:xfrm>
              <a:prstGeom prst="rect">
                <a:avLst/>
              </a:prstGeom>
              <a:blipFill>
                <a:blip r:embed="rId2"/>
                <a:stretch>
                  <a:fillRect l="-865" t="-711" r="-399" b="-1118"/>
                </a:stretch>
              </a:blipFill>
            </p:spPr>
            <p:txBody>
              <a:bodyPr/>
              <a:lstStyle/>
              <a:p>
                <a:r>
                  <a:rPr lang="en-US">
                    <a:noFill/>
                  </a:rPr>
                  <a:t> </a:t>
                </a:r>
              </a:p>
            </p:txBody>
          </p:sp>
        </mc:Fallback>
      </mc:AlternateContent>
      <p:sp>
        <p:nvSpPr>
          <p:cNvPr id="4" name="Left Brace 3"/>
          <p:cNvSpPr/>
          <p:nvPr/>
        </p:nvSpPr>
        <p:spPr>
          <a:xfrm>
            <a:off x="6672979" y="4454823"/>
            <a:ext cx="150920" cy="59480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227687" y="4584407"/>
            <a:ext cx="346229" cy="369332"/>
          </a:xfrm>
          <a:prstGeom prst="rect">
            <a:avLst/>
          </a:prstGeom>
          <a:noFill/>
        </p:spPr>
        <p:txBody>
          <a:bodyPr wrap="square" rtlCol="0">
            <a:spAutoFit/>
          </a:bodyPr>
          <a:lstStyle/>
          <a:p>
            <a:r>
              <a:rPr lang="en-US" dirty="0"/>
              <a:t>=</a:t>
            </a:r>
          </a:p>
        </p:txBody>
      </p:sp>
      <p:sp>
        <p:nvSpPr>
          <p:cNvPr id="6" name="Thought Bubble: Cloud 5">
            <a:extLst>
              <a:ext uri="{FF2B5EF4-FFF2-40B4-BE49-F238E27FC236}">
                <a16:creationId xmlns:a16="http://schemas.microsoft.com/office/drawing/2014/main" id="{C7059E87-9F4D-4A7D-BB36-501974007F91}"/>
              </a:ext>
            </a:extLst>
          </p:cNvPr>
          <p:cNvSpPr/>
          <p:nvPr/>
        </p:nvSpPr>
        <p:spPr>
          <a:xfrm>
            <a:off x="720211" y="3096126"/>
            <a:ext cx="450863" cy="33287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B6EFE-8357-4A10-B45E-708585E3B80B}"/>
                  </a:ext>
                </a:extLst>
              </p:cNvPr>
              <p:cNvSpPr txBox="1"/>
              <p:nvPr/>
            </p:nvSpPr>
            <p:spPr>
              <a:xfrm>
                <a:off x="525684" y="3753410"/>
                <a:ext cx="4651513" cy="12939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probability of the first match occurring in the </a:t>
                </a:r>
                <a:r>
                  <a:rPr lang="en-US" dirty="0" err="1"/>
                  <a:t>ith</a:t>
                </a:r>
                <a:r>
                  <a:rPr lang="en-US" dirty="0"/>
                  <a:t> position in the array is </a:t>
                </a:r>
                <a14:m>
                  <m:oMath xmlns:m="http://schemas.openxmlformats.org/officeDocument/2006/math">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𝑝</m:t>
                        </m:r>
                      </m:num>
                      <m:den>
                        <m:r>
                          <a:rPr lang="en-US" i="1">
                            <a:latin typeface="Cambria Math" panose="02040503050406030204" pitchFamily="18" charset="0"/>
                            <a:ea typeface="Calibri" panose="020F0502020204030204" pitchFamily="34" charset="0"/>
                            <a:cs typeface="Times New Roman" panose="02020603050405020304" pitchFamily="18" charset="0"/>
                          </a:rPr>
                          <m:t>𝑛</m:t>
                        </m:r>
                      </m:den>
                    </m:f>
                    <m:r>
                      <a:rPr lang="en-US" i="1">
                        <a:latin typeface="Cambria Math" panose="02040503050406030204" pitchFamily="18" charset="0"/>
                        <a:ea typeface="Calibri" panose="020F0502020204030204" pitchFamily="34" charset="0"/>
                        <a:cs typeface="Times New Roman" panose="02020603050405020304" pitchFamily="18" charset="0"/>
                      </a:rPr>
                      <m:t> </m:t>
                    </m:r>
                  </m:oMath>
                </a14:m>
                <a:r>
                  <a:rPr lang="en-US" dirty="0"/>
                  <a:t>for every </a:t>
                </a:r>
                <a:r>
                  <a:rPr lang="en-US" dirty="0" err="1"/>
                  <a:t>i</a:t>
                </a:r>
                <a:r>
                  <a:rPr lang="en-US" dirty="0"/>
                  <a:t>.</a:t>
                </a:r>
              </a:p>
              <a:p>
                <a:r>
                  <a:rPr lang="en-US" dirty="0"/>
                  <a:t>The number of comparisons made by the algorithm is obviously </a:t>
                </a:r>
                <a:r>
                  <a:rPr lang="en-US" dirty="0" err="1"/>
                  <a:t>i</a:t>
                </a:r>
                <a:r>
                  <a:rPr lang="en-US" dirty="0"/>
                  <a:t>.</a:t>
                </a:r>
              </a:p>
            </p:txBody>
          </p:sp>
        </mc:Choice>
        <mc:Fallback xmlns="">
          <p:sp>
            <p:nvSpPr>
              <p:cNvPr id="7" name="TextBox 6">
                <a:extLst>
                  <a:ext uri="{FF2B5EF4-FFF2-40B4-BE49-F238E27FC236}">
                    <a16:creationId xmlns:a16="http://schemas.microsoft.com/office/drawing/2014/main" id="{51FB6EFE-8357-4A10-B45E-708585E3B80B}"/>
                  </a:ext>
                </a:extLst>
              </p:cNvPr>
              <p:cNvSpPr txBox="1">
                <a:spLocks noRot="1" noChangeAspect="1" noMove="1" noResize="1" noEditPoints="1" noAdjustHandles="1" noChangeArrowheads="1" noChangeShapeType="1" noTextEdit="1"/>
              </p:cNvSpPr>
              <p:nvPr/>
            </p:nvSpPr>
            <p:spPr>
              <a:xfrm>
                <a:off x="525684" y="3753410"/>
                <a:ext cx="4651513" cy="1293944"/>
              </a:xfrm>
              <a:prstGeom prst="rect">
                <a:avLst/>
              </a:prstGeom>
              <a:blipFill>
                <a:blip r:embed="rId3"/>
                <a:stretch>
                  <a:fillRect l="-915" t="-2336" b="-6075"/>
                </a:stretch>
              </a:blipFill>
            </p:spPr>
            <p:txBody>
              <a:bodyPr/>
              <a:lstStyle/>
              <a:p>
                <a:r>
                  <a:rPr lang="en-US">
                    <a:noFill/>
                  </a:rPr>
                  <a:t> </a:t>
                </a:r>
              </a:p>
            </p:txBody>
          </p:sp>
        </mc:Fallback>
      </mc:AlternateContent>
      <p:pic>
        <p:nvPicPr>
          <p:cNvPr id="8" name="Picture 2" descr="Image result for smiley face images">
            <a:extLst>
              <a:ext uri="{FF2B5EF4-FFF2-40B4-BE49-F238E27FC236}">
                <a16:creationId xmlns:a16="http://schemas.microsoft.com/office/drawing/2014/main" id="{7C9B01BF-3976-459A-ABE8-7F8B9FBB5C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83208">
            <a:off x="705460" y="3053459"/>
            <a:ext cx="508365" cy="36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1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002" y="671449"/>
            <a:ext cx="9159903" cy="5741315"/>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sum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const</a:t>
            </a:r>
            <a:r>
              <a:rPr lang="en-US" sz="2200" spc="-100" dirty="0">
                <a:latin typeface="Consolas" panose="020B0609020204030204" pitchFamily="49" charset="0"/>
                <a:ea typeface="Calibri" panose="020F0502020204030204" pitchFamily="34" charset="0"/>
                <a:cs typeface="Times New Roman" panose="02020603050405020304" pitchFamily="18" charset="0"/>
              </a:rPr>
              <a:t> number A[ ])</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result;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result = 0;</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result = result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result;</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688181" y="3207573"/>
            <a:ext cx="430203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Q: Which one is basic operation? Why?</a:t>
            </a:r>
          </a:p>
          <a:p>
            <a:r>
              <a:rPr lang="en-US" sz="2400" dirty="0"/>
              <a:t>Which one costs most?</a:t>
            </a:r>
          </a:p>
          <a:p>
            <a:r>
              <a:rPr lang="en-US" sz="2400" dirty="0"/>
              <a:t>Is there any different in terms of execution time? if we design as   </a:t>
            </a:r>
            <a:r>
              <a:rPr lang="en-US" sz="2400" dirty="0" err="1"/>
              <a:t>i</a:t>
            </a:r>
            <a:r>
              <a:rPr lang="en-US" sz="2400" dirty="0"/>
              <a:t> = 0;</a:t>
            </a:r>
          </a:p>
          <a:p>
            <a:r>
              <a:rPr lang="en-US" sz="2400" dirty="0"/>
              <a:t>while (</a:t>
            </a:r>
            <a:r>
              <a:rPr lang="en-US" sz="2400" dirty="0" err="1"/>
              <a:t>i</a:t>
            </a:r>
            <a:r>
              <a:rPr lang="en-US" sz="2400" dirty="0"/>
              <a:t> &lt; n)</a:t>
            </a:r>
          </a:p>
          <a:p>
            <a:r>
              <a:rPr lang="en-US" sz="2400" dirty="0"/>
              <a:t>     { result = result + A[</a:t>
            </a:r>
            <a:r>
              <a:rPr lang="en-US" sz="2400" dirty="0" err="1"/>
              <a:t>i</a:t>
            </a:r>
            <a:r>
              <a:rPr lang="en-US" sz="2400" dirty="0"/>
              <a:t>];</a:t>
            </a:r>
          </a:p>
          <a:p>
            <a:r>
              <a:rPr lang="en-US" sz="2400" dirty="0"/>
              <a:t>        </a:t>
            </a:r>
            <a:r>
              <a:rPr lang="en-US" sz="2400" dirty="0" err="1"/>
              <a:t>i</a:t>
            </a:r>
            <a:r>
              <a:rPr lang="en-US" sz="2400" dirty="0"/>
              <a:t>++;}</a:t>
            </a:r>
          </a:p>
        </p:txBody>
      </p:sp>
    </p:spTree>
    <p:extLst>
      <p:ext uri="{BB962C8B-B14F-4D97-AF65-F5344CB8AC3E}">
        <p14:creationId xmlns:p14="http://schemas.microsoft.com/office/powerpoint/2010/main" val="218857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628" y="1271334"/>
            <a:ext cx="8459310" cy="5014963"/>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Basic operation:	   the additional of an item in the array to result.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Regardless of the values of the numbers 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 are n passes through 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loop. Therefore, the basic operation is always done n times and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20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7954" y="409074"/>
            <a:ext cx="10625372" cy="1098884"/>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697498"/>
            <a:ext cx="9144000" cy="5888792"/>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Sort n keys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nondecreasing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keys A indexed from 0 to n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the array A containing the keys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nondecreasing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void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exchangeSort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 array A[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index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for (j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j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if (A[j] &lt;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exchange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and A[j];</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7027817" y="2536409"/>
            <a:ext cx="3875315" cy="2585323"/>
          </a:xfrm>
          <a:prstGeom prst="rect">
            <a:avLst/>
          </a:prstGeom>
          <a:noFill/>
          <a:ln>
            <a:solidFill>
              <a:srgbClr val="0000FF"/>
            </a:solidFill>
          </a:ln>
        </p:spPr>
        <p:txBody>
          <a:bodyPr wrap="square" rtlCol="0">
            <a:spAutoFit/>
          </a:bodyPr>
          <a:lstStyle/>
          <a:p>
            <a:r>
              <a:rPr lang="en-US" dirty="0"/>
              <a:t>Q: which one is the basic operation? why?</a:t>
            </a:r>
          </a:p>
          <a:p>
            <a:r>
              <a:rPr lang="en-US" dirty="0"/>
              <a:t>For each </a:t>
            </a:r>
            <a:r>
              <a:rPr lang="en-US" dirty="0" err="1"/>
              <a:t>i</a:t>
            </a:r>
            <a:r>
              <a:rPr lang="en-US" dirty="0"/>
              <a:t> (0 &lt; </a:t>
            </a:r>
            <a:r>
              <a:rPr lang="en-US" dirty="0" err="1"/>
              <a:t>i</a:t>
            </a:r>
            <a:r>
              <a:rPr lang="en-US" dirty="0"/>
              <a:t> &lt; n) , you need n-</a:t>
            </a:r>
            <a:r>
              <a:rPr lang="en-US" dirty="0" err="1"/>
              <a:t>i</a:t>
            </a:r>
            <a:r>
              <a:rPr lang="en-US" dirty="0"/>
              <a:t>  (</a:t>
            </a:r>
            <a:r>
              <a:rPr lang="en-US" dirty="0">
                <a:latin typeface="Times New Roman" panose="02020603050405020304" pitchFamily="18" charset="0"/>
                <a:ea typeface="Calibri" panose="020F0502020204030204" pitchFamily="34" charset="0"/>
                <a:cs typeface="Times New Roman" panose="02020603050405020304" pitchFamily="18" charset="0"/>
              </a:rPr>
              <a:t>A[j] &lt; A[</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])-comparisons.</a:t>
            </a:r>
          </a:p>
          <a:p>
            <a:r>
              <a:rPr lang="en-US" dirty="0">
                <a:latin typeface="Times New Roman" panose="02020603050405020304" pitchFamily="18" charset="0"/>
                <a:cs typeface="Times New Roman" panose="02020603050405020304" pitchFamily="18" charset="0"/>
              </a:rPr>
              <a:t>Will these comparisons guarantee that the A[1] A[2] …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in order?</a:t>
            </a:r>
          </a:p>
          <a:p>
            <a:r>
              <a:rPr lang="en-US" dirty="0">
                <a:latin typeface="Times New Roman" panose="02020603050405020304" pitchFamily="18" charset="0"/>
                <a:cs typeface="Times New Roman" panose="02020603050405020304" pitchFamily="18" charset="0"/>
              </a:rPr>
              <a:t>How do you arrange this in decreasing order?</a:t>
            </a:r>
          </a:p>
          <a:p>
            <a:r>
              <a:rPr lang="en-US" dirty="0">
                <a:latin typeface="Times New Roman" panose="02020603050405020304" pitchFamily="18" charset="0"/>
                <a:cs typeface="Times New Roman" panose="02020603050405020304" pitchFamily="18" charset="0"/>
              </a:rPr>
              <a:t>Is time efficiency T[n] in 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lang="en-US" dirty="0"/>
          </a:p>
        </p:txBody>
      </p:sp>
      <p:sp>
        <p:nvSpPr>
          <p:cNvPr id="5" name="Thought Bubble: Cloud 4">
            <a:extLst>
              <a:ext uri="{FF2B5EF4-FFF2-40B4-BE49-F238E27FC236}">
                <a16:creationId xmlns:a16="http://schemas.microsoft.com/office/drawing/2014/main" id="{D9FEE5B1-C3C2-4002-920F-21FD7FF8699E}"/>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676BA2-9F25-4EDF-A9CF-1B787358D12D}"/>
              </a:ext>
            </a:extLst>
          </p:cNvPr>
          <p:cNvSpPr txBox="1"/>
          <p:nvPr/>
        </p:nvSpPr>
        <p:spPr>
          <a:xfrm>
            <a:off x="3865310" y="5242938"/>
            <a:ext cx="1734302" cy="1477328"/>
          </a:xfrm>
          <a:prstGeom prst="rect">
            <a:avLst/>
          </a:prstGeom>
          <a:noFill/>
        </p:spPr>
        <p:txBody>
          <a:bodyPr wrap="square" rtlCol="0">
            <a:spAutoFit/>
          </a:bodyPr>
          <a:lstStyle/>
          <a:p>
            <a:r>
              <a:rPr lang="en-US" dirty="0">
                <a:solidFill>
                  <a:srgbClr val="FF0000"/>
                </a:solidFill>
              </a:rPr>
              <a:t>5</a:t>
            </a:r>
            <a:r>
              <a:rPr lang="en-US" dirty="0"/>
              <a:t>    </a:t>
            </a:r>
            <a:r>
              <a:rPr lang="en-US" dirty="0">
                <a:solidFill>
                  <a:srgbClr val="0000FF"/>
                </a:solidFill>
              </a:rPr>
              <a:t>4</a:t>
            </a:r>
            <a:r>
              <a:rPr lang="en-US" dirty="0"/>
              <a:t>    3    2    1</a:t>
            </a:r>
          </a:p>
          <a:p>
            <a:r>
              <a:rPr lang="en-US" dirty="0">
                <a:solidFill>
                  <a:srgbClr val="FF0000"/>
                </a:solidFill>
              </a:rPr>
              <a:t>4</a:t>
            </a:r>
            <a:r>
              <a:rPr lang="en-US" dirty="0"/>
              <a:t>    5   </a:t>
            </a:r>
            <a:r>
              <a:rPr lang="en-US" dirty="0">
                <a:solidFill>
                  <a:srgbClr val="0000FF"/>
                </a:solidFill>
              </a:rPr>
              <a:t> 3    </a:t>
            </a:r>
            <a:r>
              <a:rPr lang="en-US" dirty="0"/>
              <a:t>2    1</a:t>
            </a:r>
          </a:p>
          <a:p>
            <a:r>
              <a:rPr lang="en-US" dirty="0">
                <a:solidFill>
                  <a:srgbClr val="FF0000"/>
                </a:solidFill>
              </a:rPr>
              <a:t>3</a:t>
            </a:r>
            <a:r>
              <a:rPr lang="en-US" dirty="0"/>
              <a:t>    5    4    </a:t>
            </a:r>
            <a:r>
              <a:rPr lang="en-US" dirty="0">
                <a:solidFill>
                  <a:srgbClr val="0000FF"/>
                </a:solidFill>
              </a:rPr>
              <a:t>2</a:t>
            </a:r>
            <a:r>
              <a:rPr lang="en-US" dirty="0"/>
              <a:t>    1</a:t>
            </a:r>
          </a:p>
          <a:p>
            <a:r>
              <a:rPr lang="en-US" dirty="0">
                <a:solidFill>
                  <a:srgbClr val="C00000"/>
                </a:solidFill>
              </a:rPr>
              <a:t>2</a:t>
            </a:r>
            <a:r>
              <a:rPr lang="en-US" dirty="0"/>
              <a:t>    5    4    3    </a:t>
            </a:r>
            <a:r>
              <a:rPr lang="en-US" dirty="0">
                <a:solidFill>
                  <a:srgbClr val="0000FF"/>
                </a:solidFill>
              </a:rPr>
              <a:t>1</a:t>
            </a:r>
          </a:p>
          <a:p>
            <a:r>
              <a:rPr lang="en-US" dirty="0"/>
              <a:t>1    </a:t>
            </a:r>
            <a:r>
              <a:rPr lang="en-US" dirty="0">
                <a:solidFill>
                  <a:srgbClr val="C00000"/>
                </a:solidFill>
              </a:rPr>
              <a:t>5</a:t>
            </a:r>
            <a:r>
              <a:rPr lang="en-US" dirty="0"/>
              <a:t>    </a:t>
            </a:r>
            <a:r>
              <a:rPr lang="en-US" dirty="0">
                <a:solidFill>
                  <a:srgbClr val="0000FF"/>
                </a:solidFill>
              </a:rPr>
              <a:t>4</a:t>
            </a:r>
            <a:r>
              <a:rPr lang="en-US" dirty="0"/>
              <a:t>    3    2</a:t>
            </a:r>
          </a:p>
        </p:txBody>
      </p:sp>
      <p:pic>
        <p:nvPicPr>
          <p:cNvPr id="7" name="Picture 2" descr="Image result for smiley face images">
            <a:extLst>
              <a:ext uri="{FF2B5EF4-FFF2-40B4-BE49-F238E27FC236}">
                <a16:creationId xmlns:a16="http://schemas.microsoft.com/office/drawing/2014/main" id="{73C708EB-A845-40D8-A6AF-B06B44DAA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407" y="3993088"/>
            <a:ext cx="687404" cy="499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6D18F2-8166-4A4D-A3B5-E869B5C7A2D8}"/>
              </a:ext>
            </a:extLst>
          </p:cNvPr>
          <p:cNvSpPr txBox="1"/>
          <p:nvPr/>
        </p:nvSpPr>
        <p:spPr>
          <a:xfrm>
            <a:off x="5673954" y="5255708"/>
            <a:ext cx="1693497" cy="1200329"/>
          </a:xfrm>
          <a:prstGeom prst="rect">
            <a:avLst/>
          </a:prstGeom>
          <a:noFill/>
        </p:spPr>
        <p:txBody>
          <a:bodyPr wrap="square" rtlCol="0">
            <a:spAutoFit/>
          </a:bodyPr>
          <a:lstStyle/>
          <a:p>
            <a:r>
              <a:rPr lang="en-US" dirty="0"/>
              <a:t>1    </a:t>
            </a:r>
            <a:r>
              <a:rPr lang="en-US" dirty="0">
                <a:solidFill>
                  <a:srgbClr val="FF0000"/>
                </a:solidFill>
              </a:rPr>
              <a:t>5</a:t>
            </a:r>
            <a:r>
              <a:rPr lang="en-US" dirty="0"/>
              <a:t>    4    3    2</a:t>
            </a:r>
          </a:p>
          <a:p>
            <a:r>
              <a:rPr lang="en-US" dirty="0">
                <a:solidFill>
                  <a:srgbClr val="FF0000"/>
                </a:solidFill>
              </a:rPr>
              <a:t>1</a:t>
            </a:r>
            <a:r>
              <a:rPr lang="en-US" dirty="0"/>
              <a:t>    </a:t>
            </a:r>
            <a:r>
              <a:rPr lang="en-US" dirty="0">
                <a:solidFill>
                  <a:srgbClr val="FF0000"/>
                </a:solidFill>
              </a:rPr>
              <a:t>4</a:t>
            </a:r>
            <a:r>
              <a:rPr lang="en-US" dirty="0"/>
              <a:t>    5    3    2</a:t>
            </a:r>
          </a:p>
          <a:p>
            <a:r>
              <a:rPr lang="en-US" dirty="0">
                <a:solidFill>
                  <a:srgbClr val="FF0000"/>
                </a:solidFill>
              </a:rPr>
              <a:t>1</a:t>
            </a:r>
            <a:r>
              <a:rPr lang="en-US" dirty="0"/>
              <a:t>    3    5    </a:t>
            </a:r>
            <a:r>
              <a:rPr lang="en-US" dirty="0">
                <a:solidFill>
                  <a:srgbClr val="0000FF"/>
                </a:solidFill>
              </a:rPr>
              <a:t>4</a:t>
            </a:r>
            <a:r>
              <a:rPr lang="en-US" dirty="0"/>
              <a:t>    2</a:t>
            </a:r>
          </a:p>
          <a:p>
            <a:r>
              <a:rPr lang="en-US" dirty="0">
                <a:solidFill>
                  <a:srgbClr val="C00000"/>
                </a:solidFill>
              </a:rPr>
              <a:t>1</a:t>
            </a:r>
            <a:r>
              <a:rPr lang="en-US" dirty="0"/>
              <a:t>    2    5    4    </a:t>
            </a:r>
            <a:r>
              <a:rPr lang="en-US" dirty="0">
                <a:solidFill>
                  <a:srgbClr val="0000FF"/>
                </a:solidFill>
              </a:rPr>
              <a:t>3</a:t>
            </a:r>
          </a:p>
        </p:txBody>
      </p:sp>
    </p:spTree>
    <p:extLst>
      <p:ext uri="{BB962C8B-B14F-4D97-AF65-F5344CB8AC3E}">
        <p14:creationId xmlns:p14="http://schemas.microsoft.com/office/powerpoint/2010/main" val="135399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67732" y="1978063"/>
                <a:ext cx="9056535" cy="3130985"/>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A[j] with A[</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items to be sorted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total number of pass through the for-j loop for given n items is given by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	</a:t>
                </a:r>
                <a:r>
                  <a:rPr lang="en-US" sz="2200" dirty="0">
                    <a:solidFill>
                      <a:srgbClr val="0000FF"/>
                    </a:solidFill>
                    <a:effectLst/>
                    <a:latin typeface="Times New Roman" panose="02020603050405020304" pitchFamily="18" charset="0"/>
                    <a:ea typeface="Calibri" panose="020F0502020204030204" pitchFamily="34" charset="0"/>
                  </a:rPr>
                  <a:t>T(n) = (n-1) + (n-2) + (n – 3) + … + 1 = </a:t>
                </a:r>
                <a14:m>
                  <m:oMath xmlns:m="http://schemas.openxmlformats.org/officeDocument/2006/math">
                    <m:f>
                      <m:fPr>
                        <m:ctrlPr>
                          <a:rPr lang="en-US" sz="2200" i="1">
                            <a:solidFill>
                              <a:srgbClr val="0000FF"/>
                            </a:solidFill>
                            <a:effectLst/>
                            <a:latin typeface="Cambria Math" panose="02040503050406030204" pitchFamily="18" charset="0"/>
                            <a:cs typeface="Times New Roman" panose="02020603050405020304" pitchFamily="18" charset="0"/>
                          </a:rPr>
                        </m:ctrlPr>
                      </m:fPr>
                      <m:num>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d>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567732" y="1978063"/>
                <a:ext cx="9056535" cy="3130985"/>
              </a:xfrm>
              <a:prstGeom prst="rect">
                <a:avLst/>
              </a:prstGeom>
              <a:blipFill>
                <a:blip r:embed="rId2"/>
                <a:stretch>
                  <a:fillRect l="-875" t="-1167" b="-778"/>
                </a:stretch>
              </a:blipFill>
            </p:spPr>
            <p:txBody>
              <a:bodyPr/>
              <a:lstStyle/>
              <a:p>
                <a:r>
                  <a:rPr lang="en-US">
                    <a:noFill/>
                  </a:rPr>
                  <a:t> </a:t>
                </a:r>
              </a:p>
            </p:txBody>
          </p:sp>
        </mc:Fallback>
      </mc:AlternateContent>
      <p:sp>
        <p:nvSpPr>
          <p:cNvPr id="4" name="TextBox 3"/>
          <p:cNvSpPr txBox="1"/>
          <p:nvPr/>
        </p:nvSpPr>
        <p:spPr>
          <a:xfrm>
            <a:off x="5859262" y="825623"/>
            <a:ext cx="3488924" cy="923330"/>
          </a:xfrm>
          <a:prstGeom prst="rect">
            <a:avLst/>
          </a:prstGeom>
          <a:noFill/>
          <a:ln>
            <a:solidFill>
              <a:srgbClr val="0000FF"/>
            </a:solidFill>
          </a:ln>
        </p:spPr>
        <p:txBody>
          <a:bodyPr wrap="square" rtlCol="0">
            <a:spAutoFit/>
          </a:bodyPr>
          <a:lstStyle/>
          <a:p>
            <a:r>
              <a:rPr lang="en-US" dirty="0"/>
              <a:t>Q: Can we conclude that time efficiency for a nested-for would be a quadratic function.</a:t>
            </a:r>
          </a:p>
        </p:txBody>
      </p:sp>
      <p:sp>
        <p:nvSpPr>
          <p:cNvPr id="5" name="Thought Bubble: Cloud 4">
            <a:extLst>
              <a:ext uri="{FF2B5EF4-FFF2-40B4-BE49-F238E27FC236}">
                <a16:creationId xmlns:a16="http://schemas.microsoft.com/office/drawing/2014/main" id="{8ABF4E58-9E82-4B57-A80E-301D5BC406C0}"/>
              </a:ext>
            </a:extLst>
          </p:cNvPr>
          <p:cNvSpPr/>
          <p:nvPr/>
        </p:nvSpPr>
        <p:spPr>
          <a:xfrm>
            <a:off x="747653" y="4460720"/>
            <a:ext cx="463526" cy="42220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92F7D5-09CB-4D93-BDAA-6DFEF9B89968}"/>
                  </a:ext>
                </a:extLst>
              </p:cNvPr>
              <p:cNvSpPr txBox="1"/>
              <p:nvPr/>
            </p:nvSpPr>
            <p:spPr>
              <a:xfrm>
                <a:off x="4358640" y="5656217"/>
                <a:ext cx="2040239" cy="597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1= ?</m:t>
                              </m:r>
                            </m:e>
                          </m:nary>
                        </m:e>
                      </m:nary>
                    </m:oMath>
                  </m:oMathPara>
                </a14:m>
                <a:endParaRPr lang="en-US" dirty="0"/>
              </a:p>
            </p:txBody>
          </p:sp>
        </mc:Choice>
        <mc:Fallback xmlns="">
          <p:sp>
            <p:nvSpPr>
              <p:cNvPr id="3" name="TextBox 2">
                <a:extLst>
                  <a:ext uri="{FF2B5EF4-FFF2-40B4-BE49-F238E27FC236}">
                    <a16:creationId xmlns:a16="http://schemas.microsoft.com/office/drawing/2014/main" id="{EE92F7D5-09CB-4D93-BDAA-6DFEF9B89968}"/>
                  </a:ext>
                </a:extLst>
              </p:cNvPr>
              <p:cNvSpPr txBox="1">
                <a:spLocks noRot="1" noChangeAspect="1" noMove="1" noResize="1" noEditPoints="1" noAdjustHandles="1" noChangeArrowheads="1" noChangeShapeType="1" noTextEdit="1"/>
              </p:cNvSpPr>
              <p:nvPr/>
            </p:nvSpPr>
            <p:spPr>
              <a:xfrm>
                <a:off x="4358640" y="5656217"/>
                <a:ext cx="2040239" cy="597536"/>
              </a:xfrm>
              <a:prstGeom prst="rect">
                <a:avLst/>
              </a:prstGeom>
              <a:blipFill>
                <a:blip r:embed="rId3"/>
                <a:stretch>
                  <a:fillRect/>
                </a:stretch>
              </a:blipFill>
            </p:spPr>
            <p:txBody>
              <a:bodyPr/>
              <a:lstStyle/>
              <a:p>
                <a:r>
                  <a:rPr lang="en-US">
                    <a:noFill/>
                  </a:rPr>
                  <a:t> </a:t>
                </a:r>
              </a:p>
            </p:txBody>
          </p:sp>
        </mc:Fallback>
      </mc:AlternateContent>
      <p:pic>
        <p:nvPicPr>
          <p:cNvPr id="6" name="Picture 2" descr="Image result for smiley face images">
            <a:extLst>
              <a:ext uri="{FF2B5EF4-FFF2-40B4-BE49-F238E27FC236}">
                <a16:creationId xmlns:a16="http://schemas.microsoft.com/office/drawing/2014/main" id="{477775B0-1F05-47E9-A36F-C8C9C71656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6406">
            <a:off x="726075" y="4449834"/>
            <a:ext cx="581357" cy="42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1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Asymptotic Analysis,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best, average, and worst case behaviors of an algorithm.</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classes, such as constant, logarithmic linear, quadratic, and exponential.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Recurrence Relations and their solutions.</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and space trade-offs in algorithms.</a:t>
            </a:r>
          </a:p>
        </p:txBody>
      </p:sp>
    </p:spTree>
    <p:extLst>
      <p:ext uri="{BB962C8B-B14F-4D97-AF65-F5344CB8AC3E}">
        <p14:creationId xmlns:p14="http://schemas.microsoft.com/office/powerpoint/2010/main" val="242654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53" y="1426422"/>
            <a:ext cx="8738484" cy="3203569"/>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positive integer n, two-dimensional arrays of number A and B, 	  each of which has both its row and columns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a two-dimensional array of numbers C, which has both its rows 	   	  and columns indexed from 1 to n, containing the product of A and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7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56962" y="3483677"/>
            <a:ext cx="10456469" cy="133517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07042" y="1009171"/>
            <a:ext cx="9527902" cy="516423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365D944-8AB4-4296-8227-93AC9C231F52}"/>
              </a:ext>
            </a:extLst>
          </p:cNvPr>
          <p:cNvSpPr txBox="1"/>
          <p:nvPr/>
        </p:nvSpPr>
        <p:spPr>
          <a:xfrm>
            <a:off x="6186115" y="2600077"/>
            <a:ext cx="1838740" cy="369332"/>
          </a:xfrm>
          <a:prstGeom prst="rect">
            <a:avLst/>
          </a:prstGeom>
          <a:noFill/>
        </p:spPr>
        <p:txBody>
          <a:bodyPr wrap="square" rtlCol="0">
            <a:spAutoFit/>
          </a:bodyPr>
          <a:lstStyle/>
          <a:p>
            <a:r>
              <a:rPr lang="en-US" dirty="0" err="1">
                <a:solidFill>
                  <a:srgbClr val="FF0000"/>
                </a:solidFill>
              </a:rPr>
              <a:t>i</a:t>
            </a:r>
            <a:r>
              <a:rPr lang="en-US" dirty="0"/>
              <a:t>      k      </a:t>
            </a:r>
            <a:r>
              <a:rPr lang="en-US" dirty="0">
                <a:solidFill>
                  <a:srgbClr val="0000FF"/>
                </a:solidFill>
              </a:rPr>
              <a:t>j</a:t>
            </a:r>
          </a:p>
        </p:txBody>
      </p:sp>
      <p:cxnSp>
        <p:nvCxnSpPr>
          <p:cNvPr id="11" name="Straight Arrow Connector 10">
            <a:extLst>
              <a:ext uri="{FF2B5EF4-FFF2-40B4-BE49-F238E27FC236}">
                <a16:creationId xmlns:a16="http://schemas.microsoft.com/office/drawing/2014/main" id="{760A84FF-9F6A-4848-90D0-9BE5EC7D8215}"/>
              </a:ext>
            </a:extLst>
          </p:cNvPr>
          <p:cNvCxnSpPr>
            <a:cxnSpLocks/>
          </p:cNvCxnSpPr>
          <p:nvPr/>
        </p:nvCxnSpPr>
        <p:spPr>
          <a:xfrm flipH="1">
            <a:off x="6096001" y="2969409"/>
            <a:ext cx="215872" cy="71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F5464D-2167-4D22-B90B-4E796ED5B9AF}"/>
              </a:ext>
            </a:extLst>
          </p:cNvPr>
          <p:cNvCxnSpPr>
            <a:cxnSpLocks/>
          </p:cNvCxnSpPr>
          <p:nvPr/>
        </p:nvCxnSpPr>
        <p:spPr>
          <a:xfrm flipH="1">
            <a:off x="6186115" y="2874984"/>
            <a:ext cx="476208" cy="87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02749C-4F93-4A7F-97FB-5B46C6ACE2B7}"/>
              </a:ext>
            </a:extLst>
          </p:cNvPr>
          <p:cNvCxnSpPr>
            <a:cxnSpLocks/>
          </p:cNvCxnSpPr>
          <p:nvPr/>
        </p:nvCxnSpPr>
        <p:spPr>
          <a:xfrm flipH="1">
            <a:off x="6528021" y="2888545"/>
            <a:ext cx="134302" cy="86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046E4B-A4F9-41DB-B696-688D04C837B9}"/>
              </a:ext>
            </a:extLst>
          </p:cNvPr>
          <p:cNvCxnSpPr>
            <a:cxnSpLocks/>
          </p:cNvCxnSpPr>
          <p:nvPr/>
        </p:nvCxnSpPr>
        <p:spPr>
          <a:xfrm flipH="1">
            <a:off x="6595172" y="2915254"/>
            <a:ext cx="499171" cy="83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96E91E-1E72-4CC7-AC85-8E8488601B0D}"/>
              </a:ext>
            </a:extLst>
          </p:cNvPr>
          <p:cNvCxnSpPr/>
          <p:nvPr/>
        </p:nvCxnSpPr>
        <p:spPr>
          <a:xfrm>
            <a:off x="938254" y="1987826"/>
            <a:ext cx="413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0824FD-2E45-4D0A-86F2-31AF273F0860}"/>
              </a:ext>
            </a:extLst>
          </p:cNvPr>
          <p:cNvSpPr txBox="1"/>
          <p:nvPr/>
        </p:nvSpPr>
        <p:spPr>
          <a:xfrm>
            <a:off x="615428" y="1803160"/>
            <a:ext cx="283070" cy="369332"/>
          </a:xfrm>
          <a:prstGeom prst="rect">
            <a:avLst/>
          </a:prstGeom>
          <a:noFill/>
        </p:spPr>
        <p:txBody>
          <a:bodyPr wrap="square" rtlCol="0">
            <a:spAutoFit/>
          </a:bodyPr>
          <a:lstStyle/>
          <a:p>
            <a:r>
              <a:rPr lang="en-US" dirty="0" err="1"/>
              <a:t>i</a:t>
            </a:r>
            <a:endParaRPr lang="en-US" dirty="0"/>
          </a:p>
        </p:txBody>
      </p:sp>
      <p:cxnSp>
        <p:nvCxnSpPr>
          <p:cNvPr id="24" name="Straight Arrow Connector 23">
            <a:extLst>
              <a:ext uri="{FF2B5EF4-FFF2-40B4-BE49-F238E27FC236}">
                <a16:creationId xmlns:a16="http://schemas.microsoft.com/office/drawing/2014/main" id="{BAA734A2-5DCE-4D7B-8F56-1E34422FBCC9}"/>
              </a:ext>
            </a:extLst>
          </p:cNvPr>
          <p:cNvCxnSpPr/>
          <p:nvPr/>
        </p:nvCxnSpPr>
        <p:spPr>
          <a:xfrm flipV="1">
            <a:off x="3510968" y="2874984"/>
            <a:ext cx="0" cy="43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A83FF23-73AB-4972-AE7A-99C2094D4EB6}"/>
              </a:ext>
            </a:extLst>
          </p:cNvPr>
          <p:cNvSpPr txBox="1"/>
          <p:nvPr/>
        </p:nvSpPr>
        <p:spPr>
          <a:xfrm>
            <a:off x="3491558" y="3067417"/>
            <a:ext cx="373711" cy="369332"/>
          </a:xfrm>
          <a:prstGeom prst="rect">
            <a:avLst/>
          </a:prstGeom>
          <a:noFill/>
        </p:spPr>
        <p:txBody>
          <a:bodyPr wrap="square" rtlCol="0">
            <a:spAutoFit/>
          </a:bodyPr>
          <a:lstStyle/>
          <a:p>
            <a:r>
              <a:rPr lang="en-US" dirty="0"/>
              <a:t>j</a:t>
            </a:r>
          </a:p>
        </p:txBody>
      </p:sp>
      <p:sp>
        <p:nvSpPr>
          <p:cNvPr id="19" name="Thought Bubble: Cloud 18">
            <a:extLst>
              <a:ext uri="{FF2B5EF4-FFF2-40B4-BE49-F238E27FC236}">
                <a16:creationId xmlns:a16="http://schemas.microsoft.com/office/drawing/2014/main" id="{A7FE1368-4CBF-4BB2-A102-30834B5CE8F9}"/>
              </a:ext>
            </a:extLst>
          </p:cNvPr>
          <p:cNvSpPr/>
          <p:nvPr/>
        </p:nvSpPr>
        <p:spPr>
          <a:xfrm>
            <a:off x="869857" y="79610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0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1009171"/>
            <a:ext cx="9527902" cy="516423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29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6275" y="3738326"/>
            <a:ext cx="10892588" cy="217319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18700" y="1012955"/>
            <a:ext cx="9167854" cy="518539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22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and B</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stands for row</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//j stands for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k]</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B[k,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ith</a:t>
            </a:r>
            <a:r>
              <a:rPr lang="en-US" sz="2200" dirty="0">
                <a:latin typeface="Times New Roman" panose="02020603050405020304" pitchFamily="18" charset="0"/>
                <a:ea typeface="Calibri" panose="020F0502020204030204" pitchFamily="34" charset="0"/>
                <a:cs typeface="Times New Roman" panose="02020603050405020304" pitchFamily="18" charset="0"/>
              </a:rPr>
              <a:t> row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jth</a:t>
            </a:r>
            <a:r>
              <a:rPr lang="en-US" sz="2200" dirty="0">
                <a:latin typeface="Times New Roman" panose="02020603050405020304" pitchFamily="18" charset="0"/>
                <a:ea typeface="Calibri" panose="020F0502020204030204" pitchFamily="34" charset="0"/>
                <a:cs typeface="Times New Roman" panose="02020603050405020304" pitchFamily="18" charset="0"/>
              </a:rPr>
              <a:t>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return C;</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8593584" y="3613212"/>
            <a:ext cx="2698812" cy="646331"/>
          </a:xfrm>
          <a:prstGeom prst="rect">
            <a:avLst/>
          </a:prstGeom>
          <a:noFill/>
          <a:ln>
            <a:solidFill>
              <a:srgbClr val="0000FF"/>
            </a:solidFill>
          </a:ln>
        </p:spPr>
        <p:txBody>
          <a:bodyPr wrap="square" rtlCol="0">
            <a:spAutoFit/>
          </a:bodyPr>
          <a:lstStyle/>
          <a:p>
            <a:r>
              <a:rPr lang="en-US" dirty="0"/>
              <a:t>Q: Which one is basic operation?</a:t>
            </a:r>
          </a:p>
        </p:txBody>
      </p:sp>
    </p:spTree>
    <p:extLst>
      <p:ext uri="{BB962C8B-B14F-4D97-AF65-F5344CB8AC3E}">
        <p14:creationId xmlns:p14="http://schemas.microsoft.com/office/powerpoint/2010/main" val="229124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9812" y="4203031"/>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86894" y="535876"/>
                <a:ext cx="9167854" cy="6178551"/>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16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a:t>
                </a:r>
                <a:r>
                  <a:rPr lang="en-US" sz="16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and B</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j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0.0;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A[</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k]</a:t>
                </a:r>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B[k, j];</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return C</a:t>
                </a:r>
              </a:p>
              <a:p>
                <a:r>
                  <a:rPr lang="en-US" sz="2200" dirty="0">
                    <a:latin typeface="Times New Roman" panose="02020603050405020304" pitchFamily="18" charset="0"/>
                    <a:cs typeface="Times New Roman" panose="02020603050405020304" pitchFamily="18" charset="0"/>
                  </a:rPr>
                  <a:t>Time complexity:</a:t>
                </a:r>
              </a:p>
              <a:p>
                <a:r>
                  <a:rPr lang="en-US" sz="2200" dirty="0">
                    <a:latin typeface="Times New Roman" panose="02020603050405020304" pitchFamily="18" charset="0"/>
                    <a:cs typeface="Times New Roman" panose="02020603050405020304" pitchFamily="18" charset="0"/>
                  </a:rPr>
                  <a:t>Basic operation</a:t>
                </a:r>
                <a:r>
                  <a:rPr lang="en-US" sz="2200" dirty="0">
                    <a:solidFill>
                      <a:srgbClr val="0000FF"/>
                    </a:solidFill>
                    <a:latin typeface="Times New Roman" panose="02020603050405020304" pitchFamily="18" charset="0"/>
                    <a:cs typeface="Times New Roman" panose="02020603050405020304" pitchFamily="18" charset="0"/>
                  </a:rPr>
                  <a:t>:  multiplication instruction in the innermost for loop.</a:t>
                </a:r>
              </a:p>
              <a:p>
                <a:r>
                  <a:rPr lang="en-US" sz="2200" dirty="0">
                    <a:latin typeface="Times New Roman" panose="02020603050405020304" pitchFamily="18" charset="0"/>
                    <a:cs typeface="Times New Roman" panose="02020603050405020304" pitchFamily="18" charset="0"/>
                  </a:rPr>
                  <a:t>Input size:           </a:t>
                </a:r>
                <a:r>
                  <a:rPr lang="en-US" sz="2200" dirty="0">
                    <a:solidFill>
                      <a:srgbClr val="0000FF"/>
                    </a:solidFill>
                    <a:latin typeface="Times New Roman" panose="02020603050405020304" pitchFamily="18" charset="0"/>
                    <a:cs typeface="Times New Roman" panose="02020603050405020304" pitchFamily="18" charset="0"/>
                  </a:rPr>
                  <a:t>the number of rows and columns.</a:t>
                </a:r>
              </a:p>
              <a:p>
                <a:r>
                  <a:rPr lang="en-US" sz="2200" dirty="0">
                    <a:latin typeface="Times New Roman" panose="02020603050405020304" pitchFamily="18" charset="0"/>
                    <a:cs typeface="Times New Roman" panose="02020603050405020304" pitchFamily="18" charset="0"/>
                  </a:rPr>
                  <a:t>There are always n passes through the 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loop, in each pass there are always n passes through the for-j loop, and in each pass through for-j loop there are always n passes through the for-k loop. Because the basic operation is inside the for-k loop,</a:t>
                </a:r>
              </a:p>
              <a:p>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T(n) = n * n * n = </a:t>
                </a:r>
                <a14:m>
                  <m:oMath xmlns:m="http://schemas.openxmlformats.org/officeDocument/2006/math">
                    <m:sSup>
                      <m:sSupPr>
                        <m:ctrlPr>
                          <a:rPr lang="en-US" sz="2200" i="1">
                            <a:solidFill>
                              <a:srgbClr val="0000FF"/>
                            </a:solidFill>
                            <a:latin typeface="Cambria Math" panose="02040503050406030204" pitchFamily="18" charset="0"/>
                          </a:rPr>
                        </m:ctrlPr>
                      </m:sSupPr>
                      <m:e>
                        <m:r>
                          <a:rPr lang="en-US" sz="2200" i="1">
                            <a:solidFill>
                              <a:srgbClr val="0000FF"/>
                            </a:solidFill>
                            <a:latin typeface="Cambria Math" panose="02040503050406030204" pitchFamily="18" charset="0"/>
                          </a:rPr>
                          <m:t>𝑛</m:t>
                        </m:r>
                      </m:e>
                      <m:sup>
                        <m:r>
                          <a:rPr lang="en-US" sz="2200" i="1">
                            <a:solidFill>
                              <a:srgbClr val="0000FF"/>
                            </a:solidFill>
                            <a:latin typeface="Cambria Math" panose="02040503050406030204" pitchFamily="18" charset="0"/>
                          </a:rPr>
                          <m:t>3</m:t>
                        </m:r>
                      </m:sup>
                    </m:sSup>
                    <m:r>
                      <a:rPr lang="en-US" sz="2200" i="1">
                        <a:solidFill>
                          <a:srgbClr val="0000FF"/>
                        </a:solidFill>
                        <a:latin typeface="Cambria Math" panose="02040503050406030204" pitchFamily="18" charset="0"/>
                      </a:rPr>
                      <m:t>.</m:t>
                    </m:r>
                  </m:oMath>
                </a14:m>
                <a:endParaRPr lang="en-US" sz="22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86894" y="535876"/>
                <a:ext cx="9167854" cy="6178551"/>
              </a:xfrm>
              <a:prstGeom prst="rect">
                <a:avLst/>
              </a:prstGeom>
              <a:blipFill>
                <a:blip r:embed="rId2"/>
                <a:stretch>
                  <a:fillRect l="-864" t="-691" r="-1330" b="-987"/>
                </a:stretch>
              </a:blipFill>
            </p:spPr>
            <p:txBody>
              <a:bodyPr/>
              <a:lstStyle/>
              <a:p>
                <a:r>
                  <a:rPr lang="en-US">
                    <a:noFill/>
                  </a:rPr>
                  <a:t> </a:t>
                </a:r>
              </a:p>
            </p:txBody>
          </p:sp>
        </mc:Fallback>
      </mc:AlternateContent>
    </p:spTree>
    <p:extLst>
      <p:ext uri="{BB962C8B-B14F-4D97-AF65-F5344CB8AC3E}">
        <p14:creationId xmlns:p14="http://schemas.microsoft.com/office/powerpoint/2010/main" val="4689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3871" y="870789"/>
            <a:ext cx="8884258" cy="5476627"/>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indexed from 0 to n – 1, a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91408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1264" y="3561769"/>
            <a:ext cx="11012904" cy="259037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740033"/>
              </a:xfrm>
              <a:prstGeom prst="rect">
                <a:avLst/>
              </a:prstGeom>
            </p:spPr>
            <p:txBody>
              <a:bodyPr wrap="square">
                <a:spAutoFit/>
              </a:bodyPr>
              <a:lstStyle/>
              <a:p>
                <a:pPr>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p ← 0;    r ← </a:t>
                </a:r>
                <a:r>
                  <a:rPr lang="en-US" sz="2200" spc="-1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 - 1</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while (p ≤ r) do{</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 ←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(p + r)/2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(K</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return m;</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if  (K &lt; 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 ← m – 1;</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p ← m + 1;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return -1;</a:t>
                </a: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740033"/>
              </a:xfrm>
              <a:prstGeom prst="rect">
                <a:avLst/>
              </a:prstGeom>
              <a:blipFill>
                <a:blip r:embed="rId2"/>
                <a:stretch>
                  <a:fillRect l="-869" t="-743" b="-1274"/>
                </a:stretch>
              </a:blipFill>
            </p:spPr>
            <p:txBody>
              <a:bodyPr/>
              <a:lstStyle/>
              <a:p>
                <a:r>
                  <a:rPr lang="en-US">
                    <a:noFill/>
                  </a:rPr>
                  <a:t> </a:t>
                </a:r>
              </a:p>
            </p:txBody>
          </p:sp>
        </mc:Fallback>
      </mc:AlternateContent>
      <p:sp>
        <p:nvSpPr>
          <p:cNvPr id="2" name="TextBox 1"/>
          <p:cNvSpPr txBox="1"/>
          <p:nvPr/>
        </p:nvSpPr>
        <p:spPr>
          <a:xfrm>
            <a:off x="7435513" y="4713620"/>
            <a:ext cx="2867488" cy="646331"/>
          </a:xfrm>
          <a:prstGeom prst="rect">
            <a:avLst/>
          </a:prstGeom>
          <a:noFill/>
          <a:ln>
            <a:solidFill>
              <a:srgbClr val="0000FF"/>
            </a:solidFill>
          </a:ln>
        </p:spPr>
        <p:txBody>
          <a:bodyPr wrap="square" rtlCol="0">
            <a:spAutoFit/>
          </a:bodyPr>
          <a:lstStyle/>
          <a:p>
            <a:r>
              <a:rPr lang="en-US" dirty="0">
                <a:solidFill>
                  <a:srgbClr val="0000FF"/>
                </a:solidFill>
              </a:rPr>
              <a:t>Q: Which one is the basic operation?</a:t>
            </a:r>
          </a:p>
        </p:txBody>
      </p:sp>
    </p:spTree>
    <p:extLst>
      <p:ext uri="{BB962C8B-B14F-4D97-AF65-F5344CB8AC3E}">
        <p14:creationId xmlns:p14="http://schemas.microsoft.com/office/powerpoint/2010/main" val="390671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49705" y="4050632"/>
            <a:ext cx="10820245" cy="5152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509200"/>
              </a:xfrm>
              <a:prstGeom prst="rect">
                <a:avLst/>
              </a:prstGeom>
            </p:spPr>
            <p:txBody>
              <a:bodyPr wrap="square">
                <a:spAutoFit/>
              </a:bodyPr>
              <a:lstStyle/>
              <a:p>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 ← 0;    r ←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while   p ≤ r   do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 + r) /2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 = A[m])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return 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if      (K &lt; A[m])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then  r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p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return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509200"/>
              </a:xfrm>
              <a:prstGeom prst="rect">
                <a:avLst/>
              </a:prstGeom>
              <a:blipFill>
                <a:blip r:embed="rId2"/>
                <a:stretch>
                  <a:fillRect l="-869" t="-774" b="-1217"/>
                </a:stretch>
              </a:blipFill>
            </p:spPr>
            <p:txBody>
              <a:bodyPr/>
              <a:lstStyle/>
              <a:p>
                <a:r>
                  <a:rPr lang="en-US">
                    <a:noFill/>
                  </a:rPr>
                  <a:t> </a:t>
                </a:r>
              </a:p>
            </p:txBody>
          </p:sp>
        </mc:Fallback>
      </mc:AlternateContent>
      <p:sp>
        <p:nvSpPr>
          <p:cNvPr id="2" name="TextBox 1"/>
          <p:cNvSpPr txBox="1"/>
          <p:nvPr/>
        </p:nvSpPr>
        <p:spPr>
          <a:xfrm>
            <a:off x="8602462" y="3320249"/>
            <a:ext cx="2867488" cy="646331"/>
          </a:xfrm>
          <a:prstGeom prst="rect">
            <a:avLst/>
          </a:prstGeom>
          <a:solidFill>
            <a:srgbClr val="FFFF00"/>
          </a:solidFill>
          <a:ln>
            <a:solidFill>
              <a:srgbClr val="0000FF"/>
            </a:solidFill>
          </a:ln>
        </p:spPr>
        <p:txBody>
          <a:bodyPr wrap="square" rtlCol="0">
            <a:spAutoFit/>
          </a:bodyPr>
          <a:lstStyle/>
          <a:p>
            <a:r>
              <a:rPr lang="en-US" dirty="0">
                <a:solidFill>
                  <a:srgbClr val="0000FF"/>
                </a:solidFill>
              </a:rPr>
              <a:t>Q: Which one is the basic operation?</a:t>
            </a:r>
          </a:p>
        </p:txBody>
      </p:sp>
      <p:cxnSp>
        <p:nvCxnSpPr>
          <p:cNvPr id="6" name="Straight Connector 5">
            <a:extLst>
              <a:ext uri="{FF2B5EF4-FFF2-40B4-BE49-F238E27FC236}">
                <a16:creationId xmlns:a16="http://schemas.microsoft.com/office/drawing/2014/main" id="{B913724F-0940-4DB8-8757-F729C12955B1}"/>
              </a:ext>
            </a:extLst>
          </p:cNvPr>
          <p:cNvCxnSpPr/>
          <p:nvPr/>
        </p:nvCxnSpPr>
        <p:spPr>
          <a:xfrm flipV="1">
            <a:off x="6281530" y="5018266"/>
            <a:ext cx="3848432" cy="5565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A5A0C0C-B44A-4AED-9F45-76E1D4D174F8}"/>
              </a:ext>
            </a:extLst>
          </p:cNvPr>
          <p:cNvCxnSpPr>
            <a:cxnSpLocks/>
          </p:cNvCxnSpPr>
          <p:nvPr/>
        </p:nvCxnSpPr>
        <p:spPr>
          <a:xfrm flipV="1">
            <a:off x="9144000" y="5088835"/>
            <a:ext cx="0" cy="34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BD8ADA-77FA-4933-8C7A-9EA0F6F0204D}"/>
              </a:ext>
            </a:extLst>
          </p:cNvPr>
          <p:cNvCxnSpPr/>
          <p:nvPr/>
        </p:nvCxnSpPr>
        <p:spPr>
          <a:xfrm flipV="1">
            <a:off x="10122011" y="506498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F8045D-52BB-4B5A-BDF1-B38FC578963F}"/>
              </a:ext>
            </a:extLst>
          </p:cNvPr>
          <p:cNvSpPr txBox="1"/>
          <p:nvPr/>
        </p:nvSpPr>
        <p:spPr>
          <a:xfrm>
            <a:off x="9040633" y="5430741"/>
            <a:ext cx="365760" cy="369332"/>
          </a:xfrm>
          <a:prstGeom prst="rect">
            <a:avLst/>
          </a:prstGeom>
          <a:noFill/>
        </p:spPr>
        <p:txBody>
          <a:bodyPr wrap="square" rtlCol="0">
            <a:spAutoFit/>
          </a:bodyPr>
          <a:lstStyle/>
          <a:p>
            <a:r>
              <a:rPr lang="en-US" dirty="0"/>
              <a:t>p</a:t>
            </a:r>
          </a:p>
        </p:txBody>
      </p:sp>
      <p:sp>
        <p:nvSpPr>
          <p:cNvPr id="13" name="TextBox 12">
            <a:extLst>
              <a:ext uri="{FF2B5EF4-FFF2-40B4-BE49-F238E27FC236}">
                <a16:creationId xmlns:a16="http://schemas.microsoft.com/office/drawing/2014/main" id="{0FB793C1-F3F6-4EA2-9867-BCA7D4C81AAA}"/>
              </a:ext>
            </a:extLst>
          </p:cNvPr>
          <p:cNvSpPr txBox="1"/>
          <p:nvPr/>
        </p:nvSpPr>
        <p:spPr>
          <a:xfrm>
            <a:off x="9947082" y="5411988"/>
            <a:ext cx="365760" cy="369332"/>
          </a:xfrm>
          <a:prstGeom prst="rect">
            <a:avLst/>
          </a:prstGeom>
          <a:noFill/>
        </p:spPr>
        <p:txBody>
          <a:bodyPr wrap="square" rtlCol="0">
            <a:spAutoFit/>
          </a:bodyPr>
          <a:lstStyle/>
          <a:p>
            <a:r>
              <a:rPr lang="en-US" dirty="0"/>
              <a:t>r</a:t>
            </a:r>
          </a:p>
        </p:txBody>
      </p:sp>
      <p:cxnSp>
        <p:nvCxnSpPr>
          <p:cNvPr id="15" name="Straight Arrow Connector 14">
            <a:extLst>
              <a:ext uri="{FF2B5EF4-FFF2-40B4-BE49-F238E27FC236}">
                <a16:creationId xmlns:a16="http://schemas.microsoft.com/office/drawing/2014/main" id="{B073E838-3B0C-49D4-8798-8D512BDD460D}"/>
              </a:ext>
            </a:extLst>
          </p:cNvPr>
          <p:cNvCxnSpPr>
            <a:cxnSpLocks/>
          </p:cNvCxnSpPr>
          <p:nvPr/>
        </p:nvCxnSpPr>
        <p:spPr>
          <a:xfrm flipH="1" flipV="1">
            <a:off x="9609150" y="5063195"/>
            <a:ext cx="12874" cy="36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ED119E-3CE8-4934-BEF2-9E552E1A6A0E}"/>
              </a:ext>
            </a:extLst>
          </p:cNvPr>
          <p:cNvSpPr txBox="1"/>
          <p:nvPr/>
        </p:nvSpPr>
        <p:spPr>
          <a:xfrm>
            <a:off x="9455936" y="5411988"/>
            <a:ext cx="365760" cy="369332"/>
          </a:xfrm>
          <a:prstGeom prst="rect">
            <a:avLst/>
          </a:prstGeom>
          <a:noFill/>
        </p:spPr>
        <p:txBody>
          <a:bodyPr wrap="square" rtlCol="0">
            <a:spAutoFit/>
          </a:bodyPr>
          <a:lstStyle/>
          <a:p>
            <a:r>
              <a:rPr lang="en-US" dirty="0"/>
              <a:t>m</a:t>
            </a:r>
          </a:p>
        </p:txBody>
      </p:sp>
      <p:sp>
        <p:nvSpPr>
          <p:cNvPr id="18" name="Oval 17">
            <a:extLst>
              <a:ext uri="{FF2B5EF4-FFF2-40B4-BE49-F238E27FC236}">
                <a16:creationId xmlns:a16="http://schemas.microsoft.com/office/drawing/2014/main" id="{E4EA16F7-3B96-42D0-9A20-2BFC5023B5F6}"/>
              </a:ext>
            </a:extLst>
          </p:cNvPr>
          <p:cNvSpPr/>
          <p:nvPr/>
        </p:nvSpPr>
        <p:spPr>
          <a:xfrm>
            <a:off x="6281530" y="503715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17F3A9-16D8-4FEF-B80B-0C7B60CE7FE4}"/>
              </a:ext>
            </a:extLst>
          </p:cNvPr>
          <p:cNvSpPr/>
          <p:nvPr/>
        </p:nvSpPr>
        <p:spPr>
          <a:xfrm flipV="1">
            <a:off x="8151983" y="5018266"/>
            <a:ext cx="77608" cy="646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768DBAC-3D81-4DA9-BD3F-BE734D786387}"/>
              </a:ext>
            </a:extLst>
          </p:cNvPr>
          <p:cNvSpPr/>
          <p:nvPr/>
        </p:nvSpPr>
        <p:spPr>
          <a:xfrm flipV="1">
            <a:off x="10049492" y="4985465"/>
            <a:ext cx="77608" cy="646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804FBFF-63CC-4E1E-A4BD-08A8A6CCCCF2}"/>
              </a:ext>
            </a:extLst>
          </p:cNvPr>
          <p:cNvSpPr/>
          <p:nvPr/>
        </p:nvSpPr>
        <p:spPr>
          <a:xfrm flipH="1">
            <a:off x="9106228" y="4985468"/>
            <a:ext cx="72589" cy="97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41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423283" y="673898"/>
                <a:ext cx="8487071" cy="5717206"/>
              </a:xfrm>
              <a:prstGeom prst="rect">
                <a:avLst/>
              </a:prstGeom>
            </p:spPr>
            <p:txBody>
              <a:bodyPr wrap="square">
                <a:spAutoFit/>
              </a:bodyPr>
              <a:lstStyle/>
              <a:p>
                <a:pPr>
                  <a:lnSpc>
                    <a:spcPct val="107000"/>
                  </a:lnSpc>
                </a:pPr>
                <a:r>
                  <a:rPr lang="en-US"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indexed from 0 </a:t>
                </a: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n – 1, a key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the comparator of K = A[m].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 in array 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recurrence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T(n) = T(</a:t>
                </a:r>
                <a14:m>
                  <m:oMath xmlns:m="http://schemas.openxmlformats.org/officeDocument/2006/math">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 O(1). </a:t>
                </a: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running time of Binary search is O(log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423283" y="673898"/>
                <a:ext cx="8487071" cy="5717206"/>
              </a:xfrm>
              <a:prstGeom prst="rect">
                <a:avLst/>
              </a:prstGeom>
              <a:blipFill>
                <a:blip r:embed="rId2"/>
                <a:stretch>
                  <a:fillRect l="-790" t="-640" b="-138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FFAB72B0-A89F-41B0-976A-377D639E8030}"/>
              </a:ext>
            </a:extLst>
          </p:cNvPr>
          <p:cNvSpPr/>
          <p:nvPr/>
        </p:nvSpPr>
        <p:spPr>
          <a:xfrm>
            <a:off x="489283" y="5095987"/>
            <a:ext cx="657865" cy="31822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B75B4EF2-B9FA-4394-81E1-1ABCF5596A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1107">
            <a:off x="528103" y="4982943"/>
            <a:ext cx="614142" cy="44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39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5056" y="5077326"/>
            <a:ext cx="10807344" cy="16764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mc:Choice xmlns:a14="http://schemas.microsoft.com/office/drawing/2010/main" Requires="a14">
          <p:sp>
            <p:nvSpPr>
              <p:cNvPr id="2" name="Rectangle 1"/>
              <p:cNvSpPr/>
              <p:nvPr/>
            </p:nvSpPr>
            <p:spPr>
              <a:xfrm>
                <a:off x="1502795" y="466124"/>
                <a:ext cx="9702615" cy="6111097"/>
              </a:xfrm>
              <a:prstGeom prst="rect">
                <a:avLst/>
              </a:prstGeom>
            </p:spPr>
            <p:txBody>
              <a:bodyPr wrap="square">
                <a:spAutoFit/>
              </a:bodyPr>
              <a:lstStyle/>
              <a:p>
                <a:pPr>
                  <a:spcAft>
                    <a:spcPts val="12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1.6  nth Fibonacci Term (Recursive)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fib1, the nth term of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fib1(</a:t>
                </a:r>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(n &lt;= 1) </a:t>
                </a:r>
              </a:p>
              <a:p>
                <a:pPr marL="457200" marR="0" indent="45720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then 	return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return fib1(n-1) </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fib1(n-2);</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use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the fib1(n-1) + fib1(n-2);</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 </a:t>
                </a:r>
                <a:r>
                  <a:rPr lang="en-US" sz="2200"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value of n. </a:t>
                </a:r>
                <a:r>
                  <a:rPr lang="en-US" sz="2200" strike="sngStrike"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strike="sng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number of binary digits for encoding n.</a:t>
                </a:r>
                <a:endParaRPr lang="en-US" sz="2200" strike="sng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Time Complexity for the fib1:  T(n) = T(n-1) + T(n-2) + 1</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2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502795" y="466124"/>
                <a:ext cx="9702615" cy="6111097"/>
              </a:xfrm>
              <a:prstGeom prst="rect">
                <a:avLst/>
              </a:prstGeom>
              <a:blipFill>
                <a:blip r:embed="rId2"/>
                <a:stretch>
                  <a:fillRect l="-817" t="-698" b="-997"/>
                </a:stretch>
              </a:blipFill>
            </p:spPr>
            <p:txBody>
              <a:bodyPr/>
              <a:lstStyle/>
              <a:p>
                <a:r>
                  <a:rPr lang="en-US">
                    <a:noFill/>
                  </a:rPr>
                  <a:t> </a:t>
                </a:r>
              </a:p>
            </p:txBody>
          </p:sp>
        </mc:Fallback>
      </mc:AlternateContent>
      <p:sp>
        <p:nvSpPr>
          <p:cNvPr id="4" name="TextBox 3"/>
          <p:cNvSpPr txBox="1"/>
          <p:nvPr/>
        </p:nvSpPr>
        <p:spPr>
          <a:xfrm>
            <a:off x="7715371" y="2122524"/>
            <a:ext cx="2494625" cy="646331"/>
          </a:xfrm>
          <a:prstGeom prst="rect">
            <a:avLst/>
          </a:prstGeom>
          <a:noFill/>
          <a:ln>
            <a:solidFill>
              <a:srgbClr val="0000FF"/>
            </a:solidFill>
          </a:ln>
        </p:spPr>
        <p:txBody>
          <a:bodyPr wrap="square" rtlCol="0">
            <a:spAutoFit/>
          </a:bodyPr>
          <a:lstStyle/>
          <a:p>
            <a:r>
              <a:rPr lang="en-US" dirty="0"/>
              <a:t>Fibonacci numbers:</a:t>
            </a:r>
          </a:p>
          <a:p>
            <a:r>
              <a:rPr lang="en-US" dirty="0"/>
              <a:t>0  1  1  2  3  5   8   13 …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0574E94-DDED-4355-90AF-CB552985ADB1}"/>
                  </a:ext>
                </a:extLst>
              </p:cNvPr>
              <p:cNvSpPr/>
              <p:nvPr/>
            </p:nvSpPr>
            <p:spPr>
              <a:xfrm>
                <a:off x="6902441" y="2947415"/>
                <a:ext cx="3307555" cy="646331"/>
              </a:xfrm>
              <a:prstGeom prst="rect">
                <a:avLst/>
              </a:prstGeom>
              <a:ln>
                <a:solidFill>
                  <a:schemeClr val="accent1"/>
                </a:solidFill>
              </a:ln>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T(n-1) + T(n-2) + 1, n </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oMath>
                </a14:m>
                <a:endPar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T(1) = 1</a:t>
                </a:r>
                <a:r>
                  <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6" name="Rectangle 5">
                <a:extLst>
                  <a:ext uri="{FF2B5EF4-FFF2-40B4-BE49-F238E27FC236}">
                    <a16:creationId xmlns:a16="http://schemas.microsoft.com/office/drawing/2014/main" id="{70574E94-DDED-4355-90AF-CB552985ADB1}"/>
                  </a:ext>
                </a:extLst>
              </p:cNvPr>
              <p:cNvSpPr>
                <a:spLocks noRot="1" noChangeAspect="1" noMove="1" noResize="1" noEditPoints="1" noAdjustHandles="1" noChangeArrowheads="1" noChangeShapeType="1" noTextEdit="1"/>
              </p:cNvSpPr>
              <p:nvPr/>
            </p:nvSpPr>
            <p:spPr>
              <a:xfrm>
                <a:off x="6902441" y="2947415"/>
                <a:ext cx="3307555" cy="646331"/>
              </a:xfrm>
              <a:prstGeom prst="rect">
                <a:avLst/>
              </a:prstGeom>
              <a:blipFill>
                <a:blip r:embed="rId3"/>
                <a:stretch>
                  <a:fillRect l="-1284" t="-3670" b="-11009"/>
                </a:stretch>
              </a:blipFill>
              <a:ln>
                <a:solidFill>
                  <a:schemeClr val="accent1"/>
                </a:solidFill>
              </a:ln>
            </p:spPr>
            <p:txBody>
              <a:bodyPr/>
              <a:lstStyle/>
              <a:p>
                <a:r>
                  <a:rPr lang="en-US">
                    <a:noFill/>
                  </a:rPr>
                  <a:t> </a:t>
                </a:r>
              </a:p>
            </p:txBody>
          </p:sp>
        </mc:Fallback>
      </mc:AlternateContent>
      <p:sp>
        <p:nvSpPr>
          <p:cNvPr id="3" name="TextBox 2"/>
          <p:cNvSpPr txBox="1"/>
          <p:nvPr/>
        </p:nvSpPr>
        <p:spPr>
          <a:xfrm>
            <a:off x="9597189" y="5085347"/>
            <a:ext cx="1796716" cy="369332"/>
          </a:xfrm>
          <a:prstGeom prst="rect">
            <a:avLst/>
          </a:prstGeom>
          <a:noFill/>
        </p:spPr>
        <p:txBody>
          <a:bodyPr wrap="square" rtlCol="0">
            <a:spAutoFit/>
          </a:bodyPr>
          <a:lstStyle/>
          <a:p>
            <a:r>
              <a:rPr lang="en-US" dirty="0" smtClean="0">
                <a:solidFill>
                  <a:srgbClr val="FF0000"/>
                </a:solidFill>
              </a:rPr>
              <a:t>A serious error!</a:t>
            </a:r>
            <a:endParaRPr lang="en-US" dirty="0">
              <a:solidFill>
                <a:srgbClr val="FF0000"/>
              </a:solidFill>
            </a:endParaRPr>
          </a:p>
        </p:txBody>
      </p:sp>
      <p:cxnSp>
        <p:nvCxnSpPr>
          <p:cNvPr id="7" name="Straight Arrow Connector 6"/>
          <p:cNvCxnSpPr/>
          <p:nvPr/>
        </p:nvCxnSpPr>
        <p:spPr>
          <a:xfrm flipH="1">
            <a:off x="10209996" y="5454316"/>
            <a:ext cx="285551" cy="3208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9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2F002-A2CC-4C50-A2AB-16FE65DFE66A}"/>
              </a:ext>
            </a:extLst>
          </p:cNvPr>
          <p:cNvSpPr txBox="1"/>
          <p:nvPr/>
        </p:nvSpPr>
        <p:spPr>
          <a:xfrm>
            <a:off x="3248297" y="3004457"/>
            <a:ext cx="5895703" cy="1077218"/>
          </a:xfrm>
          <a:prstGeom prst="rect">
            <a:avLst/>
          </a:prstGeom>
          <a:noFill/>
        </p:spPr>
        <p:txBody>
          <a:bodyPr wrap="square" rtlCol="0">
            <a:spAutoFit/>
          </a:bodyPr>
          <a:lstStyle/>
          <a:p>
            <a:pPr algn="ctr"/>
            <a:r>
              <a:rPr lang="en-US" sz="3600" dirty="0"/>
              <a:t>Algorithm Analysis Framework </a:t>
            </a:r>
            <a:r>
              <a:rPr lang="en-US" sz="2800" dirty="0"/>
              <a:t>with Examples</a:t>
            </a:r>
          </a:p>
        </p:txBody>
      </p:sp>
    </p:spTree>
    <p:extLst>
      <p:ext uri="{BB962C8B-B14F-4D97-AF65-F5344CB8AC3E}">
        <p14:creationId xmlns:p14="http://schemas.microsoft.com/office/powerpoint/2010/main" val="1245255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519" y="595414"/>
            <a:ext cx="9144000" cy="5966377"/>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fib2(</a:t>
            </a: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f[0 .. n];</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f[0] = 0;</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if (n &gt; 0) {</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f[1] = 1;</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p>
          <a:p>
            <a:pPr marL="914400" marR="0">
              <a:spcBef>
                <a:spcPts val="0"/>
              </a:spcBef>
              <a:tabLst>
                <a:tab pos="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forLoop</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//end of if</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f[n];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0C88C771-ABAA-4EFC-B48C-5004A01A4CF9}"/>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42351BCC-D1BA-412B-950A-852894EB59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72125" y="4066177"/>
            <a:ext cx="415290" cy="389433"/>
          </a:xfrm>
          <a:prstGeom prst="rect">
            <a:avLst/>
          </a:prstGeom>
          <a:noFill/>
        </p:spPr>
      </p:pic>
      <p:sp>
        <p:nvSpPr>
          <p:cNvPr id="3" name="Rectangle 2">
            <a:extLst>
              <a:ext uri="{FF2B5EF4-FFF2-40B4-BE49-F238E27FC236}">
                <a16:creationId xmlns:a16="http://schemas.microsoft.com/office/drawing/2014/main" id="{AA473155-2723-4ECB-B88B-6F2A458CF74C}"/>
              </a:ext>
            </a:extLst>
          </p:cNvPr>
          <p:cNvSpPr/>
          <p:nvPr/>
        </p:nvSpPr>
        <p:spPr>
          <a:xfrm>
            <a:off x="5018061" y="3058128"/>
            <a:ext cx="6307666" cy="10802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input size: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value of </a:t>
            </a:r>
            <a:r>
              <a:rPr lang="en-US" sz="20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Courier New" panose="02070309020205020404" pitchFamily="49" charset="0"/>
              <a:buChar char="o"/>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Time Complexity is linear in n. </a:t>
            </a:r>
            <a:endParaRPr lang="en-US" sz="2000" dirty="0"/>
          </a:p>
        </p:txBody>
      </p:sp>
    </p:spTree>
    <p:extLst>
      <p:ext uri="{BB962C8B-B14F-4D97-AF65-F5344CB8AC3E}">
        <p14:creationId xmlns:p14="http://schemas.microsoft.com/office/powerpoint/2010/main" val="3896044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2211" y="5502442"/>
            <a:ext cx="10101819"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79664" y="877169"/>
            <a:ext cx="8261319" cy="5841343"/>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fib2(</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input size: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the value of </a:t>
            </a:r>
            <a: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2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the number of binary digits for encoding 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computer steps used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inner loop consists of a single computer step and is executed n -1 times.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From exponential we are down to polynomial, a high breakthrough in running time.</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671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E91A1-48AD-42A3-9D84-1F073DC56CEB}"/>
              </a:ext>
            </a:extLst>
          </p:cNvPr>
          <p:cNvSpPr/>
          <p:nvPr/>
        </p:nvSpPr>
        <p:spPr>
          <a:xfrm>
            <a:off x="3152503" y="3206876"/>
            <a:ext cx="4972595" cy="584775"/>
          </a:xfrm>
          <a:prstGeom prst="rect">
            <a:avLst/>
          </a:prstGeom>
        </p:spPr>
        <p:txBody>
          <a:bodyPr wrap="square">
            <a:spAutoFit/>
          </a:bodyPr>
          <a:lstStyle/>
          <a:p>
            <a:r>
              <a:rPr lang="en-US" sz="3200" dirty="0">
                <a:solidFill>
                  <a:srgbClr val="0033CC"/>
                </a:solidFill>
                <a:ea typeface="Calibri" panose="020F0502020204030204" pitchFamily="34" charset="0"/>
                <a:cs typeface="Times New Roman" panose="02020603050405020304" pitchFamily="18" charset="0"/>
              </a:rPr>
              <a:t>Compute Fibonacci Numbers</a:t>
            </a:r>
            <a:endParaRPr lang="en-US" sz="3200" dirty="0"/>
          </a:p>
        </p:txBody>
      </p:sp>
    </p:spTree>
    <p:extLst>
      <p:ext uri="{BB962C8B-B14F-4D97-AF65-F5344CB8AC3E}">
        <p14:creationId xmlns:p14="http://schemas.microsoft.com/office/powerpoint/2010/main" val="759711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0685" y="1026399"/>
                <a:ext cx="9169167" cy="5366405"/>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natural numbers is the set  {1, 2, …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whole numbers is the set {0, 1, 2,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integers is the set  { …, -2, -1, 0, 1, 2,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negative integers is the set { …, -3, -2, -1.}.</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positive integers is the set {1, 2, 3, ….}.</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rational numbers is the set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𝑏</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 and b are integers and b ≠ 0}.  e.g.,</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4</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𝑡𝑒𝑟𝑚𝑖𝑛𝑎𝑡𝑒𝑠</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𝑜𝑟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𝑒𝑛𝑑𝑠</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oMath>
                </a14:m>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𝑟𝑒𝑝𝑒𝑎𝑡𝑠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𝑝𝑎𝑡𝑡𝑒𝑟𝑛</m:t>
                        </m:r>
                      </m:e>
                    </m:d>
                    <m:r>
                      <a:rPr lang="en-US" sz="20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𝑟𝑎𝑡𝑖𝑜𝑛𝑎𝑙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0685" y="1026399"/>
                <a:ext cx="9169167" cy="5366405"/>
              </a:xfrm>
              <a:prstGeom prst="rect">
                <a:avLst/>
              </a:prstGeom>
              <a:blipFill>
                <a:blip r:embed="rId2"/>
                <a:stretch>
                  <a:fillRect l="-997" t="-795"/>
                </a:stretch>
              </a:blipFill>
            </p:spPr>
            <p:txBody>
              <a:bodyPr/>
              <a:lstStyle/>
              <a:p>
                <a:r>
                  <a:rPr lang="en-US">
                    <a:noFill/>
                  </a:rPr>
                  <a:t> </a:t>
                </a:r>
              </a:p>
            </p:txBody>
          </p:sp>
        </mc:Fallback>
      </mc:AlternateContent>
    </p:spTree>
    <p:extLst>
      <p:ext uri="{BB962C8B-B14F-4D97-AF65-F5344CB8AC3E}">
        <p14:creationId xmlns:p14="http://schemas.microsoft.com/office/powerpoint/2010/main" val="57178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2897" y="1534851"/>
                <a:ext cx="8495172" cy="4187172"/>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About Numbers</a:t>
                </a:r>
                <a:endParaRPr lang="en-US" sz="28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set of irrational numbers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is the set of numbers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cannot be expressed as a quotient of integers.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=1.414213562…,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200" i="1">
                        <a:effectLst/>
                        <a:latin typeface="Cambria Math" panose="02040503050406030204" pitchFamily="18" charset="0"/>
                        <a:ea typeface="Calibri" panose="020F0502020204030204" pitchFamily="34" charset="0"/>
                        <a:cs typeface="Times New Roman" panose="02020603050405020304" pitchFamily="18" charset="0"/>
                      </a:rPr>
                      <m:t>=3.141592653…</m:t>
                    </m:r>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are irrational numbers because they are decimal number which does not terminate or repeat in a pattern).</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real numbers is {all numbers that correspond to points on the number line}</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2897" y="1534851"/>
                <a:ext cx="8495172" cy="4187172"/>
              </a:xfrm>
              <a:prstGeom prst="rect">
                <a:avLst/>
              </a:prstGeom>
              <a:blipFill>
                <a:blip r:embed="rId2"/>
                <a:stretch>
                  <a:fillRect l="-1508" t="-1310"/>
                </a:stretch>
              </a:blipFill>
            </p:spPr>
            <p:txBody>
              <a:bodyPr/>
              <a:lstStyle/>
              <a:p>
                <a:r>
                  <a:rPr lang="en-US">
                    <a:noFill/>
                  </a:rPr>
                  <a:t> </a:t>
                </a:r>
              </a:p>
            </p:txBody>
          </p:sp>
        </mc:Fallback>
      </mc:AlternateContent>
    </p:spTree>
    <p:extLst>
      <p:ext uri="{BB962C8B-B14F-4D97-AF65-F5344CB8AC3E}">
        <p14:creationId xmlns:p14="http://schemas.microsoft.com/office/powerpoint/2010/main" val="3680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273" y="2323017"/>
            <a:ext cx="7998465" cy="2990562"/>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Common Sets of Numbers</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Real Numbers (Irrational Numbers, Rational Numbers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Noninteger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Rational Numbers, Integers( Negative Integers, Whole Numbers (Zero, Natural Numbers or Positive Integers) )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Note: Signed numbers are negative numbers and positive numbers.</a:t>
            </a:r>
          </a:p>
        </p:txBody>
      </p:sp>
    </p:spTree>
    <p:extLst>
      <p:ext uri="{BB962C8B-B14F-4D97-AF65-F5344CB8AC3E}">
        <p14:creationId xmlns:p14="http://schemas.microsoft.com/office/powerpoint/2010/main" val="215916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97" y="709572"/>
            <a:ext cx="9169167" cy="5870966"/>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The Fibonacci  Sequence</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History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Around AD 600, the decimal system invented the decimal system using only 10 symbols for quantitative reasoning. Large numbers could be written down compactly, and arithmetic could be done efficiently. Al Khwarizmi, who lived in Baghdad, laid out the basic methods for adding, multiplying and dividing numbers, even extracting square roots and calculating digits of π. These procedures were precise, unambiguous, mechanical, efficient, correct – in short, they were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This decimal positional system and its numerical algorithms have played an enormous role in Western civilization. They enabled science and technology; they accelerated industry and commerce. And when, much later, the computer was finally designed, it explicitly embodied the positional system in its bits and words and arithmetic unit. Scientists then got busy developing more and more complex algorithms for all kinds of problems and inventing novel applications -- ultimately changing the world.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215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5835" y="3067628"/>
            <a:ext cx="10720943" cy="205782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84851" y="113931"/>
            <a:ext cx="9076888" cy="6661375"/>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Al Khwarizmi’s work could not have gained a foothold in the West were it not for the efforts of one man: the 13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200" dirty="0">
                <a:latin typeface="Times New Roman" panose="02020603050405020304" pitchFamily="18" charset="0"/>
                <a:ea typeface="Calibri" panose="020F0502020204030204" pitchFamily="34" charset="0"/>
                <a:cs typeface="Times New Roman" panose="02020603050405020304" pitchFamily="18" charset="0"/>
              </a:rPr>
              <a:t> century Italian Mathematician Leonardo Fibonacci, who used the positional system to develop his famous sequence of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1, 1, 2, 3, 5, 8, 13, 21, 34,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Each is the sum of its two immediate predecessors.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ormally, the Fibonacci numbers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generated by the simple rule: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&gt;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if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No other sequence of numbers has been studied as extensively, or applied to more fields: biology, demography, art, architecture, music, to name just a few.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numbers and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powers of 2 are computer science’s favorite sequence</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e 2"/>
          <p:cNvSpPr/>
          <p:nvPr/>
        </p:nvSpPr>
        <p:spPr>
          <a:xfrm>
            <a:off x="4106609" y="3876119"/>
            <a:ext cx="154998" cy="913995"/>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265255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9707" y="906379"/>
            <a:ext cx="10820398" cy="177265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45421" y="987815"/>
            <a:ext cx="8841997" cy="5600829"/>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Fibonacci numbers grow almost as fast as the powers of 2: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over a million, and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already 21 digits long!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general,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0.694n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400" dirty="0"/>
          </a:p>
          <a:p>
            <a:pPr>
              <a:lnSpc>
                <a:spcPct val="107000"/>
              </a:lnSpc>
            </a:pPr>
            <a:r>
              <a:rPr lang="en-US" sz="2400" dirty="0">
                <a:latin typeface="Times New Roman" panose="02020603050405020304" pitchFamily="18" charset="0"/>
                <a:cs typeface="Times New Roman" panose="02020603050405020304" pitchFamily="18" charset="0"/>
              </a:rPr>
              <a:t>But </a:t>
            </a:r>
            <a:r>
              <a:rPr lang="en-US" sz="2400" dirty="0">
                <a:solidFill>
                  <a:srgbClr val="3404BC"/>
                </a:solidFill>
                <a:latin typeface="Times New Roman" panose="02020603050405020304" pitchFamily="18" charset="0"/>
                <a:cs typeface="Times New Roman" panose="02020603050405020304" pitchFamily="18" charset="0"/>
              </a:rPr>
              <a:t>what is the precise value of F</a:t>
            </a:r>
            <a:r>
              <a:rPr lang="en-US" sz="2400" baseline="-25000" dirty="0">
                <a:solidFill>
                  <a:srgbClr val="3404BC"/>
                </a:solidFill>
                <a:latin typeface="Times New Roman" panose="02020603050405020304" pitchFamily="18" charset="0"/>
                <a:cs typeface="Times New Roman" panose="02020603050405020304" pitchFamily="18" charset="0"/>
              </a:rPr>
              <a:t>100</a:t>
            </a:r>
            <a:r>
              <a:rPr lang="en-US" sz="2400" dirty="0">
                <a:solidFill>
                  <a:srgbClr val="3404BC"/>
                </a:solidFill>
                <a:latin typeface="Times New Roman" panose="02020603050405020304" pitchFamily="18" charset="0"/>
                <a:cs typeface="Times New Roman" panose="02020603050405020304" pitchFamily="18" charset="0"/>
              </a:rPr>
              <a:t> or of F</a:t>
            </a:r>
            <a:r>
              <a:rPr lang="en-US" sz="2400" baseline="-25000" dirty="0">
                <a:solidFill>
                  <a:srgbClr val="3404BC"/>
                </a:solidFill>
                <a:latin typeface="Times New Roman" panose="02020603050405020304" pitchFamily="18" charset="0"/>
                <a:cs typeface="Times New Roman" panose="02020603050405020304" pitchFamily="18" charset="0"/>
              </a:rPr>
              <a:t>200</a:t>
            </a:r>
            <a:r>
              <a:rPr lang="en-US" sz="2400" dirty="0">
                <a:solidFill>
                  <a:srgbClr val="3404BC"/>
                </a:solidFill>
                <a:latin typeface="Times New Roman" panose="02020603050405020304" pitchFamily="18" charset="0"/>
                <a:cs typeface="Times New Roman" panose="02020603050405020304" pitchFamily="18" charset="0"/>
              </a:rPr>
              <a:t> ? </a:t>
            </a:r>
          </a:p>
          <a:p>
            <a:pPr marL="461963" indent="-461963">
              <a:lnSpc>
                <a:spcPct val="107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an algorithm for computing the nth Fibonacci number.</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508326" y="3849189"/>
            <a:ext cx="4331785" cy="2490252"/>
          </a:xfrm>
          <a:prstGeom prst="rect">
            <a:avLst/>
          </a:prstGeom>
          <a:noFill/>
          <a:ln>
            <a:noFill/>
          </a:ln>
        </p:spPr>
      </p:pic>
    </p:spTree>
    <p:extLst>
      <p:ext uri="{BB962C8B-B14F-4D97-AF65-F5344CB8AC3E}">
        <p14:creationId xmlns:p14="http://schemas.microsoft.com/office/powerpoint/2010/main" val="3168469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6064" y="2342147"/>
            <a:ext cx="11036968" cy="194109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1964" y="989250"/>
            <a:ext cx="9362114" cy="5245154"/>
          </a:xfrm>
          <a:prstGeom prst="rect">
            <a:avLst/>
          </a:prstGeom>
        </p:spPr>
        <p:txBody>
          <a:bodyPr wrap="square">
            <a:spAutoFit/>
          </a:bodyPr>
          <a:lstStyle/>
          <a:p>
            <a:pPr>
              <a:lnSpc>
                <a:spcPct val="107000"/>
              </a:lnSpc>
            </a:pPr>
            <a:r>
              <a:rPr lang="en-US" sz="2800" i="1" dirty="0">
                <a:solidFill>
                  <a:srgbClr val="0033CC"/>
                </a:solidFill>
                <a:ea typeface="Calibri" panose="020F0502020204030204" pitchFamily="34" charset="0"/>
                <a:cs typeface="Times New Roman" panose="02020603050405020304" pitchFamily="18" charset="0"/>
              </a:rPr>
              <a:t>An exponential algorithm</a:t>
            </a:r>
            <a:endParaRPr lang="en-US" sz="2800" dirty="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for implementing the recursive definition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is: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 </a:t>
            </a:r>
            <a:r>
              <a:rPr lang="en-US" sz="2200" dirty="0">
                <a:solidFill>
                  <a:srgbClr val="0033CC"/>
                </a:solidFill>
                <a:ea typeface="Calibri" panose="020F0502020204030204" pitchFamily="34" charset="0"/>
                <a:cs typeface="Times New Roman" panose="02020603050405020304" pitchFamily="18" charset="0"/>
              </a:rPr>
              <a:t>function   fib1(n)</a:t>
            </a:r>
            <a:endParaRPr lang="en-US" sz="2200" dirty="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Whenever we have an algorithm, there are three questions we always ask about it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 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213" y="2507535"/>
            <a:ext cx="3997865" cy="1969770"/>
          </a:xfrm>
          <a:prstGeom prst="rect">
            <a:avLst/>
          </a:prstGeom>
          <a:noFill/>
          <a:ln>
            <a:solidFill>
              <a:srgbClr val="0000FF"/>
            </a:solidFill>
          </a:ln>
        </p:spPr>
        <p:txBody>
          <a:bodyPr wrap="square" rtlCol="0">
            <a:spAutoFit/>
          </a:bodyPr>
          <a:lstStyle/>
          <a:p>
            <a:pPr marR="0"/>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fib1(</a:t>
            </a:r>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n)</a:t>
            </a: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54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8358" y="1411705"/>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8468" y="1529858"/>
                <a:ext cx="8691155" cy="4167616"/>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The Analysis Framework:  Analyzing an Algorithm: </a:t>
                </a: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Time efficiency</a:t>
                </a:r>
                <a:r>
                  <a:rPr lang="en-US" sz="2400" dirty="0">
                    <a:latin typeface="Times New Roman" panose="02020603050405020304" pitchFamily="18" charset="0"/>
                    <a:ea typeface="Calibri" panose="020F0502020204030204" pitchFamily="34" charset="0"/>
                    <a:cs typeface="Times New Roman" panose="02020603050405020304" pitchFamily="18" charset="0"/>
                  </a:rPr>
                  <a:t>: measured by counting the number of times the algorithm’s basic operation is executed.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Space efficiency</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measured by counting the number of extra memory units consumed by the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Both time and space efficiency: measured as functions of the algorithm’s 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a:t>
                </a:r>
                <a:r>
                  <a:rPr lang="en-US" sz="24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a:t>
                </a:r>
                <a:r>
                  <a:rPr lang="en-US" sz="24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a:t>
                </a:r>
                <a:r>
                  <a:rPr lang="en-US" sz="24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respectively.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8468" y="1529858"/>
                <a:ext cx="8691155" cy="4167616"/>
              </a:xfrm>
              <a:prstGeom prst="rect">
                <a:avLst/>
              </a:prstGeom>
              <a:blipFill>
                <a:blip r:embed="rId2"/>
                <a:stretch>
                  <a:fillRect l="-1262" t="-1023" b="-2193"/>
                </a:stretch>
              </a:blipFill>
            </p:spPr>
            <p:txBody>
              <a:bodyPr/>
              <a:lstStyle/>
              <a:p>
                <a:r>
                  <a:rPr lang="en-US">
                    <a:noFill/>
                  </a:rPr>
                  <a:t> </a:t>
                </a:r>
              </a:p>
            </p:txBody>
          </p:sp>
        </mc:Fallback>
      </mc:AlternateContent>
    </p:spTree>
    <p:extLst>
      <p:ext uri="{BB962C8B-B14F-4D97-AF65-F5344CB8AC3E}">
        <p14:creationId xmlns:p14="http://schemas.microsoft.com/office/powerpoint/2010/main" val="907862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7937" y="4154905"/>
            <a:ext cx="10363199" cy="61762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2092214" y="1464808"/>
            <a:ext cx="8366779" cy="4893647"/>
          </a:xfrm>
          <a:prstGeom prst="rect">
            <a:avLst/>
          </a:prstGeom>
        </p:spPr>
        <p:txBody>
          <a:bodyPr wrap="square">
            <a:spAutoFit/>
          </a:bodyPr>
          <a:lstStyle/>
          <a:p>
            <a:pPr>
              <a:spcAft>
                <a:spcPts val="12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There are three questions we always ask about an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first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is moot</a:t>
            </a:r>
            <a:r>
              <a:rPr lang="en-US" sz="2200" dirty="0">
                <a:latin typeface="Times New Roman" panose="02020603050405020304" pitchFamily="18" charset="0"/>
                <a:ea typeface="Calibri" panose="020F0502020204030204" pitchFamily="34" charset="0"/>
                <a:cs typeface="Times New Roman" panose="02020603050405020304" pitchFamily="18" charset="0"/>
              </a:rPr>
              <a:t>, as 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algorithm is precisely Fibonacci’s definition on F</a:t>
            </a:r>
            <a:r>
              <a:rPr lang="en-US" sz="22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second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is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extremely inefficient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use this algorithm to compute fib1(5). </a:t>
            </a:r>
          </a:p>
          <a:p>
            <a:pPr marL="1376363" lvl="2"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gives the recursion tree corresponding to the algorithm </a:t>
            </a:r>
            <a:r>
              <a:rPr lang="en-US" sz="2200" dirty="0">
                <a:ea typeface="Calibri" panose="020F0502020204030204" pitchFamily="34" charset="0"/>
                <a:cs typeface="Times New Roman" panose="02020603050405020304" pitchFamily="18" charset="0"/>
              </a:rPr>
              <a:t>int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when computing the fifth Fibonacci term.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614488" y="2423808"/>
            <a:ext cx="413122" cy="241015"/>
          </a:xfrm>
          <a:prstGeom prst="cloudCallout">
            <a:avLst>
              <a:gd name="adj1" fmla="val 45483"/>
              <a:gd name="adj2" fmla="val 157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CCD70178-E258-4D8B-AD22-C47B8EA85F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4488" y="2224548"/>
            <a:ext cx="413123" cy="402003"/>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8"/>
          <p:cNvSpPr txBox="1">
            <a:spLocks noChangeArrowheads="1"/>
          </p:cNvSpPr>
          <p:nvPr/>
        </p:nvSpPr>
        <p:spPr bwMode="auto">
          <a:xfrm>
            <a:off x="6573023" y="1105041"/>
            <a:ext cx="760413" cy="376237"/>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fib1(5)</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 name="Text Box 119"/>
          <p:cNvSpPr txBox="1">
            <a:spLocks noChangeArrowheads="1"/>
          </p:cNvSpPr>
          <p:nvPr/>
        </p:nvSpPr>
        <p:spPr bwMode="auto">
          <a:xfrm>
            <a:off x="4998824" y="215236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Text Box 120"/>
          <p:cNvSpPr txBox="1">
            <a:spLocks noChangeArrowheads="1"/>
          </p:cNvSpPr>
          <p:nvPr/>
        </p:nvSpPr>
        <p:spPr bwMode="auto">
          <a:xfrm>
            <a:off x="8128641" y="2160136"/>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fib1(4)</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5" name="Text Box 121"/>
          <p:cNvSpPr txBox="1">
            <a:spLocks noChangeArrowheads="1"/>
          </p:cNvSpPr>
          <p:nvPr/>
        </p:nvSpPr>
        <p:spPr bwMode="auto">
          <a:xfrm>
            <a:off x="4540323" y="3369764"/>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6" name="Text Box 122"/>
          <p:cNvSpPr txBox="1">
            <a:spLocks noChangeArrowheads="1"/>
          </p:cNvSpPr>
          <p:nvPr/>
        </p:nvSpPr>
        <p:spPr bwMode="auto">
          <a:xfrm>
            <a:off x="5564591" y="338319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7" name="Text Box 123"/>
          <p:cNvSpPr txBox="1">
            <a:spLocks noChangeArrowheads="1"/>
          </p:cNvSpPr>
          <p:nvPr/>
        </p:nvSpPr>
        <p:spPr bwMode="auto">
          <a:xfrm>
            <a:off x="5154618"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8" name="Text Box 127"/>
          <p:cNvSpPr txBox="1">
            <a:spLocks noChangeArrowheads="1"/>
          </p:cNvSpPr>
          <p:nvPr/>
        </p:nvSpPr>
        <p:spPr bwMode="auto">
          <a:xfrm>
            <a:off x="7368228" y="3414802"/>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 Box 320"/>
          <p:cNvSpPr txBox="1">
            <a:spLocks noChangeArrowheads="1"/>
          </p:cNvSpPr>
          <p:nvPr/>
        </p:nvSpPr>
        <p:spPr bwMode="auto">
          <a:xfrm>
            <a:off x="8981826" y="3366589"/>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0" name="Text Box 321"/>
          <p:cNvSpPr txBox="1">
            <a:spLocks noChangeArrowheads="1"/>
          </p:cNvSpPr>
          <p:nvPr/>
        </p:nvSpPr>
        <p:spPr bwMode="auto">
          <a:xfrm>
            <a:off x="6054096" y="4711519"/>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Text Box 324"/>
          <p:cNvSpPr txBox="1">
            <a:spLocks noChangeArrowheads="1"/>
          </p:cNvSpPr>
          <p:nvPr/>
        </p:nvSpPr>
        <p:spPr bwMode="auto">
          <a:xfrm>
            <a:off x="6917220"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2" name="Text Box 325"/>
          <p:cNvSpPr txBox="1">
            <a:spLocks noChangeArrowheads="1"/>
          </p:cNvSpPr>
          <p:nvPr/>
        </p:nvSpPr>
        <p:spPr bwMode="auto">
          <a:xfrm>
            <a:off x="7783360"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3" name="Text Box 327"/>
          <p:cNvSpPr txBox="1">
            <a:spLocks noChangeArrowheads="1"/>
          </p:cNvSpPr>
          <p:nvPr/>
        </p:nvSpPr>
        <p:spPr bwMode="auto">
          <a:xfrm>
            <a:off x="8596636"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Text Box 328"/>
          <p:cNvSpPr txBox="1">
            <a:spLocks noChangeArrowheads="1"/>
          </p:cNvSpPr>
          <p:nvPr/>
        </p:nvSpPr>
        <p:spPr bwMode="auto">
          <a:xfrm>
            <a:off x="9520233" y="4723366"/>
            <a:ext cx="760413" cy="361950"/>
          </a:xfrm>
          <a:prstGeom prst="rect">
            <a:avLst/>
          </a:prstGeom>
          <a:solidFill>
            <a:srgbClr val="FFFFFF"/>
          </a:solidFill>
          <a:ln w="6350">
            <a:solidFill>
              <a:srgbClr val="C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5" name="Text Box 330"/>
          <p:cNvSpPr txBox="1">
            <a:spLocks noChangeArrowheads="1"/>
          </p:cNvSpPr>
          <p:nvPr/>
        </p:nvSpPr>
        <p:spPr bwMode="auto">
          <a:xfrm>
            <a:off x="9082094" y="599612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6" name="Text Box 331"/>
          <p:cNvSpPr txBox="1">
            <a:spLocks noChangeArrowheads="1"/>
          </p:cNvSpPr>
          <p:nvPr/>
        </p:nvSpPr>
        <p:spPr bwMode="auto">
          <a:xfrm>
            <a:off x="9965378" y="601898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cxnSp>
        <p:nvCxnSpPr>
          <p:cNvPr id="17" name="Straight Connector 16"/>
          <p:cNvCxnSpPr/>
          <p:nvPr/>
        </p:nvCxnSpPr>
        <p:spPr>
          <a:xfrm flipH="1">
            <a:off x="5451640" y="1492069"/>
            <a:ext cx="1520825" cy="676275"/>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980085" y="1500324"/>
            <a:ext cx="1606550" cy="668020"/>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586635" y="2522039"/>
            <a:ext cx="760095" cy="829310"/>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7825905" y="2514419"/>
            <a:ext cx="744855" cy="883285"/>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4929035" y="2514419"/>
            <a:ext cx="490855" cy="845185"/>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419890" y="2537279"/>
            <a:ext cx="553720" cy="83693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5482120" y="3735524"/>
            <a:ext cx="461010" cy="975995"/>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958370" y="3743779"/>
            <a:ext cx="436880" cy="990600"/>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288060" y="3774894"/>
            <a:ext cx="529590" cy="95250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8993670" y="3728539"/>
            <a:ext cx="360045" cy="998855"/>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9462300" y="5066484"/>
            <a:ext cx="459740" cy="92964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9922040" y="5066484"/>
            <a:ext cx="423545" cy="952500"/>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9353715" y="3743779"/>
            <a:ext cx="584835" cy="1006475"/>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824635" y="3774894"/>
            <a:ext cx="391795" cy="952500"/>
          </a:xfrm>
          <a:prstGeom prst="line">
            <a:avLst/>
          </a:prstGeom>
          <a:ln/>
        </p:spPr>
        <p:style>
          <a:lnRef idx="1">
            <a:schemeClr val="dk1"/>
          </a:lnRef>
          <a:fillRef idx="0">
            <a:schemeClr val="dk1"/>
          </a:fillRef>
          <a:effectRef idx="0">
            <a:schemeClr val="dk1"/>
          </a:effectRef>
          <a:fontRef idx="minor">
            <a:schemeClr val="tx1"/>
          </a:fontRef>
        </p:style>
      </p:cxnSp>
      <p:sp>
        <p:nvSpPr>
          <p:cNvPr id="31" name="Rectangle 3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4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2"/>
          <p:cNvSpPr/>
          <p:nvPr/>
        </p:nvSpPr>
        <p:spPr>
          <a:xfrm>
            <a:off x="2793047" y="5479582"/>
            <a:ext cx="5715800" cy="969496"/>
          </a:xfrm>
          <a:prstGeom prst="rect">
            <a:avLst/>
          </a:prstGeom>
        </p:spPr>
        <p:txBody>
          <a:bodyPr wrap="square">
            <a:spAutoFit/>
          </a:bodyPr>
          <a:lstStyle/>
          <a:p>
            <a:pPr algn="r">
              <a:lnSpc>
                <a:spcPct val="150000"/>
              </a:lnSpc>
              <a:spcAft>
                <a:spcPts val="600"/>
              </a:spcAft>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Figure 1.1  The recursion tree corresponding to algorithm  when computing fib1(5).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3B3ABC6C-85FF-4443-9E44-EE8A2B0EE75B}"/>
              </a:ext>
            </a:extLst>
          </p:cNvPr>
          <p:cNvSpPr/>
          <p:nvPr/>
        </p:nvSpPr>
        <p:spPr>
          <a:xfrm>
            <a:off x="1166921" y="1990144"/>
            <a:ext cx="2985508" cy="2877711"/>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the tree shows,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algorithm </a:t>
            </a:r>
            <a:r>
              <a:rPr lang="en-US" sz="2200" dirty="0">
                <a:solidFill>
                  <a:srgbClr val="3404BC"/>
                </a:solidFill>
                <a:ea typeface="Calibri" panose="020F0502020204030204" pitchFamily="34" charset="0"/>
                <a:cs typeface="Times New Roman" panose="02020603050405020304" pitchFamily="18" charset="0"/>
              </a:rPr>
              <a:t>int fib1(n)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is inefficient because values are computed repeatedly.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fib1(2) is computed three times.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Multiplication Sign 34">
            <a:extLst>
              <a:ext uri="{FF2B5EF4-FFF2-40B4-BE49-F238E27FC236}">
                <a16:creationId xmlns:a16="http://schemas.microsoft.com/office/drawing/2014/main" id="{B0586A75-231C-49A6-926E-43601ED0B3A5}"/>
              </a:ext>
            </a:extLst>
          </p:cNvPr>
          <p:cNvSpPr/>
          <p:nvPr/>
        </p:nvSpPr>
        <p:spPr>
          <a:xfrm>
            <a:off x="8144516" y="3227059"/>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8C2FCE52-DE81-4F27-B9F4-455109E90FFB}"/>
              </a:ext>
            </a:extLst>
          </p:cNvPr>
          <p:cNvSpPr/>
          <p:nvPr/>
        </p:nvSpPr>
        <p:spPr>
          <a:xfrm>
            <a:off x="10280646" y="4459885"/>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5B5FD1C9-9C9B-42B6-BC96-64E99A3D6532}"/>
              </a:ext>
            </a:extLst>
          </p:cNvPr>
          <p:cNvSpPr/>
          <p:nvPr/>
        </p:nvSpPr>
        <p:spPr>
          <a:xfrm>
            <a:off x="6343960" y="3161981"/>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166921" y="1024722"/>
            <a:ext cx="3096515" cy="369332"/>
          </a:xfrm>
          <a:prstGeom prst="rect">
            <a:avLst/>
          </a:prstGeom>
        </p:spPr>
        <p:txBody>
          <a:bodyPr wrap="square">
            <a:spAutoFit/>
          </a:bodyPr>
          <a:lstStyle/>
          <a:p>
            <a:r>
              <a:rPr lang="en-US" dirty="0" smtClean="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fib1(n-2);</a:t>
            </a:r>
            <a:endParaRPr lang="en-US" dirty="0"/>
          </a:p>
        </p:txBody>
      </p:sp>
    </p:spTree>
    <p:extLst>
      <p:ext uri="{BB962C8B-B14F-4D97-AF65-F5344CB8AC3E}">
        <p14:creationId xmlns:p14="http://schemas.microsoft.com/office/powerpoint/2010/main" val="309089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7401" y="592751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0729" y="1003019"/>
            <a:ext cx="8523215" cy="121571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How inefficient is this algorithm?</a:t>
            </a:r>
            <a:r>
              <a:rPr lang="en-US" sz="2400" dirty="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shown in Figure 1.1,  the algorithm fib1(n) for 0 ≤ n ≤ 9 computes the following number of terms</a:t>
            </a:r>
          </a:p>
        </p:txBody>
      </p:sp>
      <p:graphicFrame>
        <p:nvGraphicFramePr>
          <p:cNvPr id="3" name="Table 2"/>
          <p:cNvGraphicFramePr>
            <a:graphicFrameLocks noGrp="1"/>
          </p:cNvGraphicFramePr>
          <p:nvPr>
            <p:extLst>
              <p:ext uri="{D42A27DB-BD31-4B8C-83A1-F6EECF244321}">
                <p14:modId xmlns:p14="http://schemas.microsoft.com/office/powerpoint/2010/main" val="3677256679"/>
              </p:ext>
            </p:extLst>
          </p:nvPr>
        </p:nvGraphicFramePr>
        <p:xfrm>
          <a:off x="1650729" y="2423808"/>
          <a:ext cx="2857500" cy="4175760"/>
        </p:xfrm>
        <a:graphic>
          <a:graphicData uri="http://schemas.openxmlformats.org/drawingml/2006/table">
            <a:tbl>
              <a:tblPr firstRow="1" firstCol="1" bandRow="1">
                <a:tableStyleId>{5C22544A-7EE6-4342-B048-85BDC9FD1C3A}</a:tableStyleId>
              </a:tblPr>
              <a:tblGrid>
                <a:gridCol w="9715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tblGrid>
              <a:tr h="0">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Number of Terms Computed, 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0</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2</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3</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3</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5</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4</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9</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tabLst>
                          <a:tab pos="0" algn="l"/>
                        </a:tabLst>
                      </a:pPr>
                      <a:r>
                        <a:rPr lang="en-US" sz="2000" i="1">
                          <a:solidFill>
                            <a:srgbClr val="0000FF"/>
                          </a:solidFill>
                          <a:effectLst/>
                          <a:latin typeface="Times New Roman" panose="02020603050405020304" pitchFamily="18" charset="0"/>
                          <a:cs typeface="Times New Roman" panose="02020603050405020304" pitchFamily="18" charset="0"/>
                        </a:rPr>
                        <a:t>5</a:t>
                      </a:r>
                      <a:endParaRPr lang="en-US" sz="20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i="1" dirty="0">
                          <a:solidFill>
                            <a:srgbClr val="0000FF"/>
                          </a:solidFill>
                          <a:effectLst/>
                          <a:latin typeface="Times New Roman" panose="02020603050405020304" pitchFamily="18" charset="0"/>
                          <a:cs typeface="Times New Roman" panose="02020603050405020304" pitchFamily="18" charset="0"/>
                        </a:rPr>
                        <a:t>15</a:t>
                      </a:r>
                      <a:endParaRPr lang="en-US" sz="20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6</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7</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41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8</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67</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109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539273"/>
                  </a:ext>
                </a:extLst>
              </a:tr>
            </a:tbl>
          </a:graphicData>
        </a:graphic>
      </p:graphicFrame>
      <p:sp>
        <p:nvSpPr>
          <p:cNvPr id="4" name="Rectangle 3"/>
          <p:cNvSpPr/>
          <p:nvPr/>
        </p:nvSpPr>
        <p:spPr>
          <a:xfrm>
            <a:off x="4591719" y="2235946"/>
            <a:ext cx="6054055" cy="4462760"/>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first six values can be obtained by counting the nodes in the subtree rooted at fib1(n) for 0 ≤ n ≤ 5. </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for fib1(6) is the sum of the nodes in the trees rooted at fib1(5) and fib1(4) plus the one node at the root.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terms for fib1(7) and fib1(8) are 41, and 67, respectively; and so forth. </a:t>
            </a:r>
          </a:p>
          <a:p>
            <a:pPr marL="342900" indent="-342900">
              <a:spcAft>
                <a:spcPts val="600"/>
              </a:spcAft>
              <a:buFont typeface="Arial" panose="020B0604020202020204" pitchFamily="34" charset="0"/>
              <a:buChar char="•"/>
              <a:tabLst>
                <a:tab pos="0" algn="l"/>
              </a:tabLs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It is not simple to use a mathematical expression (or, a formula) to describe these numbers 1, 1, 3, 5, 9, 15, 25, 41, 67, 109, ….</a:t>
            </a:r>
          </a:p>
          <a:p>
            <a:pPr marL="342900" indent="-342900">
              <a:spcAft>
                <a:spcPts val="600"/>
              </a:spcAft>
              <a:buFont typeface="Arial" panose="020B0604020202020204" pitchFamily="34" charset="0"/>
              <a:buChar char="•"/>
              <a:tabLst>
                <a:tab pos="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general, T(n) &gt;  T(n-1) + T(n-2) by one.</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4BEAC510-9859-409B-825B-3D7C514EEC49}"/>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ad face">
            <a:extLst>
              <a:ext uri="{FF2B5EF4-FFF2-40B4-BE49-F238E27FC236}">
                <a16:creationId xmlns:a16="http://schemas.microsoft.com/office/drawing/2014/main" id="{78FCAD17-6A56-4109-AE16-7A8C865547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4397" y="2423808"/>
            <a:ext cx="474083" cy="426128"/>
          </a:xfrm>
          <a:prstGeom prst="rect">
            <a:avLst/>
          </a:prstGeom>
          <a:noFill/>
        </p:spPr>
      </p:pic>
      <p:sp>
        <p:nvSpPr>
          <p:cNvPr id="8" name="Rectangle 7"/>
          <p:cNvSpPr/>
          <p:nvPr/>
        </p:nvSpPr>
        <p:spPr>
          <a:xfrm>
            <a:off x="6124990" y="1033006"/>
            <a:ext cx="3096515" cy="369332"/>
          </a:xfrm>
          <a:prstGeom prst="rect">
            <a:avLst/>
          </a:prstGeom>
        </p:spPr>
        <p:txBody>
          <a:bodyPr wrap="square">
            <a:spAutoFit/>
          </a:bodyPr>
          <a:lstStyle/>
          <a:p>
            <a:r>
              <a:rPr lang="en-US" dirty="0" smtClean="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fib1(n-2);</a:t>
            </a:r>
            <a:endParaRPr lang="en-US" dirty="0"/>
          </a:p>
        </p:txBody>
      </p:sp>
    </p:spTree>
    <p:extLst>
      <p:ext uri="{BB962C8B-B14F-4D97-AF65-F5344CB8AC3E}">
        <p14:creationId xmlns:p14="http://schemas.microsoft.com/office/powerpoint/2010/main" val="1209053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3980" y="4894958"/>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TextBox 10"/>
          <p:cNvSpPr txBox="1"/>
          <p:nvPr/>
        </p:nvSpPr>
        <p:spPr>
          <a:xfrm>
            <a:off x="753980" y="3306790"/>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Box 9"/>
          <p:cNvSpPr txBox="1"/>
          <p:nvPr/>
        </p:nvSpPr>
        <p:spPr>
          <a:xfrm>
            <a:off x="753980" y="117556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1402235" y="699289"/>
                <a:ext cx="9824786" cy="59480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T(n) be the number of terms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recursive tree for n. </a:t>
                </a: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T(n) &gt; T(n-1) + T(n-2).  </a:t>
                </a: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have: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T(n) 	&gt; 2 * T(n - 2), when n ≥ 2</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T(n - 4)</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T(n - 6)</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T(0)  or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T(1)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lvl="0"/>
                <a:r>
                  <a:rPr lang="en-US" altLang="en-US" sz="22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depending upon n is even or odd.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e.g., </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T(8) &gt; 2T(6) &gt; 2*2T(4) &gt; </a:t>
                </a:r>
                <a:r>
                  <a:rPr lang="en-US" altLang="en-US" sz="2200" dirty="0">
                    <a:solidFill>
                      <a:srgbClr val="0000FF"/>
                    </a:solidFill>
                    <a:latin typeface="Times New Roman" panose="02020603050405020304" pitchFamily="18" charset="0"/>
                    <a:cs typeface="Times New Roman" panose="02020603050405020304" pitchFamily="18" charset="0"/>
                  </a:rPr>
                  <a:t>2*2*2T(2) &gt; 2*2*2*2T(0)</a:t>
                </a:r>
                <a:endParaRPr kumimoji="0" lang="en-US" altLang="en-US" sz="2200" b="0" i="0" u="none" strike="noStrike" cap="none" normalizeH="0" baseline="0" dirty="0">
                  <a:ln>
                    <a:noFill/>
                  </a:ln>
                  <a:solidFill>
                    <a:srgbClr val="0000FF"/>
                  </a:solidFill>
                  <a:effectLst/>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T(9) &gt; 2T(7) &gt; 2*2T(5) &gt; </a:t>
                </a:r>
                <a:r>
                  <a:rPr lang="en-US" altLang="en-US" sz="2200" dirty="0">
                    <a:solidFill>
                      <a:srgbClr val="0000FF"/>
                    </a:solidFill>
                    <a:latin typeface="Times New Roman" panose="02020603050405020304" pitchFamily="18" charset="0"/>
                    <a:cs typeface="Times New Roman" panose="02020603050405020304" pitchFamily="18" charset="0"/>
                  </a:rPr>
                  <a:t>2*2*2T(3) &gt; 2*2*2*2T(1)</a:t>
                </a:r>
                <a:endParaRPr kumimoji="0" lang="en-US" altLang="en-US" sz="2200" b="0" i="0" u="none" strike="noStrike" cap="none" normalizeH="0" baseline="0" dirty="0">
                  <a:ln>
                    <a:noFill/>
                  </a:ln>
                  <a:solidFill>
                    <a:schemeClr val="tx1"/>
                  </a:solidFill>
                  <a:effectLst/>
                </a:endParaRPr>
              </a:p>
              <a:p>
                <a:pPr lvl="0">
                  <a:spcBef>
                    <a:spcPts val="1200"/>
                  </a:spcBef>
                  <a:spcAft>
                    <a:spcPts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Because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1 and T(1) = 1, T(n) &gt;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2</m:t>
                        </m:r>
                      </m:e>
                      <m:sup>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sup>
                    </m:sSup>
                  </m:oMath>
                </a14:m>
                <a:r>
                  <a:rPr lang="en-US" sz="2400" dirty="0">
                    <a:solidFill>
                      <a:srgbClr val="0000FF"/>
                    </a:solidFill>
                    <a:latin typeface="Times New Roman" panose="02020603050405020304" pitchFamily="18" charset="0"/>
                    <a:cs typeface="Times New Roman" panose="02020603050405020304" pitchFamily="18" charset="0"/>
                  </a:rPr>
                  <a:t>.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Use induction to show that this is true for n ≥ 2 even if n is not even.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This inequality does not hold for n = 1 because T(1), which is less </a:t>
                </a:r>
                <a:r>
                  <a:rPr lang="en-US" sz="2400" dirty="0">
                    <a:latin typeface="Times New Roman" panose="02020603050405020304" pitchFamily="18" charset="0"/>
                    <a:cs typeface="Times New Roman" panose="02020603050405020304" pitchFamily="18" charset="0"/>
                  </a:rPr>
                  <a:t>than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up>
                    </m:sSup>
                  </m:oMath>
                </a14:m>
                <a:r>
                  <a:rPr lang="en-US" sz="2400" dirty="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1402235" y="699289"/>
                <a:ext cx="9824786" cy="5948039"/>
              </a:xfrm>
              <a:prstGeom prst="rect">
                <a:avLst/>
              </a:prstGeom>
              <a:blipFill>
                <a:blip r:embed="rId2"/>
                <a:stretch>
                  <a:fillRect l="-806" b="-7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hought Bubble: Cloud 5">
            <a:extLst>
              <a:ext uri="{FF2B5EF4-FFF2-40B4-BE49-F238E27FC236}">
                <a16:creationId xmlns:a16="http://schemas.microsoft.com/office/drawing/2014/main" id="{0CE71D79-2BE7-4665-8F4C-97F8212601D7}"/>
              </a:ext>
            </a:extLst>
          </p:cNvPr>
          <p:cNvSpPr/>
          <p:nvPr/>
        </p:nvSpPr>
        <p:spPr>
          <a:xfrm>
            <a:off x="614488" y="2423808"/>
            <a:ext cx="491500" cy="3281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ad face">
            <a:extLst>
              <a:ext uri="{FF2B5EF4-FFF2-40B4-BE49-F238E27FC236}">
                <a16:creationId xmlns:a16="http://schemas.microsoft.com/office/drawing/2014/main" id="{A948785D-70BB-40CA-B481-9004407E8C8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4487" y="2262820"/>
            <a:ext cx="491501" cy="426129"/>
          </a:xfrm>
          <a:prstGeom prst="rect">
            <a:avLst/>
          </a:prstGeom>
          <a:noFill/>
        </p:spPr>
      </p:pic>
      <p:sp>
        <p:nvSpPr>
          <p:cNvPr id="8" name="Left Brace 7">
            <a:extLst>
              <a:ext uri="{FF2B5EF4-FFF2-40B4-BE49-F238E27FC236}">
                <a16:creationId xmlns:a16="http://schemas.microsoft.com/office/drawing/2014/main" id="{FC03851C-BC3A-4A77-AB38-C13C81580386}"/>
              </a:ext>
            </a:extLst>
          </p:cNvPr>
          <p:cNvSpPr/>
          <p:nvPr/>
        </p:nvSpPr>
        <p:spPr>
          <a:xfrm rot="16200000">
            <a:off x="4469352" y="2351794"/>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06D534D-FC13-4F8D-AF20-BC504F584A26}"/>
              </a:ext>
            </a:extLst>
          </p:cNvPr>
          <p:cNvSpPr/>
          <p:nvPr/>
        </p:nvSpPr>
        <p:spPr>
          <a:xfrm rot="16200000">
            <a:off x="7521069" y="2337640"/>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1402235" y="372457"/>
            <a:ext cx="3096515" cy="369332"/>
          </a:xfrm>
          <a:prstGeom prst="rect">
            <a:avLst/>
          </a:prstGeom>
        </p:spPr>
        <p:txBody>
          <a:bodyPr wrap="square">
            <a:spAutoFit/>
          </a:bodyPr>
          <a:lstStyle/>
          <a:p>
            <a:r>
              <a:rPr lang="en-US" dirty="0" smtClean="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fib1(n-2);</a:t>
            </a:r>
            <a:endParaRPr lang="en-US" dirty="0"/>
          </a:p>
        </p:txBody>
      </p:sp>
      <p:sp>
        <p:nvSpPr>
          <p:cNvPr id="2" name="TextBox 1"/>
          <p:cNvSpPr txBox="1"/>
          <p:nvPr/>
        </p:nvSpPr>
        <p:spPr>
          <a:xfrm>
            <a:off x="8926286" y="557123"/>
            <a:ext cx="3156857" cy="1754326"/>
          </a:xfrm>
          <a:prstGeom prst="rect">
            <a:avLst/>
          </a:prstGeom>
          <a:solidFill>
            <a:schemeClr val="accent1">
              <a:lumMod val="20000"/>
              <a:lumOff val="80000"/>
            </a:schemeClr>
          </a:solidFill>
        </p:spPr>
        <p:txBody>
          <a:bodyPr wrap="square" rtlCol="0">
            <a:spAutoFit/>
          </a:bodyPr>
          <a:lstStyle/>
          <a:p>
            <a:r>
              <a:rPr lang="en-US" dirty="0" smtClean="0"/>
              <a:t>T(9) = T(8) + T(7) &gt; 2*T(7)</a:t>
            </a:r>
          </a:p>
          <a:p>
            <a:r>
              <a:rPr lang="en-US" dirty="0" smtClean="0"/>
              <a:t>T(7) = T(6) + T(5) &gt; 2*T(5)</a:t>
            </a:r>
          </a:p>
          <a:p>
            <a:r>
              <a:rPr lang="en-US" dirty="0" smtClean="0"/>
              <a:t>T(5) = T(4) + T(3) &gt; 2*T(3)</a:t>
            </a:r>
          </a:p>
          <a:p>
            <a:r>
              <a:rPr lang="en-US" dirty="0" smtClean="0"/>
              <a:t>T(3) = T(2) + T(1) &gt; 2*T(1)</a:t>
            </a:r>
          </a:p>
          <a:p>
            <a:r>
              <a:rPr lang="en-US" dirty="0" smtClean="0"/>
              <a:t>Thus,</a:t>
            </a:r>
          </a:p>
          <a:p>
            <a:r>
              <a:rPr lang="en-US" dirty="0" smtClean="0"/>
              <a:t>T(9) = 2*2*2*2*T(1)</a:t>
            </a:r>
            <a:endParaRPr lang="en-US" dirty="0"/>
          </a:p>
        </p:txBody>
      </p:sp>
    </p:spTree>
    <p:extLst>
      <p:ext uri="{BB962C8B-B14F-4D97-AF65-F5344CB8AC3E}">
        <p14:creationId xmlns:p14="http://schemas.microsoft.com/office/powerpoint/2010/main" val="2534338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8044" y="601223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5117" y="1995676"/>
                <a:ext cx="9256890" cy="4770537"/>
              </a:xfrm>
              <a:prstGeom prst="rect">
                <a:avLst/>
              </a:prstGeom>
            </p:spPr>
            <p:txBody>
              <a:bodyPr wrap="square">
                <a:spAutoFit/>
              </a:bodyPr>
              <a:lstStyle/>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first two statements in function fib1(n) is equivalent to the if-then part in int fib1(int n).</a:t>
                </a: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n &lt; 2, the procedure halts, </a:t>
                </a:r>
                <a:r>
                  <a:rPr lang="en-US" sz="2200" dirty="0">
                    <a:latin typeface="Times New Roman" panose="02020603050405020304" pitchFamily="18" charset="0"/>
                    <a:ea typeface="Calibri" panose="020F0502020204030204" pitchFamily="34" charset="0"/>
                    <a:cs typeface="Times New Roman" panose="02020603050405020304" pitchFamily="18" charset="0"/>
                  </a:rPr>
                  <a:t>after just a couple of steps.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 for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n &lt;&lt;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take T(n – 1) and T(n – 2) performing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recursive invocations </a:t>
                </a:r>
                <a:r>
                  <a:rPr lang="en-US" sz="2200" dirty="0">
                    <a:latin typeface="Times New Roman" panose="02020603050405020304" pitchFamily="18" charset="0"/>
                    <a:ea typeface="Calibri" panose="020F0502020204030204" pitchFamily="34" charset="0"/>
                    <a:cs typeface="Times New Roman" panose="02020603050405020304" pitchFamily="18" charset="0"/>
                  </a:rPr>
                  <a:t>of fib1, plus 3 steps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checking the value of n and performing a final addition.</a:t>
                </a:r>
                <a:r>
                  <a:rPr lang="en-US" sz="2200" dirty="0">
                    <a:latin typeface="Times New Roman" panose="02020603050405020304" pitchFamily="18" charset="0"/>
                    <a:ea typeface="Calibri" panose="020F0502020204030204" pitchFamily="34" charset="0"/>
                    <a:cs typeface="Times New Roman" panose="02020603050405020304" pitchFamily="18" charset="0"/>
                  </a:rPr>
                  <a: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T(n) = T(n – 1) + T(n – 2) + 3 for n &gt; 1.  //cost is 3 for if n =0, if n = 1,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Compare this to the recurrence relation 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then have 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are impractical slow. e.g.,  T(200) &gt;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&gt;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138</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grow as fast as the Fibonacci numbers!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T(n) is exponential in n. </a:t>
                </a:r>
              </a:p>
            </p:txBody>
          </p:sp>
        </mc:Choice>
        <mc:Fallback xmlns="">
          <p:sp>
            <p:nvSpPr>
              <p:cNvPr id="2" name="Rectangle 1"/>
              <p:cNvSpPr>
                <a:spLocks noRot="1" noChangeAspect="1" noMove="1" noResize="1" noEditPoints="1" noAdjustHandles="1" noChangeArrowheads="1" noChangeShapeType="1" noTextEdit="1"/>
              </p:cNvSpPr>
              <p:nvPr/>
            </p:nvSpPr>
            <p:spPr>
              <a:xfrm>
                <a:off x="1675117" y="1995676"/>
                <a:ext cx="9256890" cy="4770537"/>
              </a:xfrm>
              <a:prstGeom prst="rect">
                <a:avLst/>
              </a:prstGeom>
              <a:blipFill>
                <a:blip r:embed="rId2"/>
                <a:stretch>
                  <a:fillRect l="-791" t="-766" r="-1581" b="-166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0E85044-8F26-4E0F-8551-8985BB0156C8}"/>
              </a:ext>
            </a:extLst>
          </p:cNvPr>
          <p:cNvSpPr txBox="1"/>
          <p:nvPr/>
        </p:nvSpPr>
        <p:spPr>
          <a:xfrm>
            <a:off x="1868267" y="496318"/>
            <a:ext cx="3561804" cy="139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000" dirty="0">
                <a:solidFill>
                  <a:srgbClr val="0000FF"/>
                </a:solidFill>
                <a:ea typeface="Calibri" panose="020F0502020204030204" pitchFamily="34" charset="0"/>
                <a:cs typeface="Times New Roman" panose="02020603050405020304" pitchFamily="18" charset="0"/>
              </a:rPr>
              <a:t>function   fib1(n)</a:t>
            </a: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3789AC-EF48-4906-BE24-02B920A417D8}"/>
              </a:ext>
            </a:extLst>
          </p:cNvPr>
          <p:cNvSpPr txBox="1"/>
          <p:nvPr/>
        </p:nvSpPr>
        <p:spPr>
          <a:xfrm>
            <a:off x="5619325" y="535431"/>
            <a:ext cx="4187215" cy="1354217"/>
          </a:xfrm>
          <a:prstGeom prst="rect">
            <a:avLst/>
          </a:prstGeom>
          <a:noFill/>
          <a:ln>
            <a:solidFill>
              <a:srgbClr val="0000FF"/>
            </a:solidFill>
          </a:ln>
        </p:spPr>
        <p:txBody>
          <a:bodyPr wrap="square" rtlCol="0">
            <a:spAutoFit/>
          </a:bodyPr>
          <a:lstStyle/>
          <a:p>
            <a:pPr marR="0"/>
            <a:r>
              <a:rPr lang="en-US" sz="2200" dirty="0">
                <a:ea typeface="Calibri" panose="020F0502020204030204" pitchFamily="34" charset="0"/>
                <a:cs typeface="Times New Roman" panose="02020603050405020304" pitchFamily="18" charset="0"/>
              </a:rPr>
              <a:t>int   fib1(int n)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646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389" y="1508841"/>
            <a:ext cx="10667999" cy="175572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879726" y="1543777"/>
                <a:ext cx="8432547" cy="482189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Theorem 1.1</a:t>
                </a:r>
                <a:endParaRPr lang="en-US" sz="2400" dirty="0">
                  <a:effectLst/>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If T(n) is the number of terms in the recursion tree corresponding to algorithm fib1(n), then for n ≥ 2,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T(n) &gt;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Proof.  The proof is by induction on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base: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induction step assumes the results of two previous cases</a:t>
                </a:r>
                <a:r>
                  <a:rPr lang="en-US" sz="2200" dirty="0">
                    <a:latin typeface="Times New Roman" panose="02020603050405020304" pitchFamily="18" charset="0"/>
                    <a:ea typeface="Calibri" panose="020F0502020204030204" pitchFamily="34" charset="0"/>
                    <a:cs typeface="Times New Roman" panose="02020603050405020304" pitchFamily="18" charset="0"/>
                  </a:rPr>
                  <a:t>. We need two base cases: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n = 2 and n = 3, the recursion in Figure 1.1 shows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T(2) = 3 &gt;  2 * T(0) = 2 * 1 = 2 =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T(3) = 5 &gt;  2 * T(1) = 2 * 1 = 2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2.8323.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79726" y="1543777"/>
                <a:ext cx="8432547" cy="4821897"/>
              </a:xfrm>
              <a:prstGeom prst="rect">
                <a:avLst/>
              </a:prstGeom>
              <a:blipFill>
                <a:blip r:embed="rId2"/>
                <a:stretch>
                  <a:fillRect l="-1084" t="-1011" b="-1643"/>
                </a:stretch>
              </a:blipFill>
            </p:spPr>
            <p:txBody>
              <a:bodyPr/>
              <a:lstStyle/>
              <a:p>
                <a:r>
                  <a:rPr lang="en-US">
                    <a:noFill/>
                  </a:rPr>
                  <a:t> </a:t>
                </a:r>
              </a:p>
            </p:txBody>
          </p:sp>
        </mc:Fallback>
      </mc:AlternateContent>
    </p:spTree>
    <p:extLst>
      <p:ext uri="{BB962C8B-B14F-4D97-AF65-F5344CB8AC3E}">
        <p14:creationId xmlns:p14="http://schemas.microsoft.com/office/powerpoint/2010/main" val="1317618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598216" cy="27330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750423" y="487978"/>
                <a:ext cx="8630194" cy="6092437"/>
              </a:xfrm>
              <a:prstGeom prst="rect">
                <a:avLst/>
              </a:prstGeom>
            </p:spPr>
            <p:txBody>
              <a:bodyPr wrap="square">
                <a:spAutoFit/>
              </a:bodyPr>
              <a:lstStyle/>
              <a:p>
                <a:pPr>
                  <a:spcAft>
                    <a:spcPts val="12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Continue proof of </a:t>
                </a:r>
                <a:r>
                  <a:rPr lang="en-US" sz="2000" dirty="0">
                    <a:solidFill>
                      <a:srgbClr val="0033CC"/>
                    </a:solidFill>
                    <a:ea typeface="Calibri" panose="020F0502020204030204" pitchFamily="34" charset="0"/>
                    <a:cs typeface="Times New Roman" panose="02020603050405020304" pitchFamily="18" charset="0"/>
                  </a:rPr>
                  <a:t>Theorem 1.1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hypothesis: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ssume that </a:t>
                </a:r>
                <a:r>
                  <a:rPr lang="en-US" sz="2200" dirty="0">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true for all m &lt; n. Then, in the induction step, we have to show that this implies that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b="0" i="0"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must be true for n. 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uppose for all m such that 2 ≤ m &lt; 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is true.  </a:t>
                </a:r>
                <a:r>
                  <a:rPr lang="en-US" sz="2200" dirty="0">
                    <a:latin typeface="Times New Roman" panose="02020603050405020304" pitchFamily="18" charset="0"/>
                    <a:ea typeface="Calibri" panose="020F0502020204030204" pitchFamily="34" charset="0"/>
                    <a:cs typeface="Times New Roman" panose="02020603050405020304" pitchFamily="18" charset="0"/>
                  </a:rPr>
                  <a:t>We need to show that T(n)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also true.   </a:t>
                </a: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 value of T(n) = T(n - 1) + T(n - 2) plus the one node at the root.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 T(n - 1) + T(n - 2)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+ 1  (by induction hypothesis)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2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750423" y="487978"/>
                <a:ext cx="8630194" cy="6092437"/>
              </a:xfrm>
              <a:prstGeom prst="rect">
                <a:avLst/>
              </a:prstGeom>
              <a:blipFill>
                <a:blip r:embed="rId2"/>
                <a:stretch>
                  <a:fillRect l="-918" t="-701" r="-1412" b="-1101"/>
                </a:stretch>
              </a:blipFill>
            </p:spPr>
            <p:txBody>
              <a:bodyPr/>
              <a:lstStyle/>
              <a:p>
                <a:r>
                  <a:rPr lang="en-US">
                    <a:noFill/>
                  </a:rPr>
                  <a:t> </a:t>
                </a:r>
              </a:p>
            </p:txBody>
          </p:sp>
        </mc:Fallback>
      </mc:AlternateContent>
    </p:spTree>
    <p:extLst>
      <p:ext uri="{BB962C8B-B14F-4D97-AF65-F5344CB8AC3E}">
        <p14:creationId xmlns:p14="http://schemas.microsoft.com/office/powerpoint/2010/main" val="3132765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58293" y="1398295"/>
                <a:ext cx="9120146" cy="4967770"/>
              </a:xfrm>
              <a:prstGeom prst="rect">
                <a:avLst/>
              </a:prstGeom>
            </p:spPr>
            <p:txBody>
              <a:bodyPr wrap="square">
                <a:spAutoFit/>
              </a:bodyPr>
              <a:lstStyle/>
              <a:p>
                <a:pPr>
                  <a:lnSpc>
                    <a:spcPct val="150000"/>
                  </a:lnSpc>
                  <a:spcAft>
                    <a:spcPts val="600"/>
                  </a:spcAft>
                  <a:tabLst>
                    <a:tab pos="0" algn="l"/>
                  </a:tabLst>
                </a:pPr>
                <a:r>
                  <a:rPr lang="en-US" sz="2400" dirty="0">
                    <a:ea typeface="Calibri" panose="020F0502020204030204" pitchFamily="34" charset="0"/>
                    <a:cs typeface="Times New Roman" panose="02020603050405020304" pitchFamily="18" charset="0"/>
                  </a:rPr>
                  <a:t>Analysis of the Algorithm: function fib1(n)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computes the nth Fibonacci term.</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a:t>
                </a:r>
                <a:r>
                  <a:rPr lang="en-US" sz="2200" dirty="0">
                    <a:latin typeface="Times New Roman" panose="02020603050405020304" pitchFamily="18" charset="0"/>
                    <a:ea typeface="Calibri" panose="020F0502020204030204" pitchFamily="34" charset="0"/>
                    <a:cs typeface="Times New Roman" panose="02020603050405020304" pitchFamily="18" charset="0"/>
                  </a:rPr>
                  <a:t>computed by 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greater than </a:t>
                </a:r>
                <a14:m>
                  <m:oMath xmlns:m="http://schemas.openxmlformats.org/officeDocument/2006/math">
                    <m:sSup>
                      <m:sSupPr>
                        <m:ctrlPr>
                          <a:rPr lang="en-US" sz="22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he running time of fib1(n) grows as fast as the Fibonacci numbers!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is exponential in n</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and is extremely inefficient.</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impractical slow</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very small value of n. </a:t>
                </a:r>
              </a:p>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8293" y="1398295"/>
                <a:ext cx="9120146" cy="4967770"/>
              </a:xfrm>
              <a:prstGeom prst="rect">
                <a:avLst/>
              </a:prstGeom>
              <a:blipFill>
                <a:blip r:embed="rId2"/>
                <a:stretch>
                  <a:fillRect l="-1003" b="-2454"/>
                </a:stretch>
              </a:blipFill>
            </p:spPr>
            <p:txBody>
              <a:bodyPr/>
              <a:lstStyle/>
              <a:p>
                <a:r>
                  <a:rPr lang="en-US">
                    <a:noFill/>
                  </a:rPr>
                  <a:t> </a:t>
                </a:r>
              </a:p>
            </p:txBody>
          </p:sp>
        </mc:Fallback>
      </mc:AlternateContent>
    </p:spTree>
    <p:extLst>
      <p:ext uri="{BB962C8B-B14F-4D97-AF65-F5344CB8AC3E}">
        <p14:creationId xmlns:p14="http://schemas.microsoft.com/office/powerpoint/2010/main" val="360303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874" y="2882247"/>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03810" y="1348403"/>
                <a:ext cx="8929315" cy="460856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Let’s be a little more concrete about just how bad exponential time is. </a:t>
                </a:r>
              </a:p>
              <a:p>
                <a:pPr marL="800100" lvl="1"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To compute F</a:t>
                </a:r>
                <a:r>
                  <a:rPr lang="en-US" sz="2200" baseline="-25000" dirty="0">
                    <a:effectLst/>
                    <a:latin typeface="Times New Roman" panose="02020603050405020304" pitchFamily="18" charset="0"/>
                    <a:ea typeface="Calibri" panose="020F0502020204030204" pitchFamily="34" charset="0"/>
                  </a:rPr>
                  <a:t>200</a:t>
                </a:r>
                <a:r>
                  <a:rPr lang="en-US" sz="2200" dirty="0">
                    <a:effectLst/>
                    <a:latin typeface="Times New Roman" panose="02020603050405020304" pitchFamily="18" charset="0"/>
                    <a:ea typeface="Calibri" panose="020F0502020204030204" pitchFamily="34" charset="0"/>
                  </a:rPr>
                  <a:t>, the fib1 executes </a:t>
                </a:r>
                <a:r>
                  <a:rPr lang="en-US" sz="2200" dirty="0">
                    <a:solidFill>
                      <a:srgbClr val="0000FF"/>
                    </a:solidFill>
                    <a:effectLst/>
                    <a:latin typeface="Times New Roman" panose="02020603050405020304" pitchFamily="18" charset="0"/>
                    <a:ea typeface="Calibri" panose="020F0502020204030204" pitchFamily="34" charset="0"/>
                  </a:rPr>
                  <a:t>T(200) ≥ F</a:t>
                </a:r>
                <a:r>
                  <a:rPr lang="en-US" sz="2200" baseline="-25000" dirty="0">
                    <a:solidFill>
                      <a:srgbClr val="0000FF"/>
                    </a:solidFill>
                    <a:effectLst/>
                    <a:latin typeface="Times New Roman" panose="02020603050405020304" pitchFamily="18" charset="0"/>
                    <a:ea typeface="Calibri" panose="020F0502020204030204" pitchFamily="34" charset="0"/>
                  </a:rPr>
                  <a:t>200</a:t>
                </a:r>
                <a:r>
                  <a:rPr lang="en-US" sz="2200" dirty="0">
                    <a:solidFill>
                      <a:srgbClr val="0000FF"/>
                    </a:solidFill>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US" sz="2200" i="1">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138</m:t>
                        </m:r>
                      </m:sup>
                    </m:sSup>
                  </m:oMath>
                </a14:m>
                <a:r>
                  <a:rPr lang="en-US" sz="2200" dirty="0">
                    <a:solidFill>
                      <a:srgbClr val="0000FF"/>
                    </a:solidFill>
                    <a:effectLst/>
                    <a:latin typeface="Times New Roman" panose="02020603050405020304" pitchFamily="18" charset="0"/>
                    <a:ea typeface="Times New Roman" panose="02020603050405020304" pitchFamily="18" charset="0"/>
                  </a:rPr>
                  <a:t> elementary computer steps. </a:t>
                </a:r>
                <a:endParaRPr lang="en-US" sz="2200" dirty="0">
                  <a:effectLst/>
                  <a:latin typeface="Times New Roman" panose="02020603050405020304" pitchFamily="18" charset="0"/>
                  <a:ea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If we use the NEC Earth Simulator, one of the fastest computer in the world, which </a:t>
                </a:r>
                <a:r>
                  <a:rPr lang="en-US" sz="2200" dirty="0">
                    <a:solidFill>
                      <a:srgbClr val="0000FF"/>
                    </a:solidFill>
                    <a:effectLst/>
                    <a:latin typeface="Times New Roman" panose="02020603050405020304" pitchFamily="18" charset="0"/>
                    <a:ea typeface="Times New Roman" panose="02020603050405020304" pitchFamily="18" charset="0"/>
                  </a:rPr>
                  <a:t>clocks 40 trillion steps per second, it would take </a:t>
                </a:r>
                <a14:m>
                  <m:oMath xmlns:m="http://schemas.openxmlformats.org/officeDocument/2006/math">
                    <m:sSup>
                      <m:sSupPr>
                        <m:ctrlPr>
                          <a:rPr lang="en-US" sz="2200" i="1" smtClean="0">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92</m:t>
                        </m:r>
                      </m:sup>
                    </m:sSup>
                  </m:oMath>
                </a14:m>
                <a:r>
                  <a:rPr lang="en-US" sz="2200" dirty="0">
                    <a:solidFill>
                      <a:srgbClr val="0000FF"/>
                    </a:solidFill>
                    <a:effectLst/>
                    <a:latin typeface="Times New Roman" panose="02020603050405020304" pitchFamily="18" charset="0"/>
                    <a:ea typeface="Times New Roman" panose="02020603050405020304" pitchFamily="18" charset="0"/>
                  </a:rPr>
                  <a:t> seconds to compute fib1(200). </a:t>
                </a: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This means that, if we start the computation today, it would still be going long after the sun turns into a red giant star.</a:t>
                </a:r>
                <a:r>
                  <a:rPr lang="en-US" sz="2200" dirty="0">
                    <a:effectLst/>
                    <a:latin typeface="Times New Roman" panose="02020603050405020304" pitchFamily="18" charset="0"/>
                    <a:ea typeface="Calibri" panose="020F0502020204030204" pitchFamily="34" charset="0"/>
                  </a:rPr>
                  <a:t> </a:t>
                </a:r>
              </a:p>
              <a:p>
                <a:pPr>
                  <a:lnSpc>
                    <a:spcPct val="150000"/>
                  </a:lnSpc>
                </a:pPr>
                <a:r>
                  <a:rPr lang="en-US" sz="2200" dirty="0">
                    <a:latin typeface="Times New Roman" panose="02020603050405020304" pitchFamily="18" charset="0"/>
                  </a:rPr>
                  <a:t>…</a:t>
                </a:r>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803810" y="1348403"/>
                <a:ext cx="8929315" cy="4608569"/>
              </a:xfrm>
              <a:prstGeom prst="rect">
                <a:avLst/>
              </a:prstGeom>
              <a:blipFill>
                <a:blip r:embed="rId2"/>
                <a:stretch>
                  <a:fillRect l="-887" b="-1720"/>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885DA761-6AD7-4197-AA71-2CAC2B1AC2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443784" y="3330172"/>
            <a:ext cx="516780" cy="453704"/>
          </a:xfrm>
          <a:prstGeom prst="rect">
            <a:avLst/>
          </a:prstGeom>
          <a:noFill/>
        </p:spPr>
      </p:pic>
    </p:spTree>
    <p:extLst>
      <p:ext uri="{BB962C8B-B14F-4D97-AF65-F5344CB8AC3E}">
        <p14:creationId xmlns:p14="http://schemas.microsoft.com/office/powerpoint/2010/main" val="3395515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783" y="966362"/>
            <a:ext cx="10389669" cy="179861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2726" y="1179474"/>
                <a:ext cx="8983081" cy="5454955"/>
              </a:xfrm>
              <a:prstGeom prst="rect">
                <a:avLst/>
              </a:prstGeom>
            </p:spPr>
            <p:txBody>
              <a:bodyPr wrap="square">
                <a:spAutoFit/>
              </a:bodyPr>
              <a:lstStyle/>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of fib1(n) is propositional to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1.6</m:t>
                            </m:r>
                          </m:e>
                        </m:d>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b="0" i="0" smtClean="0">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It takes 1.6 times longer to compute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n+1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than 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i.e., </a:t>
                </a:r>
                <a14:m>
                  <m:oMath xmlns:m="http://schemas.openxmlformats.org/officeDocument/2006/math">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00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=0.6</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0" dirty="0" smtClean="0">
                        <a:solidFill>
                          <a:srgbClr val="0033CC"/>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May only compute one Fibonacci numbers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every year, if our technology is rapidly improving – computing speed have been doubling roughly 18 months, a phenomenon called Moore’s Law. Under this Moore’s Law, computers get 1.6 times faster each year. Such is the curse of exponential time.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Bef>
                    <a:spcPts val="1200"/>
                  </a:spcBef>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short, our naïve recursive algorithm is correct but hopelessly inefficient.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Can we do better? – This is </a:t>
                </a: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the third question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26" y="1179474"/>
                <a:ext cx="8983081" cy="5454955"/>
              </a:xfrm>
              <a:prstGeom prst="rect">
                <a:avLst/>
              </a:prstGeom>
              <a:blipFill>
                <a:blip r:embed="rId2"/>
                <a:stretch>
                  <a:fillRect l="-815" r="-1358" b="-1229"/>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9B43E96B-0B16-45BA-967E-ABBE82831331}"/>
              </a:ext>
            </a:extLst>
          </p:cNvPr>
          <p:cNvSpPr/>
          <p:nvPr/>
        </p:nvSpPr>
        <p:spPr>
          <a:xfrm>
            <a:off x="726783" y="1098883"/>
            <a:ext cx="484396" cy="33726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ad face">
            <a:extLst>
              <a:ext uri="{FF2B5EF4-FFF2-40B4-BE49-F238E27FC236}">
                <a16:creationId xmlns:a16="http://schemas.microsoft.com/office/drawing/2014/main" id="{461B968A-77C5-43BA-AD97-9F90C0EAD0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58419" y="1098883"/>
            <a:ext cx="352760" cy="337263"/>
          </a:xfrm>
          <a:prstGeom prst="rect">
            <a:avLst/>
          </a:prstGeom>
          <a:noFill/>
        </p:spPr>
      </p:pic>
    </p:spTree>
    <p:extLst>
      <p:ext uri="{BB962C8B-B14F-4D97-AF65-F5344CB8AC3E}">
        <p14:creationId xmlns:p14="http://schemas.microsoft.com/office/powerpoint/2010/main" val="160279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064" y="234214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28732" y="639903"/>
            <a:ext cx="9134536" cy="5998693"/>
          </a:xfrm>
          <a:prstGeom prst="rect">
            <a:avLst/>
          </a:prstGeom>
        </p:spPr>
        <p:txBody>
          <a:bodyPr wrap="square">
            <a:spAutoFit/>
          </a:bodyPr>
          <a:lstStyle/>
          <a:p>
            <a:pPr>
              <a:lnSpc>
                <a:spcPct val="107000"/>
              </a:lnSpc>
              <a:spcAft>
                <a:spcPts val="800"/>
              </a:spcAft>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the running time of a program as a function of the size of its input, 	T(n) ∞ f(n). </a:t>
            </a:r>
          </a:p>
          <a:p>
            <a:pPr marL="914400" lvl="1"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time taken by an algorithm grows with the size of the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size is measured the number of items in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sorting algorithm,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input size is the number of items n </a:t>
            </a:r>
            <a:r>
              <a:rPr lang="en-US" sz="2200" dirty="0">
                <a:latin typeface="Times New Roman" panose="02020603050405020304" pitchFamily="18" charset="0"/>
                <a:ea typeface="Calibri" panose="020F0502020204030204" pitchFamily="34" charset="0"/>
                <a:cs typeface="Times New Roman" panose="02020603050405020304" pitchFamily="18" charset="0"/>
              </a:rPr>
              <a:t>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An algorithm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computing nth Fibonacci item, n is the input but not the size of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a:t>
            </a:r>
            <a: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n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828800" lvl="3"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 reasonable measure of the size of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is the number of symbols used to encode n, which is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Multiplying</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two integers n, m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total number of bits</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for n, m.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i.e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bits(n) * bits(m)); i.e.,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p:txBody>
      </p:sp>
    </p:spTree>
    <p:extLst>
      <p:ext uri="{BB962C8B-B14F-4D97-AF65-F5344CB8AC3E}">
        <p14:creationId xmlns:p14="http://schemas.microsoft.com/office/powerpoint/2010/main" val="3258541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7" y="4301401"/>
            <a:ext cx="10579768" cy="166038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85718" y="1575968"/>
            <a:ext cx="9020564" cy="4385816"/>
          </a:xfrm>
          <a:prstGeom prst="rect">
            <a:avLst/>
          </a:prstGeom>
        </p:spPr>
        <p:txBody>
          <a:bodyPr wrap="square">
            <a:spAutoFit/>
          </a:bodyPr>
          <a:lstStyle/>
          <a:p>
            <a:pPr>
              <a:spcAft>
                <a:spcPts val="600"/>
              </a:spcAft>
              <a:tabLst>
                <a:tab pos="0" algn="l"/>
              </a:tabLst>
            </a:pPr>
            <a:r>
              <a:rPr lang="en-US" sz="2400" i="1" dirty="0">
                <a:ea typeface="Calibri" panose="020F0502020204030204" pitchFamily="34" charset="0"/>
                <a:cs typeface="Times New Roman" panose="02020603050405020304" pitchFamily="18" charset="0"/>
              </a:rPr>
              <a:t>A Polynomial Algorithm</a:t>
            </a:r>
            <a:endParaRPr lang="en-US" sz="2400" dirty="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Why is fib1 so slow?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the cascade of recursive invocations triggered by a single call to fib1(n). </a:t>
            </a:r>
          </a:p>
          <a:p>
            <a:pPr marL="800100" lvl="1"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same value are computed repeatedly! </a:t>
            </a:r>
          </a:p>
          <a:p>
            <a:pPr marL="1257300" lvl="2"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that in determining fib1(5), fib1(2) is computed three times and fib(3) is computed two times.</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sensible solution: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Store the intermediate results – the computed values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r>
              <a:rPr lang="en-US" sz="2200" dirty="0">
                <a:latin typeface="Times New Roman" panose="02020603050405020304" pitchFamily="18" charset="0"/>
                <a:ea typeface="Calibri" panose="020F0502020204030204" pitchFamily="34" charset="0"/>
                <a:cs typeface="Times New Roman" panose="02020603050405020304" pitchFamily="18" charset="0"/>
              </a:rPr>
              <a:t>  in an array,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avoiding recompute them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following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iterative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algorithm uses this strategy.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27FF658-30C6-4D30-90BE-199AF3BBBCF8}"/>
              </a:ext>
            </a:extLst>
          </p:cNvPr>
          <p:cNvSpPr/>
          <p:nvPr/>
        </p:nvSpPr>
        <p:spPr>
          <a:xfrm>
            <a:off x="1515280" y="739704"/>
            <a:ext cx="2741200" cy="492443"/>
          </a:xfrm>
          <a:prstGeom prst="rect">
            <a:avLst/>
          </a:prstGeom>
        </p:spPr>
        <p:txBody>
          <a:bodyPr wrap="none">
            <a:spAutoFit/>
          </a:bodyPr>
          <a:lstStyle/>
          <a:p>
            <a:r>
              <a:rPr lang="en-US" sz="2600" dirty="0">
                <a:solidFill>
                  <a:srgbClr val="0033CC"/>
                </a:solidFill>
                <a:ea typeface="Calibri" panose="020F0502020204030204" pitchFamily="34" charset="0"/>
                <a:cs typeface="Times New Roman" panose="02020603050405020304" pitchFamily="18" charset="0"/>
              </a:rPr>
              <a:t>Can we do better? </a:t>
            </a:r>
            <a:endParaRPr lang="en-US" sz="2600" dirty="0"/>
          </a:p>
        </p:txBody>
      </p:sp>
    </p:spTree>
    <p:extLst>
      <p:ext uri="{BB962C8B-B14F-4D97-AF65-F5344CB8AC3E}">
        <p14:creationId xmlns:p14="http://schemas.microsoft.com/office/powerpoint/2010/main" val="2901964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48" y="3518487"/>
            <a:ext cx="5815264"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p:cNvSpPr txBox="1"/>
          <p:nvPr/>
        </p:nvSpPr>
        <p:spPr>
          <a:xfrm>
            <a:off x="6753726" y="2342540"/>
            <a:ext cx="5173580" cy="326417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91766" y="1179281"/>
                <a:ext cx="9204961" cy="4499437"/>
              </a:xfrm>
              <a:prstGeom prst="rect">
                <a:avLst/>
              </a:prstGeom>
            </p:spPr>
            <p:txBody>
              <a:bodyPr wrap="square">
                <a:spAutoFit/>
              </a:bodyPr>
              <a:lstStyle/>
              <a:p>
                <a:pPr>
                  <a:lnSpc>
                    <a:spcPct val="150000"/>
                  </a:lnSpc>
                  <a:spcAft>
                    <a:spcPts val="400"/>
                  </a:spcAft>
                  <a:tabLst>
                    <a:tab pos="0" algn="l"/>
                  </a:tabLst>
                </a:pPr>
                <a:r>
                  <a:rPr lang="en-US" sz="2400" dirty="0">
                    <a:solidFill>
                      <a:srgbClr val="0033CC"/>
                    </a:solidFill>
                    <a:ea typeface="Calibri" panose="020F0502020204030204" pitchFamily="34" charset="0"/>
                    <a:cs typeface="Times New Roman" panose="02020603050405020304" pitchFamily="18" charset="0"/>
                  </a:rPr>
                  <a:t>function fib2(n)</a:t>
                </a:r>
                <a:endParaRPr lang="en-US" sz="2400" dirty="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if (n == 0) then return 0;</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create an array f[0 .. n];</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f[0] = 0; f[1] = 1;</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return f[n];</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91766" y="1179281"/>
                <a:ext cx="9204961" cy="4499437"/>
              </a:xfrm>
              <a:prstGeom prst="rect">
                <a:avLst/>
              </a:prstGeom>
              <a:blipFill>
                <a:blip r:embed="rId2"/>
                <a:stretch>
                  <a:fillRect l="-10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379403" y="510731"/>
                <a:ext cx="4756797" cy="5893921"/>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 with </a:t>
                </a:r>
                <a:r>
                  <a:rPr lang="en-US" sz="2200" dirty="0">
                    <a:ea typeface="Calibri" panose="020F0502020204030204" pitchFamily="34" charset="0"/>
                    <a:cs typeface="Times New Roman" panose="02020603050405020304" pitchFamily="18" charset="0"/>
                  </a:rPr>
                  <a:t>fib1</a:t>
                </a:r>
                <a:r>
                  <a:rPr lang="en-US" sz="2200" dirty="0">
                    <a:latin typeface="Times New Roman" panose="02020603050405020304" pitchFamily="18" charset="0"/>
                    <a:ea typeface="Calibri" panose="020F0502020204030204" pitchFamily="34" charset="0"/>
                    <a:cs typeface="Times New Roman" panose="02020603050405020304" pitchFamily="18" charset="0"/>
                  </a:rPr>
                  <a:t>, the </a:t>
                </a:r>
                <a:r>
                  <a:rPr lang="en-US" sz="2200" i="1" dirty="0">
                    <a:latin typeface="Times New Roman" panose="02020603050405020304" pitchFamily="18" charset="0"/>
                    <a:ea typeface="Calibri" panose="020F0502020204030204" pitchFamily="34" charset="0"/>
                    <a:cs typeface="Times New Roman" panose="02020603050405020304" pitchFamily="18" charset="0"/>
                  </a:rPr>
                  <a:t>correctness o</a:t>
                </a:r>
                <a:r>
                  <a:rPr lang="en-US" sz="2200" dirty="0">
                    <a:latin typeface="Times New Roman" panose="02020603050405020304" pitchFamily="18" charset="0"/>
                    <a:ea typeface="Calibri" panose="020F0502020204030204" pitchFamily="34" charset="0"/>
                    <a:cs typeface="Times New Roman" panose="02020603050405020304" pitchFamily="18" charset="0"/>
                  </a:rPr>
                  <a:t>f this algorithm </a:t>
                </a:r>
                <a:r>
                  <a:rPr lang="en-US" sz="2200" dirty="0">
                    <a:ea typeface="Calibri" panose="020F0502020204030204" pitchFamily="34" charset="0"/>
                    <a:cs typeface="Times New Roman" panose="02020603050405020304" pitchFamily="18" charset="0"/>
                  </a:rPr>
                  <a:t>fib2(n) </a:t>
                </a:r>
                <a:r>
                  <a:rPr lang="en-US" sz="2200" dirty="0">
                    <a:latin typeface="Times New Roman" panose="02020603050405020304" pitchFamily="18" charset="0"/>
                    <a:ea typeface="Calibri" panose="020F0502020204030204" pitchFamily="34" charset="0"/>
                    <a:cs typeface="Times New Roman" panose="02020603050405020304" pitchFamily="18" charset="0"/>
                  </a:rPr>
                  <a:t>is self-evident because it directly uses the definition of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600"/>
                  </a:spcAft>
                  <a:buFont typeface="Arial" panose="020B0604020202020204" pitchFamily="34" charset="0"/>
                  <a:buChar char="•"/>
                </a:pP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long does it take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 in the body of the for-loop is executed n -1 times. Or (</a:t>
                </a:r>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is executed n times.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number of computed steps used by </a:t>
                </a:r>
                <a:r>
                  <a:rPr lang="en-US" sz="2200" dirty="0">
                    <a:solidFill>
                      <a:srgbClr val="0033CC"/>
                    </a:solidFill>
                    <a:ea typeface="Calibri" panose="020F0502020204030204" pitchFamily="34" charset="0"/>
                    <a:cs typeface="Times New Roman" panose="02020603050405020304" pitchFamily="18" charset="0"/>
                  </a:rPr>
                  <a:t>fib2</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is linear in n, </a:t>
                </a:r>
                <a14:m>
                  <m:oMath xmlns:m="http://schemas.openxmlformats.org/officeDocument/2006/math">
                    <m:r>
                      <a:rPr lang="en-US" sz="22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is down from exponential to polynomial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baseline="300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 huge breakthrough in running time. (Addition requires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 is perfectly reasonable to computer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or even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200,200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379403" y="510731"/>
                <a:ext cx="4756797" cy="5893921"/>
              </a:xfrm>
              <a:prstGeom prst="rect">
                <a:avLst/>
              </a:prstGeom>
              <a:blipFill>
                <a:blip r:embed="rId3"/>
                <a:stretch>
                  <a:fillRect l="-1408" t="-827" r="-2561" b="-103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14726833-60FB-4A6A-867D-A738AD9E0BA7}"/>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A93181CF-38AF-42C8-88B7-F1BC7311E39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5940" y="2324463"/>
            <a:ext cx="429860" cy="426128"/>
          </a:xfrm>
          <a:prstGeom prst="rect">
            <a:avLst/>
          </a:prstGeom>
          <a:noFill/>
        </p:spPr>
      </p:pic>
    </p:spTree>
    <p:extLst>
      <p:ext uri="{BB962C8B-B14F-4D97-AF65-F5344CB8AC3E}">
        <p14:creationId xmlns:p14="http://schemas.microsoft.com/office/powerpoint/2010/main" val="1563641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41792801"/>
                  </p:ext>
                </p:extLst>
              </p:nvPr>
            </p:nvGraphicFramePr>
            <p:xfrm>
              <a:off x="1661823" y="950459"/>
              <a:ext cx="9072438" cy="4955540"/>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910259">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14:m>
                            <m:oMath xmlns:m="http://schemas.openxmlformats.org/officeDocument/2006/math">
                              <m:sSup>
                                <m:sSupPr>
                                  <m:ctrlPr>
                                    <a:rPr lang="en-US" sz="2200" i="1" smtClean="0">
                                      <a:solidFill>
                                        <a:schemeClr val="tx1"/>
                                      </a:solidFill>
                                      <a:effectLst/>
                                      <a:latin typeface="Cambria Math" panose="02040503050406030204" pitchFamily="18" charset="0"/>
                                    </a:rPr>
                                  </m:ctrlPr>
                                </m:sSupPr>
                                <m:e>
                                  <m:r>
                                    <a:rPr lang="en-US" sz="2200">
                                      <a:solidFill>
                                        <a:schemeClr val="tx1"/>
                                      </a:solidFill>
                                      <a:effectLst/>
                                      <a:latin typeface="Cambria Math" panose="02040503050406030204" pitchFamily="18" charset="0"/>
                                    </a:rPr>
                                    <m:t>2</m:t>
                                  </m:r>
                                </m:e>
                                <m:sup>
                                  <m:f>
                                    <m:fPr>
                                      <m:ctrlPr>
                                        <a:rPr lang="en-US" sz="2200" i="1">
                                          <a:solidFill>
                                            <a:schemeClr val="tx1"/>
                                          </a:solidFill>
                                          <a:effectLst/>
                                          <a:latin typeface="Cambria Math" panose="02040503050406030204" pitchFamily="18" charset="0"/>
                                        </a:rPr>
                                      </m:ctrlPr>
                                    </m:fPr>
                                    <m:num>
                                      <m:r>
                                        <a:rPr lang="en-US" sz="2200">
                                          <a:solidFill>
                                            <a:schemeClr val="tx1"/>
                                          </a:solidFill>
                                          <a:effectLst/>
                                          <a:latin typeface="Cambria Math" panose="02040503050406030204" pitchFamily="18" charset="0"/>
                                        </a:rPr>
                                        <m:t>𝑛</m:t>
                                      </m:r>
                                    </m:num>
                                    <m:den>
                                      <m:r>
                                        <a:rPr lang="en-US" sz="2200">
                                          <a:solidFill>
                                            <a:schemeClr val="tx1"/>
                                          </a:solidFill>
                                          <a:effectLst/>
                                          <a:latin typeface="Cambria Math" panose="02040503050406030204" pitchFamily="18" charset="0"/>
                                        </a:rPr>
                                        <m:t>2</m:t>
                                      </m:r>
                                    </m:den>
                                  </m:f>
                                </m:sup>
                              </m:sSup>
                            </m:oMath>
                          </a14:m>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 </a:t>
                          </a:r>
                          <a14:m>
                            <m:oMath xmlns:m="http://schemas.openxmlformats.org/officeDocument/2006/math">
                              <m:r>
                                <a:rPr lang="en-US" sz="2200">
                                  <a:solidFill>
                                    <a:schemeClr val="tx1"/>
                                  </a:solidFill>
                                  <a:effectLst/>
                                  <a:latin typeface="Cambria Math" panose="02040503050406030204" pitchFamily="18" charset="0"/>
                                </a:rPr>
                                <m:t>𝜇</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a:t>
                          </a:r>
                          <a14:m>
                            <m:oMath xmlns:m="http://schemas.openxmlformats.org/officeDocument/2006/math">
                              <m:r>
                                <a:rPr lang="en-US" sz="2200">
                                  <a:solidFill>
                                    <a:schemeClr val="tx1"/>
                                  </a:solidFill>
                                  <a:effectLst/>
                                  <a:latin typeface="Cambria Math" panose="02040503050406030204" pitchFamily="18" charset="0"/>
                                </a:rPr>
                                <m:t> </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113">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41792801"/>
                  </p:ext>
                </p:extLst>
              </p:nvPr>
            </p:nvGraphicFramePr>
            <p:xfrm>
              <a:off x="1661823" y="950459"/>
              <a:ext cx="9072438" cy="4955540"/>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1435100">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25524" t="-5508" r="-296154" b="-252542"/>
                          </a:stretch>
                        </a:blip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03659" r="-499" b="-626829"/>
                          </a:stretch>
                        </a:blipFill>
                      </a:tcPr>
                    </a:tc>
                    <a:extLst>
                      <a:ext uri="{0D108BD9-81ED-4DB2-BD59-A6C34878D82A}">
                        <a16:rowId xmlns:a16="http://schemas.microsoft.com/office/drawing/2014/main" val="10001"/>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98795" r="-499" b="-519277"/>
                          </a:stretch>
                        </a:blipFill>
                      </a:tcPr>
                    </a:tc>
                    <a:extLst>
                      <a:ext uri="{0D108BD9-81ED-4DB2-BD59-A6C34878D82A}">
                        <a16:rowId xmlns:a16="http://schemas.microsoft.com/office/drawing/2014/main" val="10002"/>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2920">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1661823" y="5868062"/>
                <a:ext cx="2170706" cy="707886"/>
              </a:xfrm>
              <a:prstGeom prst="rect">
                <a:avLst/>
              </a:prstGeom>
            </p:spPr>
            <p:txBody>
              <a:bodyPr wrap="square">
                <a:spAutoFit/>
              </a:bodyPr>
              <a:lstStyle/>
              <a:p>
                <a:pPr>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1 ns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-9</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𝜇</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661823" y="5868062"/>
                <a:ext cx="2170706" cy="707886"/>
              </a:xfrm>
              <a:prstGeom prst="rect">
                <a:avLst/>
              </a:prstGeom>
              <a:blipFill rotWithShape="0">
                <a:blip r:embed="rId3"/>
                <a:stretch>
                  <a:fillRect l="-3090" t="-6034" r="-843" b="-13793"/>
                </a:stretch>
              </a:blipFill>
            </p:spPr>
            <p:txBody>
              <a:bodyPr/>
              <a:lstStyle/>
              <a:p>
                <a:r>
                  <a:rPr lang="en-US">
                    <a:noFill/>
                  </a:rPr>
                  <a:t> </a:t>
                </a:r>
              </a:p>
            </p:txBody>
          </p:sp>
        </mc:Fallback>
      </mc:AlternateContent>
      <p:sp>
        <p:nvSpPr>
          <p:cNvPr id="6" name="Rectangle 5"/>
          <p:cNvSpPr/>
          <p:nvPr/>
        </p:nvSpPr>
        <p:spPr>
          <a:xfrm>
            <a:off x="4006876" y="5968089"/>
            <a:ext cx="6838026" cy="545919"/>
          </a:xfrm>
          <a:prstGeom prst="rect">
            <a:avLst/>
          </a:prstGeom>
        </p:spPr>
        <p:txBody>
          <a:bodyPr wrap="none">
            <a:spAutoFit/>
          </a:bodyPr>
          <a:lstStyle/>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Table 1.1   A comparison of Algorithms </a:t>
            </a:r>
            <a:r>
              <a:rPr lang="en-US" sz="2200" dirty="0">
                <a:ea typeface="Calibri" panose="020F0502020204030204" pitchFamily="34" charset="0"/>
                <a:cs typeface="Times New Roman" panose="02020603050405020304" pitchFamily="18" charset="0"/>
              </a:rPr>
              <a:t>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r>
              <a:rPr lang="en-US" sz="2200" dirty="0">
                <a:ea typeface="Calibri" panose="020F0502020204030204" pitchFamily="34" charset="0"/>
                <a:cs typeface="Times New Roman" panose="02020603050405020304" pitchFamily="18" charset="0"/>
              </a:rPr>
              <a:t>fib2(n)</a:t>
            </a:r>
            <a:endParaRPr lang="en-US" sz="2200" dirty="0">
              <a:effectLst/>
              <a:ea typeface="Calibri" panose="020F0502020204030204" pitchFamily="34" charset="0"/>
              <a:cs typeface="Times New Roman" panose="02020603050405020304" pitchFamily="18" charset="0"/>
            </a:endParaRPr>
          </a:p>
        </p:txBody>
      </p:sp>
      <p:sp>
        <p:nvSpPr>
          <p:cNvPr id="7" name="Thought Bubble: Cloud 6">
            <a:extLst>
              <a:ext uri="{FF2B5EF4-FFF2-40B4-BE49-F238E27FC236}">
                <a16:creationId xmlns:a16="http://schemas.microsoft.com/office/drawing/2014/main" id="{7BA70B47-E2AB-4C5C-9B61-51FCBC572FBE}"/>
              </a:ext>
            </a:extLst>
          </p:cNvPr>
          <p:cNvSpPr/>
          <p:nvPr/>
        </p:nvSpPr>
        <p:spPr>
          <a:xfrm>
            <a:off x="745270" y="2423808"/>
            <a:ext cx="535044"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mage result for sad face">
            <a:extLst>
              <a:ext uri="{FF2B5EF4-FFF2-40B4-BE49-F238E27FC236}">
                <a16:creationId xmlns:a16="http://schemas.microsoft.com/office/drawing/2014/main" id="{9A29F4B1-10C6-40D4-8FA2-2F895B79B7F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4487" y="2423808"/>
            <a:ext cx="535043" cy="426128"/>
          </a:xfrm>
          <a:prstGeom prst="rect">
            <a:avLst/>
          </a:prstGeom>
          <a:noFill/>
        </p:spPr>
      </p:pic>
    </p:spTree>
    <p:extLst>
      <p:ext uri="{BB962C8B-B14F-4D97-AF65-F5344CB8AC3E}">
        <p14:creationId xmlns:p14="http://schemas.microsoft.com/office/powerpoint/2010/main" val="2979293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21043" y="3923645"/>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TextBox 5"/>
          <p:cNvSpPr txBox="1"/>
          <p:nvPr/>
        </p:nvSpPr>
        <p:spPr>
          <a:xfrm>
            <a:off x="1478659" y="5575948"/>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4"/>
          <p:cNvSpPr txBox="1"/>
          <p:nvPr/>
        </p:nvSpPr>
        <p:spPr>
          <a:xfrm>
            <a:off x="1326259" y="1006274"/>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95455" y="470411"/>
                <a:ext cx="8873655" cy="6233245"/>
              </a:xfrm>
              <a:prstGeom prst="rect">
                <a:avLst/>
              </a:prstGeom>
            </p:spPr>
            <p:txBody>
              <a:bodyPr wrap="square">
                <a:spAutoFit/>
              </a:bodyPr>
              <a:lstStyle/>
              <a:p>
                <a:pPr>
                  <a:lnSpc>
                    <a:spcPct val="150000"/>
                  </a:lnSpc>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Later, we will see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function fib1(n)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 divide-and-conquer algorithm. </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divide-and-conquer</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strategy </a:t>
                </a:r>
                <a:r>
                  <a:rPr lang="en-US" sz="2200" dirty="0">
                    <a:latin typeface="Times New Roman" panose="02020603050405020304" pitchFamily="18" charset="0"/>
                    <a:ea typeface="Calibri" panose="020F0502020204030204" pitchFamily="34" charset="0"/>
                    <a:cs typeface="Times New Roman" panose="02020603050405020304" pitchFamily="18" charset="0"/>
                  </a:rPr>
                  <a:t>produces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efficient algorithms for problems, (</a:t>
                </a:r>
                <a:r>
                  <a:rPr lang="en-US" sz="2200" dirty="0">
                    <a:latin typeface="Times New Roman" panose="02020603050405020304" pitchFamily="18" charset="0"/>
                    <a:ea typeface="Calibri" panose="020F0502020204030204" pitchFamily="34" charset="0"/>
                    <a:cs typeface="Times New Roman" panose="02020603050405020304" pitchFamily="18" charset="0"/>
                  </a:rPr>
                  <a:t>such as Binary Search for searching a sorted array).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inefficient algorithms </a:t>
                </a:r>
                <a:r>
                  <a:rPr lang="en-US" sz="2200" dirty="0">
                    <a:latin typeface="Times New Roman" panose="02020603050405020304" pitchFamily="18" charset="0"/>
                    <a:ea typeface="Calibri" panose="020F0502020204030204" pitchFamily="34" charset="0"/>
                    <a:cs typeface="Times New Roman" panose="02020603050405020304" pitchFamily="18" charset="0"/>
                  </a:rPr>
                  <a:t>for other problems (such as </a:t>
                </a:r>
                <a:r>
                  <a:rPr lang="en-US" sz="2200" dirty="0">
                    <a:ea typeface="Calibri" panose="020F0502020204030204" pitchFamily="34" charset="0"/>
                    <a:cs typeface="Times New Roman" panose="02020603050405020304" pitchFamily="18" charset="0"/>
                  </a:rPr>
                  <a:t>fib1(n)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ea typeface="Calibri" panose="020F0502020204030204" pitchFamily="34" charset="0"/>
                    <a:cs typeface="Times New Roman" panose="02020603050405020304" pitchFamily="18" charset="0"/>
                  </a:rPr>
                  <a:t>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computes at least an exponentially large number of terms,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could it be even worse? The answer is no.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fib2(n)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an example of the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dynamic programming</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strategy,</a:t>
                </a:r>
                <a:r>
                  <a:rPr lang="en-US" sz="2200" dirty="0">
                    <a:solidFill>
                      <a:srgbClr val="0033CC"/>
                    </a:solidFill>
                    <a:ea typeface="Cambria Math" panose="02040503050406030204" pitchFamily="18" charset="0"/>
                    <a:cs typeface="Times New Roman" panose="02020603050405020304" pitchFamily="18" charset="0"/>
                  </a:rPr>
                  <a:t>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baseline="3000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 efficient algorithm for computing the nth Fibonacci term. </a:t>
                </a:r>
              </a:p>
            </p:txBody>
          </p:sp>
        </mc:Choice>
        <mc:Fallback xmlns="">
          <p:sp>
            <p:nvSpPr>
              <p:cNvPr id="2" name="Rectangle 1"/>
              <p:cNvSpPr>
                <a:spLocks noRot="1" noChangeAspect="1" noMove="1" noResize="1" noEditPoints="1" noAdjustHandles="1" noChangeArrowheads="1" noChangeShapeType="1" noTextEdit="1"/>
              </p:cNvSpPr>
              <p:nvPr/>
            </p:nvSpPr>
            <p:spPr>
              <a:xfrm>
                <a:off x="1695455" y="470411"/>
                <a:ext cx="8873655" cy="6233245"/>
              </a:xfrm>
              <a:prstGeom prst="rect">
                <a:avLst/>
              </a:prstGeom>
              <a:blipFill>
                <a:blip r:embed="rId2"/>
                <a:stretch>
                  <a:fillRect l="-893" b="-1075"/>
                </a:stretch>
              </a:blipFill>
            </p:spPr>
            <p:txBody>
              <a:bodyPr/>
              <a:lstStyle/>
              <a:p>
                <a:r>
                  <a:rPr lang="en-US">
                    <a:noFill/>
                  </a:rPr>
                  <a:t> </a:t>
                </a:r>
              </a:p>
            </p:txBody>
          </p:sp>
        </mc:Fallback>
      </mc:AlternateContent>
    </p:spTree>
    <p:extLst>
      <p:ext uri="{BB962C8B-B14F-4D97-AF65-F5344CB8AC3E}">
        <p14:creationId xmlns:p14="http://schemas.microsoft.com/office/powerpoint/2010/main" val="1293220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5607" y="3608712"/>
            <a:ext cx="6096000" cy="545919"/>
          </a:xfrm>
          <a:prstGeom prst="rect">
            <a:avLst/>
          </a:prstGeom>
        </p:spPr>
        <p:txBody>
          <a:bodyPr>
            <a:spAutoFit/>
          </a:bodyPr>
          <a:lstStyle/>
          <a:p>
            <a:pPr algn="ct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To be continued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6168" y="1941095"/>
            <a:ext cx="10740190" cy="26148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96118" y="1271452"/>
            <a:ext cx="8706419" cy="497059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The Analysis Framework:  Analyzing an Algorithm: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a:t>
            </a:r>
          </a:p>
          <a:p>
            <a:pPr marL="914400" marR="0" lvl="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Identify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algorithm,</a:t>
            </a:r>
          </a:p>
          <a:p>
            <a:pPr marL="91440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the number of times the basic operation is executed.</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Estimate the running time T(n) </a:t>
            </a:r>
            <a:r>
              <a:rPr lang="en-US" sz="2400" dirty="0">
                <a:latin typeface="Times New Roman" panose="02020603050405020304" pitchFamily="18" charset="0"/>
                <a:ea typeface="Calibri" panose="020F0502020204030204" pitchFamily="34" charset="0"/>
                <a:cs typeface="Times New Roman" panose="02020603050405020304" pitchFamily="18" charset="0"/>
              </a:rPr>
              <a:t>of a program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400" dirty="0">
                <a:latin typeface="Times New Roman" panose="02020603050405020304" pitchFamily="18" charset="0"/>
                <a:ea typeface="Calibri" panose="020F0502020204030204" pitchFamily="34" charset="0"/>
                <a:cs typeface="Times New Roman" panose="02020603050405020304" pitchFamily="18" charset="0"/>
              </a:rPr>
              <a:t> * C(n), where</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C(n) be the number of times this operation needs to be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for this algorithm. </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execution time (such as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nanosec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/instruction) </a:t>
            </a:r>
            <a:r>
              <a:rPr lang="en-US" sz="2400" dirty="0">
                <a:latin typeface="Times New Roman" panose="02020603050405020304" pitchFamily="18" charset="0"/>
                <a:ea typeface="Calibri" panose="020F0502020204030204" pitchFamily="34" charset="0"/>
                <a:cs typeface="Times New Roman" panose="02020603050405020304" pitchFamily="18" charset="0"/>
              </a:rPr>
              <a:t>of an algorithm’s basic operation on a particular computer.</a:t>
            </a:r>
          </a:p>
        </p:txBody>
      </p:sp>
    </p:spTree>
    <p:extLst>
      <p:ext uri="{BB962C8B-B14F-4D97-AF65-F5344CB8AC3E}">
        <p14:creationId xmlns:p14="http://schemas.microsoft.com/office/powerpoint/2010/main" val="302362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038" y="1553147"/>
            <a:ext cx="9022081" cy="4245008"/>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general, </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running time of algorithm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increases with the size of input, and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is roughly proportional to the number of times some basic operation (such as a comparison instruction) is executed. </a:t>
            </a:r>
          </a:p>
          <a:p>
            <a:pPr lvl="1">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Therefore, analyze the algorithm’s efficiency by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some basic operation is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of the size of input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918796" y="5798155"/>
            <a:ext cx="2980303" cy="481670"/>
          </a:xfrm>
          <a:prstGeom prst="rect">
            <a:avLst/>
          </a:prstGeom>
        </p:spPr>
        <p:txBody>
          <a:bodyPr wrap="none">
            <a:spAutoFit/>
          </a:bodyPr>
          <a:lstStyle/>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77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484937"/>
            <a:ext cx="9022081" cy="5960606"/>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To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how efficiently an algorithm solves a problem</a:t>
            </a:r>
            <a:r>
              <a:rPr lang="en-US" sz="2200" dirty="0">
                <a:latin typeface="Times New Roman" panose="02020603050405020304" pitchFamily="18" charset="0"/>
                <a:ea typeface="Calibri" panose="020F0502020204030204" pitchFamily="34" charset="0"/>
                <a:cs typeface="Times New Roman" panose="02020603050405020304" pitchFamily="18" charset="0"/>
              </a:rPr>
              <a:t>, we analyze the efficiency of an algorithm in terms of time. </a:t>
            </a:r>
          </a:p>
          <a:p>
            <a:pPr marL="914400" indent="-452438">
              <a:lnSpc>
                <a:spcPct val="107000"/>
              </a:lnSpc>
              <a:spcAft>
                <a:spcPts val="800"/>
              </a:spcAft>
              <a:buAutoNum type="arabicParenBoth"/>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 not determine the actual number of CPU cycles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2438">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because this depends on the particular computer on which the algorithm is run. </a:t>
            </a:r>
          </a:p>
          <a:p>
            <a:pPr marL="914400" indent="-452438">
              <a:lnSpc>
                <a:spcPct val="107000"/>
              </a:lnSpc>
              <a:spcAft>
                <a:spcPts val="800"/>
              </a:spcAft>
              <a:buAutoNum type="arabicParenBoth" startAt="2"/>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 not count every instruction executed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2438">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because the number of instructions depends on the programming languages used to implement the algorithm and the way the programmer writes the program.  </a:t>
            </a:r>
          </a:p>
          <a:p>
            <a:pPr marL="919162" indent="-457200">
              <a:lnSpc>
                <a:spcPct val="107000"/>
              </a:lnSpc>
              <a:spcAft>
                <a:spcPts val="800"/>
              </a:spcAft>
              <a:buAutoNum type="arabicParenBoth" startAt="3"/>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a measure which is independent of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computer</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programming language</a:t>
            </a:r>
            <a:r>
              <a:rPr lang="en-US" sz="2200" dirty="0">
                <a:latin typeface="Times New Roman" panose="02020603050405020304" pitchFamily="18" charset="0"/>
                <a:ea typeface="Calibri" panose="020F0502020204030204" pitchFamily="34" charset="0"/>
                <a:cs typeface="Times New Roman" panose="02020603050405020304" pitchFamily="18" charset="0"/>
              </a:rPr>
              <a:t>, the programmer, and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the complex details </a:t>
            </a:r>
            <a:r>
              <a:rPr lang="en-US" sz="2200" dirty="0">
                <a:latin typeface="Times New Roman" panose="02020603050405020304" pitchFamily="18" charset="0"/>
                <a:ea typeface="Calibri" panose="020F0502020204030204" pitchFamily="34" charset="0"/>
                <a:cs typeface="Times New Roman" panose="02020603050405020304" pitchFamily="18" charset="0"/>
              </a:rPr>
              <a:t>of the algorithm such as incrementing of loop indices, setting pointers, and so forth. </a:t>
            </a:r>
          </a:p>
        </p:txBody>
      </p:sp>
      <p:sp>
        <p:nvSpPr>
          <p:cNvPr id="3" name="Thought Bubble: Cloud 3">
            <a:extLst>
              <a:ext uri="{FF2B5EF4-FFF2-40B4-BE49-F238E27FC236}">
                <a16:creationId xmlns:a16="http://schemas.microsoft.com/office/drawing/2014/main" id="{0F49F236-EE43-497E-ACF7-BE0B7A2FF490}"/>
              </a:ext>
            </a:extLst>
          </p:cNvPr>
          <p:cNvSpPr/>
          <p:nvPr/>
        </p:nvSpPr>
        <p:spPr>
          <a:xfrm>
            <a:off x="601981" y="1562225"/>
            <a:ext cx="505255" cy="32272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1BE7BDCA-C484-4C2C-8765-1B1BA506E6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89703">
            <a:off x="632436" y="1562225"/>
            <a:ext cx="488557" cy="35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8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9472" y="2462462"/>
            <a:ext cx="10716570" cy="133149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94466" y="974541"/>
            <a:ext cx="8825191" cy="5173019"/>
          </a:xfrm>
          <a:prstGeom prst="rect">
            <a:avLst/>
          </a:prstGeom>
        </p:spPr>
        <p:txBody>
          <a:bodyPr wrap="square">
            <a:spAutoFit/>
          </a:bodyPr>
          <a:lstStyle/>
          <a:p>
            <a:pPr>
              <a:lnSpc>
                <a:spcPct val="200000"/>
              </a:lnSpc>
              <a:spcAft>
                <a:spcPts val="600"/>
              </a:spcAft>
            </a:pPr>
            <a:r>
              <a:rPr lang="en-US" sz="2600" dirty="0">
                <a:solidFill>
                  <a:srgbClr val="002060"/>
                </a:solidFill>
                <a:ea typeface="Calibri" panose="020F0502020204030204" pitchFamily="34" charset="0"/>
                <a:cs typeface="Times New Roman" panose="02020603050405020304" pitchFamily="18" charset="0"/>
              </a:rPr>
              <a:t>Order of growth</a:t>
            </a:r>
            <a:endParaRPr lang="en-US" sz="2600" dirty="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framework’s primary interest lies in </a:t>
            </a: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  &lt;  n 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that require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exponential number (i.e.,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of operations</a:t>
            </a:r>
            <a:r>
              <a:rPr lang="en-US" sz="2400" dirty="0">
                <a:latin typeface="Times New Roman" panose="02020603050405020304" pitchFamily="18" charset="0"/>
                <a:ea typeface="Calibri" panose="020F0502020204030204" pitchFamily="34" charset="0"/>
                <a:cs typeface="Times New Roman" panose="02020603050405020304" pitchFamily="18" charset="0"/>
              </a:rPr>
              <a:t> are practical for solving only problems of very small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6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17684</TotalTime>
  <Words>6666</Words>
  <Application>Microsoft Office PowerPoint</Application>
  <PresentationFormat>Widescreen</PresentationFormat>
  <Paragraphs>654</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Consolas</vt:lpstr>
      <vt:lpstr>Courier New</vt:lpstr>
      <vt:lpstr>Symbol</vt:lpstr>
      <vt:lpstr>Times New Roman</vt:lpstr>
      <vt:lpstr>Office Theme</vt:lpstr>
      <vt:lpstr>Chapter 1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584</cp:revision>
  <dcterms:created xsi:type="dcterms:W3CDTF">2016-10-13T00:10:31Z</dcterms:created>
  <dcterms:modified xsi:type="dcterms:W3CDTF">2022-03-02T16:45:14Z</dcterms:modified>
</cp:coreProperties>
</file>