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85" r:id="rId3"/>
    <p:sldId id="305" r:id="rId4"/>
    <p:sldId id="427" r:id="rId5"/>
    <p:sldId id="561" r:id="rId6"/>
    <p:sldId id="423" r:id="rId7"/>
    <p:sldId id="347" r:id="rId8"/>
    <p:sldId id="348" r:id="rId9"/>
    <p:sldId id="555" r:id="rId10"/>
    <p:sldId id="349" r:id="rId11"/>
    <p:sldId id="350" r:id="rId12"/>
    <p:sldId id="424" r:id="rId13"/>
    <p:sldId id="425" r:id="rId14"/>
    <p:sldId id="428" r:id="rId15"/>
    <p:sldId id="516" r:id="rId16"/>
    <p:sldId id="429" r:id="rId17"/>
    <p:sldId id="431" r:id="rId18"/>
    <p:sldId id="432" r:id="rId19"/>
    <p:sldId id="433" r:id="rId20"/>
    <p:sldId id="517" r:id="rId21"/>
    <p:sldId id="518" r:id="rId22"/>
    <p:sldId id="434" r:id="rId23"/>
    <p:sldId id="435" r:id="rId24"/>
    <p:sldId id="436" r:id="rId25"/>
    <p:sldId id="519" r:id="rId26"/>
    <p:sldId id="614" r:id="rId27"/>
    <p:sldId id="437" r:id="rId28"/>
    <p:sldId id="521" r:id="rId29"/>
    <p:sldId id="522" r:id="rId30"/>
    <p:sldId id="523" r:id="rId31"/>
    <p:sldId id="615" r:id="rId32"/>
    <p:sldId id="525" r:id="rId33"/>
    <p:sldId id="438" r:id="rId34"/>
    <p:sldId id="621" r:id="rId35"/>
    <p:sldId id="439" r:id="rId36"/>
    <p:sldId id="351" r:id="rId37"/>
    <p:sldId id="352" r:id="rId38"/>
    <p:sldId id="553" r:id="rId39"/>
    <p:sldId id="616" r:id="rId40"/>
    <p:sldId id="620" r:id="rId41"/>
    <p:sldId id="356" r:id="rId42"/>
    <p:sldId id="552" r:id="rId43"/>
    <p:sldId id="482" r:id="rId44"/>
    <p:sldId id="554" r:id="rId45"/>
    <p:sldId id="483" r:id="rId46"/>
    <p:sldId id="357" r:id="rId47"/>
    <p:sldId id="355" r:id="rId48"/>
    <p:sldId id="619" r:id="rId49"/>
    <p:sldId id="358" r:id="rId50"/>
    <p:sldId id="449" r:id="rId51"/>
    <p:sldId id="440" r:id="rId52"/>
    <p:sldId id="441" r:id="rId53"/>
    <p:sldId id="526" r:id="rId54"/>
    <p:sldId id="527" r:id="rId55"/>
    <p:sldId id="528" r:id="rId56"/>
    <p:sldId id="617" r:id="rId57"/>
    <p:sldId id="618" r:id="rId58"/>
    <p:sldId id="546" r:id="rId59"/>
    <p:sldId id="442" r:id="rId60"/>
    <p:sldId id="443" r:id="rId61"/>
    <p:sldId id="444" r:id="rId62"/>
    <p:sldId id="445" r:id="rId63"/>
    <p:sldId id="446" r:id="rId64"/>
    <p:sldId id="447" r:id="rId65"/>
    <p:sldId id="448" r:id="rId66"/>
    <p:sldId id="530" r:id="rId67"/>
    <p:sldId id="450"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0342" autoAdjust="0"/>
  </p:normalViewPr>
  <p:slideViewPr>
    <p:cSldViewPr snapToGrid="0">
      <p:cViewPr varScale="1">
        <p:scale>
          <a:sx n="84" d="100"/>
          <a:sy n="84" d="100"/>
        </p:scale>
        <p:origin x="91" y="110"/>
      </p:cViewPr>
      <p:guideLst>
        <p:guide orient="horz" pos="2160"/>
        <p:guide pos="3840"/>
      </p:guideLst>
    </p:cSldViewPr>
  </p:slideViewPr>
  <p:notesTextViewPr>
    <p:cViewPr>
      <p:scale>
        <a:sx n="1" d="1"/>
        <a:sy n="1" d="1"/>
      </p:scale>
      <p:origin x="0" y="0"/>
    </p:cViewPr>
  </p:notesTextViewPr>
  <p:sorterViewPr>
    <p:cViewPr>
      <p:scale>
        <a:sx n="114" d="100"/>
        <a:sy n="114" d="100"/>
      </p:scale>
      <p:origin x="0" y="-1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58BB4-04F0-4399-A3FF-A09A31CF1A12}"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061C3-1F5B-491B-AB90-5D3B6D97C3EF}" type="slidenum">
              <a:rPr lang="en-US" smtClean="0"/>
              <a:t>‹#›</a:t>
            </a:fld>
            <a:endParaRPr lang="en-US"/>
          </a:p>
        </p:txBody>
      </p:sp>
    </p:spTree>
    <p:extLst>
      <p:ext uri="{BB962C8B-B14F-4D97-AF65-F5344CB8AC3E}">
        <p14:creationId xmlns:p14="http://schemas.microsoft.com/office/powerpoint/2010/main" val="102133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4/20/2022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6117" y="2000176"/>
            <a:ext cx="9144000" cy="2387600"/>
          </a:xfrm>
        </p:spPr>
        <p:txBody>
          <a:bodyPr>
            <a:normAutofit/>
          </a:bodyPr>
          <a:lstStyle/>
          <a:p>
            <a:r>
              <a:rPr lang="en-US" sz="4400" dirty="0">
                <a:latin typeface="+mn-lt"/>
              </a:rPr>
              <a:t>Decomposition of Graph </a:t>
            </a:r>
            <a:br>
              <a:rPr lang="en-US" sz="4400" dirty="0">
                <a:latin typeface="+mn-lt"/>
              </a:rPr>
            </a:br>
            <a:endParaRPr lang="en-US" sz="4400" dirty="0">
              <a:latin typeface="+mn-lt"/>
            </a:endParaRP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4083" y="1373673"/>
            <a:ext cx="8331336" cy="4708981"/>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Property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Applying DFS on a dag, every edge leads to a vertex with a </a:t>
            </a:r>
            <a:r>
              <a:rPr lang="en-US" sz="2400" dirty="0">
                <a:solidFill>
                  <a:srgbClr val="C00000"/>
                </a:solidFill>
                <a:latin typeface="Times New Roman" panose="02020603050405020304" pitchFamily="18" charset="0"/>
                <a:ea typeface="SimSun" panose="02010600030101010101" pitchFamily="2" charset="-122"/>
                <a:cs typeface="Times New Roman" panose="02020603050405020304" pitchFamily="18" charset="0"/>
              </a:rPr>
              <a:t>lower </a:t>
            </a:r>
            <a:r>
              <a:rPr lang="en-US" sz="2400" dirty="0" err="1">
                <a:solidFill>
                  <a:srgbClr val="C00000"/>
                </a:solidFill>
                <a:latin typeface="Times New Roman" panose="02020603050405020304" pitchFamily="18" charset="0"/>
                <a:ea typeface="SimSun" panose="02010600030101010101" pitchFamily="2" charset="-122"/>
                <a:cs typeface="Times New Roman" panose="02020603050405020304" pitchFamily="18" charset="0"/>
              </a:rPr>
              <a:t>finishings</a:t>
            </a:r>
            <a:r>
              <a:rPr lang="en-US" sz="2400" dirty="0">
                <a:solidFill>
                  <a:srgbClr val="C00000"/>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number </a:t>
            </a:r>
            <a:r>
              <a:rPr lang="en-US" sz="2400" dirty="0">
                <a:solidFill>
                  <a:srgbClr val="C00000"/>
                </a:solidFill>
                <a:latin typeface="Times New Roman" panose="02020603050405020304" pitchFamily="18" charset="0"/>
                <a:ea typeface="SimSun" panose="02010600030101010101" pitchFamily="2" charset="-122"/>
                <a:cs typeface="Times New Roman" panose="02020603050405020304" pitchFamily="18" charset="0"/>
              </a:rPr>
              <a:t>(pop-off ordering from the stack)</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This gives us a linear-time algorithm </a:t>
            </a: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for ordering the nodes of a </a:t>
            </a:r>
            <a:r>
              <a:rPr lang="en-US" sz="2400" dirty="0" err="1">
                <a:solidFill>
                  <a:srgbClr val="FF0000"/>
                </a:solidFill>
                <a:latin typeface="Times New Roman" panose="02020603050405020304" pitchFamily="18" charset="0"/>
                <a:ea typeface="SimSun" panose="02010600030101010101" pitchFamily="2" charset="-122"/>
                <a:cs typeface="Times New Roman" panose="02020603050405020304" pitchFamily="18" charset="0"/>
              </a:rPr>
              <a:t>dag</a:t>
            </a: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a:t>
            </a:r>
            <a:endParaRPr lang="en-US" sz="12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Three(3) rather different-sounding properties:</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1376363" indent="-461963">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acyclicity, </a:t>
            </a:r>
          </a:p>
          <a:p>
            <a:pPr marL="1376363" indent="-461963">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linearizability, and </a:t>
            </a:r>
          </a:p>
          <a:p>
            <a:pPr marL="13763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the absence of back edges during a depth first search </a:t>
            </a:r>
          </a:p>
          <a:p>
            <a:pPr>
              <a:spcAft>
                <a:spcPts val="1200"/>
              </a:spcAf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are, in fact, the same property</a:t>
            </a:r>
            <a:r>
              <a:rPr lang="en-US" sz="2400" dirty="0">
                <a:latin typeface="Times New Roman" panose="02020603050405020304" pitchFamily="18" charset="0"/>
                <a:ea typeface="SimSun" panose="02010600030101010101" pitchFamily="2" charset="-122"/>
                <a:cs typeface="Times New Roman" panose="02020603050405020304" pitchFamily="18" charset="0"/>
              </a:rPr>
              <a:t>.</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D35C4F9A-6646-4A39-A284-7121C9E845A1}"/>
              </a:ext>
            </a:extLst>
          </p:cNvPr>
          <p:cNvSpPr/>
          <p:nvPr/>
        </p:nvSpPr>
        <p:spPr>
          <a:xfrm>
            <a:off x="1577177" y="439921"/>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86799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342" y="1346837"/>
            <a:ext cx="8929275" cy="4493538"/>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rPr>
              <a:t>Property   </a:t>
            </a: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Every dag has at least one source and at least one sink.</a:t>
            </a:r>
            <a:endParaRPr lang="en-US" sz="1200" dirty="0">
              <a:solidFill>
                <a:srgbClr val="C00000"/>
              </a:solidFill>
              <a:latin typeface="Courier New" panose="02070309020205020404" pitchFamily="49" charset="0"/>
              <a:ea typeface="SimSun" panose="02010600030101010101" pitchFamily="2" charset="-122"/>
            </a:endParaRP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guaranteed existence of a source suggests an alternative approach to </a:t>
            </a:r>
            <a:r>
              <a:rPr lang="en-US" sz="2400" dirty="0">
                <a:solidFill>
                  <a:srgbClr val="0000FF"/>
                </a:solidFill>
                <a:latin typeface="Times New Roman" panose="02020603050405020304" pitchFamily="18" charset="0"/>
                <a:ea typeface="SimSun" panose="02010600030101010101" pitchFamily="2" charset="-122"/>
              </a:rPr>
              <a:t>linearization (Reverse pop off orderings):</a:t>
            </a:r>
            <a:endParaRPr lang="en-US" sz="2400" dirty="0">
              <a:solidFill>
                <a:srgbClr val="0000FF"/>
              </a:solidFill>
              <a:latin typeface="Courier New" panose="02070309020205020404" pitchFamily="49" charset="0"/>
              <a:ea typeface="SimSun" panose="02010600030101010101" pitchFamily="2" charset="-122"/>
            </a:endParaRPr>
          </a:p>
          <a:p>
            <a:pPr marL="1714500" lvl="3"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Find a source, output it, and delete it from one graph.</a:t>
            </a:r>
            <a:endParaRPr lang="en-US" sz="2400" dirty="0">
              <a:latin typeface="Courier New" panose="02070309020205020404" pitchFamily="49" charset="0"/>
              <a:ea typeface="SimSun" panose="02010600030101010101" pitchFamily="2" charset="-122"/>
            </a:endParaRPr>
          </a:p>
          <a:p>
            <a:pPr marL="1714500" lvl="3"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Repeat until the graph is empty.</a:t>
            </a:r>
            <a:endParaRPr lang="en-US" sz="2400" dirty="0">
              <a:latin typeface="Courier New" panose="02070309020205020404" pitchFamily="49" charset="0"/>
              <a:ea typeface="SimSun" panose="02010600030101010101" pitchFamily="2" charset="-122"/>
            </a:endParaRPr>
          </a:p>
          <a:p>
            <a:pPr marL="461963" indent="-461963">
              <a:spcAft>
                <a:spcPts val="1200"/>
              </a:spcAft>
              <a:buFont typeface="Arial" panose="020B0604020202020204" pitchFamily="34" charset="0"/>
              <a:buChar char="•"/>
            </a:pPr>
            <a:r>
              <a:rPr lang="en-US" sz="2400" dirty="0">
                <a:solidFill>
                  <a:srgbClr val="FF0000"/>
                </a:solidFill>
                <a:latin typeface="Times New Roman" panose="02020603050405020304" pitchFamily="18" charset="0"/>
                <a:ea typeface="SimSun" panose="02010600030101010101" pitchFamily="2" charset="-122"/>
              </a:rPr>
              <a:t>Can you see why generates a valid linearization for any dag? </a:t>
            </a:r>
          </a:p>
          <a:p>
            <a:pPr marL="461963" indent="-461963">
              <a:spcAft>
                <a:spcPts val="1200"/>
              </a:spcAft>
              <a:buFont typeface="Arial" panose="020B0604020202020204" pitchFamily="34" charset="0"/>
              <a:buChar char="•"/>
            </a:pPr>
            <a:r>
              <a:rPr lang="en-US" sz="2400" dirty="0">
                <a:solidFill>
                  <a:srgbClr val="FF0000"/>
                </a:solidFill>
                <a:latin typeface="Times New Roman" panose="02020603050405020304" pitchFamily="18" charset="0"/>
                <a:ea typeface="SimSun" panose="02010600030101010101" pitchFamily="2" charset="-122"/>
              </a:rPr>
              <a:t>What happens if the graph has cycles? </a:t>
            </a:r>
          </a:p>
          <a:p>
            <a:pPr marL="461963" indent="-461963">
              <a:spcAft>
                <a:spcPts val="1200"/>
              </a:spcAft>
              <a:buFont typeface="Arial" panose="020B0604020202020204" pitchFamily="34" charset="0"/>
              <a:buChar char="•"/>
            </a:pPr>
            <a:r>
              <a:rPr lang="en-US" sz="2400" dirty="0">
                <a:solidFill>
                  <a:srgbClr val="FF0000"/>
                </a:solidFill>
                <a:latin typeface="Times New Roman" panose="02020603050405020304" pitchFamily="18" charset="0"/>
                <a:ea typeface="SimSun" panose="02010600030101010101" pitchFamily="2" charset="-122"/>
              </a:rPr>
              <a:t>And how can this algorithm be implemented in linear time?</a:t>
            </a:r>
            <a:endParaRPr lang="en-US" sz="2400" dirty="0">
              <a:effectLst/>
              <a:latin typeface="Courier New" panose="02070309020205020404" pitchFamily="49" charset="0"/>
              <a:ea typeface="SimSun" panose="02010600030101010101" pitchFamily="2" charset="-122"/>
            </a:endParaRPr>
          </a:p>
        </p:txBody>
      </p:sp>
      <p:sp>
        <p:nvSpPr>
          <p:cNvPr id="3" name="Rectangle 2">
            <a:extLst>
              <a:ext uri="{FF2B5EF4-FFF2-40B4-BE49-F238E27FC236}">
                <a16:creationId xmlns:a16="http://schemas.microsoft.com/office/drawing/2014/main" id="{434AD49F-F8E5-45B7-9D24-5204BF078ED0}"/>
              </a:ext>
            </a:extLst>
          </p:cNvPr>
          <p:cNvSpPr/>
          <p:nvPr/>
        </p:nvSpPr>
        <p:spPr>
          <a:xfrm>
            <a:off x="1577177" y="439921"/>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233620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449421"/>
            <a:ext cx="8828843" cy="4730334"/>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The following simple algorithm topologically sorts a dag:</a:t>
            </a:r>
          </a:p>
          <a:p>
            <a:pPr>
              <a:lnSpc>
                <a:spcPct val="115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a:lnSpc>
                <a:spcPct val="115000"/>
              </a:lnSpc>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Topological-Sort (G)</a:t>
            </a:r>
          </a:p>
          <a:p>
            <a:pPr marL="457200" marR="0" lvl="0" indent="-457200">
              <a:lnSpc>
                <a:spcPct val="115000"/>
              </a:lnSpc>
              <a:spcBef>
                <a:spcPts val="0"/>
              </a:spcBef>
              <a:spcAft>
                <a:spcPts val="0"/>
              </a:spcAft>
              <a:buFont typeface="+mj-lt"/>
              <a:buAutoNum type="arabicPeriod"/>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Call DFS(G) to compute finishing time finish[v] for each vertex v.</a:t>
            </a:r>
          </a:p>
          <a:p>
            <a:pPr marL="457200" marR="0" lvl="0" indent="-457200">
              <a:lnSpc>
                <a:spcPct val="115000"/>
              </a:lnSpc>
              <a:spcBef>
                <a:spcPts val="0"/>
              </a:spcBef>
              <a:spcAft>
                <a:spcPts val="0"/>
              </a:spcAft>
              <a:buFont typeface="+mj-lt"/>
              <a:buAutoNum type="arabicPeriod"/>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As each vertex is finished, insert it onto the front of a linked list.</a:t>
            </a:r>
          </a:p>
          <a:p>
            <a:pPr marL="457200" marR="0" lvl="0" indent="-457200">
              <a:lnSpc>
                <a:spcPct val="115000"/>
              </a:lnSpc>
              <a:spcBef>
                <a:spcPts val="0"/>
              </a:spcBef>
              <a:spcAft>
                <a:spcPts val="0"/>
              </a:spcAft>
              <a:buFont typeface="+mj-lt"/>
              <a:buAutoNum type="arabicPeriod"/>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Return the linked list of vertices.</a:t>
            </a:r>
          </a:p>
          <a:p>
            <a:pPr>
              <a:lnSpc>
                <a:spcPct val="115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a:lnSpc>
                <a:spcPct val="115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We can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perform a topological sort in time Θ(V + E), </a:t>
            </a:r>
            <a:r>
              <a:rPr lang="en-US" sz="2400" dirty="0">
                <a:latin typeface="Times New Roman" panose="02020603050405020304" pitchFamily="18" charset="0"/>
                <a:ea typeface="SimSun" panose="02010600030101010101" pitchFamily="2" charset="-122"/>
                <a:cs typeface="Times New Roman" panose="02020603050405020304" pitchFamily="18" charset="0"/>
              </a:rPr>
              <a:t>since DFS</a:t>
            </a:r>
          </a:p>
          <a:p>
            <a:pPr marL="800100" lvl="1"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takes Θ(V + E) time and </a:t>
            </a:r>
          </a:p>
          <a:p>
            <a:pPr marL="800100" lvl="1"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takes O(1) time to insert each of the |V| vertices onto the front of the linked list.</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Rectangle 3">
            <a:extLst>
              <a:ext uri="{FF2B5EF4-FFF2-40B4-BE49-F238E27FC236}">
                <a16:creationId xmlns:a16="http://schemas.microsoft.com/office/drawing/2014/main" id="{55EC2A48-2A7E-490E-AEB6-0F16ACAAA02D}"/>
              </a:ext>
            </a:extLst>
          </p:cNvPr>
          <p:cNvSpPr/>
          <p:nvPr/>
        </p:nvSpPr>
        <p:spPr>
          <a:xfrm>
            <a:off x="1349406" y="540013"/>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graphicFrame>
        <p:nvGraphicFramePr>
          <p:cNvPr id="5" name="Table 5">
            <a:extLst>
              <a:ext uri="{FF2B5EF4-FFF2-40B4-BE49-F238E27FC236}">
                <a16:creationId xmlns:a16="http://schemas.microsoft.com/office/drawing/2014/main" id="{94952AE6-40C5-4376-9CB3-F9219B718CC7}"/>
              </a:ext>
            </a:extLst>
          </p:cNvPr>
          <p:cNvGraphicFramePr>
            <a:graphicFrameLocks noGrp="1"/>
          </p:cNvGraphicFramePr>
          <p:nvPr>
            <p:extLst>
              <p:ext uri="{D42A27DB-BD31-4B8C-83A1-F6EECF244321}">
                <p14:modId xmlns:p14="http://schemas.microsoft.com/office/powerpoint/2010/main" val="2775015858"/>
              </p:ext>
            </p:extLst>
          </p:nvPr>
        </p:nvGraphicFramePr>
        <p:xfrm>
          <a:off x="9567196" y="190123"/>
          <a:ext cx="1752804" cy="1476716"/>
        </p:xfrm>
        <a:graphic>
          <a:graphicData uri="http://schemas.openxmlformats.org/drawingml/2006/table">
            <a:tbl>
              <a:tblPr firstRow="1" bandRow="1">
                <a:tableStyleId>{5C22544A-7EE6-4342-B048-85BDC9FD1C3A}</a:tableStyleId>
              </a:tblPr>
              <a:tblGrid>
                <a:gridCol w="584268">
                  <a:extLst>
                    <a:ext uri="{9D8B030D-6E8A-4147-A177-3AD203B41FA5}">
                      <a16:colId xmlns:a16="http://schemas.microsoft.com/office/drawing/2014/main" val="4024005915"/>
                    </a:ext>
                  </a:extLst>
                </a:gridCol>
                <a:gridCol w="584268">
                  <a:extLst>
                    <a:ext uri="{9D8B030D-6E8A-4147-A177-3AD203B41FA5}">
                      <a16:colId xmlns:a16="http://schemas.microsoft.com/office/drawing/2014/main" val="2405153559"/>
                    </a:ext>
                  </a:extLst>
                </a:gridCol>
                <a:gridCol w="584268">
                  <a:extLst>
                    <a:ext uri="{9D8B030D-6E8A-4147-A177-3AD203B41FA5}">
                      <a16:colId xmlns:a16="http://schemas.microsoft.com/office/drawing/2014/main" val="2482733903"/>
                    </a:ext>
                  </a:extLst>
                </a:gridCol>
              </a:tblGrid>
              <a:tr h="369179">
                <a:tc gridSpan="3">
                  <a:txBody>
                    <a:bodyPr/>
                    <a:lstStyle/>
                    <a:p>
                      <a:r>
                        <a:rPr lang="en-US" b="0" dirty="0">
                          <a:solidFill>
                            <a:sysClr val="windowText" lastClr="000000"/>
                          </a:solidFill>
                          <a:latin typeface="Times New Roman" panose="02020603050405020304" pitchFamily="18" charset="0"/>
                          <a:cs typeface="Times New Roman" panose="02020603050405020304" pitchFamily="18" charset="0"/>
                        </a:rPr>
                        <a:t>Stack – 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7333065"/>
                  </a:ext>
                </a:extLst>
              </a:tr>
              <a:tr h="369179">
                <a:tc>
                  <a:txBody>
                    <a:bodyPr/>
                    <a:lstStyle/>
                    <a:p>
                      <a:r>
                        <a:rPr lang="en-US" dirty="0">
                          <a:solidFill>
                            <a:sysClr val="windowText" lastClr="000000"/>
                          </a:solidFill>
                        </a:rPr>
                        <a:t>E</a:t>
                      </a:r>
                      <a:r>
                        <a:rPr lang="en-US" baseline="-25000" dirty="0">
                          <a:solidFill>
                            <a:sysClr val="windowText" lastClr="000000"/>
                          </a:solidFill>
                        </a:rPr>
                        <a:t>3, 1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F</a:t>
                      </a:r>
                      <a:r>
                        <a:rPr lang="en-US" baseline="-25000" dirty="0">
                          <a:solidFill>
                            <a:sysClr val="windowText" lastClr="000000"/>
                          </a:solidFill>
                        </a:rPr>
                        <a:t>4, 2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6279614"/>
                  </a:ext>
                </a:extLst>
              </a:tr>
              <a:tr h="369179">
                <a:tc>
                  <a:txBody>
                    <a:bodyPr/>
                    <a:lstStyle/>
                    <a:p>
                      <a:r>
                        <a:rPr lang="en-US" dirty="0">
                          <a:solidFill>
                            <a:sysClr val="windowText" lastClr="000000"/>
                          </a:solidFill>
                        </a:rPr>
                        <a:t>C</a:t>
                      </a:r>
                      <a:r>
                        <a:rPr lang="en-US" baseline="-25000" dirty="0">
                          <a:solidFill>
                            <a:sysClr val="windowText" lastClr="000000"/>
                          </a:solidFill>
                        </a:rPr>
                        <a:t>2, 3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D</a:t>
                      </a:r>
                      <a:r>
                        <a:rPr lang="en-US" baseline="-25000" dirty="0">
                          <a:solidFill>
                            <a:sysClr val="windowText" lastClr="000000"/>
                          </a:solidFill>
                        </a:rPr>
                        <a:t>6, 5</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597622"/>
                  </a:ext>
                </a:extLst>
              </a:tr>
              <a:tr h="369179">
                <a:tc>
                  <a:txBody>
                    <a:bodyPr/>
                    <a:lstStyle/>
                    <a:p>
                      <a:r>
                        <a:rPr lang="en-US" dirty="0">
                          <a:solidFill>
                            <a:sysClr val="windowText" lastClr="000000"/>
                          </a:solidFill>
                        </a:rPr>
                        <a:t>A</a:t>
                      </a:r>
                      <a:r>
                        <a:rPr lang="en-US" baseline="-25000" dirty="0">
                          <a:solidFill>
                            <a:sysClr val="windowText" lastClr="000000"/>
                          </a:solidFill>
                        </a:rPr>
                        <a:t>1, 4</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B</a:t>
                      </a:r>
                      <a:r>
                        <a:rPr lang="en-US" baseline="-25000" dirty="0">
                          <a:solidFill>
                            <a:sysClr val="windowText" lastClr="000000"/>
                          </a:solidFill>
                        </a:rPr>
                        <a:t>5, 6</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300982"/>
                  </a:ext>
                </a:extLst>
              </a:tr>
            </a:tbl>
          </a:graphicData>
        </a:graphic>
      </p:graphicFrame>
      <p:graphicFrame>
        <p:nvGraphicFramePr>
          <p:cNvPr id="6" name="Table 5">
            <a:extLst>
              <a:ext uri="{FF2B5EF4-FFF2-40B4-BE49-F238E27FC236}">
                <a16:creationId xmlns:a16="http://schemas.microsoft.com/office/drawing/2014/main" id="{7E9CEB8F-6C4D-4A5B-8243-E7DF9BB54CAE}"/>
              </a:ext>
            </a:extLst>
          </p:cNvPr>
          <p:cNvGraphicFramePr>
            <a:graphicFrameLocks noGrp="1"/>
          </p:cNvGraphicFramePr>
          <p:nvPr>
            <p:extLst>
              <p:ext uri="{D42A27DB-BD31-4B8C-83A1-F6EECF244321}">
                <p14:modId xmlns:p14="http://schemas.microsoft.com/office/powerpoint/2010/main" val="2597079144"/>
              </p:ext>
            </p:extLst>
          </p:nvPr>
        </p:nvGraphicFramePr>
        <p:xfrm>
          <a:off x="8613648" y="1736613"/>
          <a:ext cx="3412296" cy="1125459"/>
        </p:xfrm>
        <a:graphic>
          <a:graphicData uri="http://schemas.openxmlformats.org/drawingml/2006/table">
            <a:tbl>
              <a:tblPr firstRow="1" bandRow="1">
                <a:tableStyleId>{5C22544A-7EE6-4342-B048-85BDC9FD1C3A}</a:tableStyleId>
              </a:tblPr>
              <a:tblGrid>
                <a:gridCol w="569348">
                  <a:extLst>
                    <a:ext uri="{9D8B030D-6E8A-4147-A177-3AD203B41FA5}">
                      <a16:colId xmlns:a16="http://schemas.microsoft.com/office/drawing/2014/main" val="4024005915"/>
                    </a:ext>
                  </a:extLst>
                </a:gridCol>
                <a:gridCol w="569348">
                  <a:extLst>
                    <a:ext uri="{9D8B030D-6E8A-4147-A177-3AD203B41FA5}">
                      <a16:colId xmlns:a16="http://schemas.microsoft.com/office/drawing/2014/main" val="2405153559"/>
                    </a:ext>
                  </a:extLst>
                </a:gridCol>
                <a:gridCol w="569348">
                  <a:extLst>
                    <a:ext uri="{9D8B030D-6E8A-4147-A177-3AD203B41FA5}">
                      <a16:colId xmlns:a16="http://schemas.microsoft.com/office/drawing/2014/main" val="2482733903"/>
                    </a:ext>
                  </a:extLst>
                </a:gridCol>
                <a:gridCol w="569348">
                  <a:extLst>
                    <a:ext uri="{9D8B030D-6E8A-4147-A177-3AD203B41FA5}">
                      <a16:colId xmlns:a16="http://schemas.microsoft.com/office/drawing/2014/main" val="4255623401"/>
                    </a:ext>
                  </a:extLst>
                </a:gridCol>
                <a:gridCol w="569348">
                  <a:extLst>
                    <a:ext uri="{9D8B030D-6E8A-4147-A177-3AD203B41FA5}">
                      <a16:colId xmlns:a16="http://schemas.microsoft.com/office/drawing/2014/main" val="1669950039"/>
                    </a:ext>
                  </a:extLst>
                </a:gridCol>
                <a:gridCol w="565556">
                  <a:extLst>
                    <a:ext uri="{9D8B030D-6E8A-4147-A177-3AD203B41FA5}">
                      <a16:colId xmlns:a16="http://schemas.microsoft.com/office/drawing/2014/main" val="2127277775"/>
                    </a:ext>
                  </a:extLst>
                </a:gridCol>
              </a:tblGrid>
              <a:tr h="375153">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ysClr val="windowText" lastClr="000000"/>
                          </a:solidFill>
                          <a:latin typeface="Times New Roman" panose="02020603050405020304" pitchFamily="18" charset="0"/>
                          <a:cs typeface="Times New Roman" panose="02020603050405020304" pitchFamily="18" charset="0"/>
                        </a:rPr>
                        <a:t>Pop-off Orderings and its Reverse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8101793"/>
                  </a:ext>
                </a:extLst>
              </a:tr>
              <a:tr h="375153">
                <a:tc>
                  <a:txBody>
                    <a:bodyPr/>
                    <a:lstStyle/>
                    <a:p>
                      <a:r>
                        <a:rPr lang="en-US" dirty="0">
                          <a:solidFill>
                            <a:sysClr val="windowText" lastClr="000000"/>
                          </a:solidFill>
                        </a:rPr>
                        <a:t>F</a:t>
                      </a:r>
                      <a:r>
                        <a:rPr lang="en-US" baseline="-25000" dirty="0">
                          <a:solidFill>
                            <a:sysClr val="windowText" lastClr="000000"/>
                          </a:solidFill>
                        </a:rPr>
                        <a:t>4, 1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E</a:t>
                      </a:r>
                      <a:r>
                        <a:rPr lang="en-US" baseline="-25000" dirty="0">
                          <a:solidFill>
                            <a:sysClr val="windowText" lastClr="000000"/>
                          </a:solidFill>
                        </a:rPr>
                        <a:t>5, 2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C</a:t>
                      </a:r>
                      <a:r>
                        <a:rPr lang="en-US" baseline="-25000" dirty="0">
                          <a:solidFill>
                            <a:sysClr val="windowText" lastClr="000000"/>
                          </a:solidFill>
                        </a:rPr>
                        <a:t>3, 3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A</a:t>
                      </a:r>
                      <a:r>
                        <a:rPr lang="en-US" baseline="-25000" dirty="0">
                          <a:solidFill>
                            <a:sysClr val="windowText" lastClr="000000"/>
                          </a:solidFill>
                        </a:rPr>
                        <a:t>5, 4</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D</a:t>
                      </a:r>
                      <a:r>
                        <a:rPr lang="en-US" baseline="-25000" dirty="0">
                          <a:solidFill>
                            <a:sysClr val="windowText" lastClr="000000"/>
                          </a:solidFill>
                        </a:rPr>
                        <a:t>6, 5</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B</a:t>
                      </a:r>
                      <a:r>
                        <a:rPr lang="en-US" baseline="-25000" dirty="0">
                          <a:solidFill>
                            <a:sysClr val="windowText" lastClr="000000"/>
                          </a:solidFill>
                        </a:rPr>
                        <a:t>1, 6</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597622"/>
                  </a:ext>
                </a:extLst>
              </a:tr>
              <a:tr h="375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B</a:t>
                      </a:r>
                      <a:r>
                        <a:rPr lang="en-US" baseline="-25000" dirty="0">
                          <a:solidFill>
                            <a:sysClr val="windowText" lastClr="000000"/>
                          </a:solidFill>
                        </a:rPr>
                        <a:t>1, </a:t>
                      </a:r>
                      <a:r>
                        <a:rPr lang="en-US" b="1" baseline="-25000" dirty="0">
                          <a:solidFill>
                            <a:srgbClr val="0000FF"/>
                          </a:solidFill>
                        </a:rPr>
                        <a:t>6</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D</a:t>
                      </a:r>
                      <a:r>
                        <a:rPr lang="en-US" baseline="-25000" dirty="0">
                          <a:solidFill>
                            <a:sysClr val="windowText" lastClr="000000"/>
                          </a:solidFill>
                        </a:rPr>
                        <a:t>6, </a:t>
                      </a:r>
                      <a:r>
                        <a:rPr lang="en-US" b="1" baseline="-25000" dirty="0">
                          <a:solidFill>
                            <a:srgbClr val="0000FF"/>
                          </a:solidFill>
                        </a:rPr>
                        <a:t>5</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A</a:t>
                      </a:r>
                      <a:r>
                        <a:rPr lang="en-US" baseline="-25000" dirty="0">
                          <a:solidFill>
                            <a:sysClr val="windowText" lastClr="000000"/>
                          </a:solidFill>
                        </a:rPr>
                        <a:t>5,</a:t>
                      </a:r>
                      <a:r>
                        <a:rPr lang="en-US" b="1" baseline="-25000" dirty="0">
                          <a:solidFill>
                            <a:srgbClr val="0000FF"/>
                          </a:solidFill>
                        </a:rPr>
                        <a:t> 4</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C</a:t>
                      </a:r>
                      <a:r>
                        <a:rPr lang="en-US" baseline="-25000" dirty="0">
                          <a:solidFill>
                            <a:sysClr val="windowText" lastClr="000000"/>
                          </a:solidFill>
                        </a:rPr>
                        <a:t>3, </a:t>
                      </a:r>
                      <a:r>
                        <a:rPr lang="en-US" b="1" baseline="-25000" dirty="0">
                          <a:solidFill>
                            <a:srgbClr val="0000FF"/>
                          </a:solidFill>
                        </a:rPr>
                        <a:t>3</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E</a:t>
                      </a:r>
                      <a:r>
                        <a:rPr lang="en-US" baseline="-25000" dirty="0">
                          <a:solidFill>
                            <a:sysClr val="windowText" lastClr="000000"/>
                          </a:solidFill>
                        </a:rPr>
                        <a:t>5, </a:t>
                      </a:r>
                      <a:r>
                        <a:rPr lang="en-US" b="1" baseline="-25000" dirty="0">
                          <a:solidFill>
                            <a:srgbClr val="0000FF"/>
                          </a:solidFill>
                        </a:rPr>
                        <a:t>2</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F</a:t>
                      </a:r>
                      <a:r>
                        <a:rPr lang="en-US" baseline="-25000" dirty="0">
                          <a:solidFill>
                            <a:sysClr val="windowText" lastClr="000000"/>
                          </a:solidFill>
                        </a:rPr>
                        <a:t>4, </a:t>
                      </a:r>
                      <a:r>
                        <a:rPr lang="en-US" b="1" baseline="-25000" dirty="0">
                          <a:solidFill>
                            <a:srgbClr val="0000FF"/>
                          </a:solidFill>
                        </a:rPr>
                        <a:t>1</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300982"/>
                  </a:ext>
                </a:extLst>
              </a:tr>
            </a:tbl>
          </a:graphicData>
        </a:graphic>
      </p:graphicFrame>
    </p:spTree>
    <p:extLst>
      <p:ext uri="{BB962C8B-B14F-4D97-AF65-F5344CB8AC3E}">
        <p14:creationId xmlns:p14="http://schemas.microsoft.com/office/powerpoint/2010/main" val="199039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779" y="1914740"/>
            <a:ext cx="8699455" cy="3028521"/>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We prove the correctness of this algorithm using the following key lemma characterizing directed acyclic graphs.</a:t>
            </a:r>
            <a:endParaRPr lang="en-US" sz="2400" dirty="0">
              <a:latin typeface="Courier New" panose="02070309020205020404" pitchFamily="49" charset="0"/>
              <a:ea typeface="SimSun" panose="02010600030101010101" pitchFamily="2" charset="-122"/>
            </a:endParaRPr>
          </a:p>
          <a:p>
            <a:pPr>
              <a:lnSpc>
                <a:spcPct val="115000"/>
              </a:lnSpc>
            </a:pPr>
            <a:r>
              <a:rPr lang="en-US" sz="2400" dirty="0">
                <a:latin typeface="Times New Roman" panose="02020603050405020304" pitchFamily="18" charset="0"/>
                <a:ea typeface="SimSun" panose="02010600030101010101" pitchFamily="2" charset="-122"/>
              </a:rPr>
              <a:t> </a:t>
            </a:r>
            <a:endParaRPr lang="en-US" sz="2400" dirty="0">
              <a:latin typeface="Courier New" panose="02070309020205020404" pitchFamily="49" charset="0"/>
              <a:ea typeface="SimSun" panose="02010600030101010101" pitchFamily="2" charset="-122"/>
            </a:endParaRPr>
          </a:p>
          <a:p>
            <a:pPr>
              <a:lnSpc>
                <a:spcPct val="150000"/>
              </a:lnSpc>
            </a:pPr>
            <a:r>
              <a:rPr lang="en-US" sz="2400" dirty="0">
                <a:latin typeface="Times New Roman" panose="02020603050405020304" pitchFamily="18" charset="0"/>
                <a:ea typeface="SimSun" panose="02010600030101010101" pitchFamily="2" charset="-122"/>
              </a:rPr>
              <a:t>Lemma  3.7</a:t>
            </a:r>
            <a:endParaRPr lang="en-US" sz="2400" dirty="0">
              <a:latin typeface="Courier New" panose="02070309020205020404" pitchFamily="49" charset="0"/>
              <a:ea typeface="SimSun" panose="02010600030101010101" pitchFamily="2" charset="-122"/>
            </a:endParaRPr>
          </a:p>
          <a:p>
            <a:pPr>
              <a:lnSpc>
                <a:spcPct val="150000"/>
              </a:lnSpc>
            </a:pPr>
            <a:r>
              <a:rPr lang="en-US" sz="2400" dirty="0">
                <a:solidFill>
                  <a:srgbClr val="0000FF"/>
                </a:solidFill>
                <a:latin typeface="Times New Roman" panose="02020603050405020304" pitchFamily="18" charset="0"/>
                <a:ea typeface="SimSun" panose="02010600030101010101" pitchFamily="2" charset="-122"/>
              </a:rPr>
              <a:t>A directed graph G is acyclic if and only if a DFS of G yields no back edges</a:t>
            </a:r>
            <a:r>
              <a:rPr lang="en-US" sz="2400" dirty="0">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p:sp>
        <p:nvSpPr>
          <p:cNvPr id="3" name="Rectangle 2">
            <a:extLst>
              <a:ext uri="{FF2B5EF4-FFF2-40B4-BE49-F238E27FC236}">
                <a16:creationId xmlns:a16="http://schemas.microsoft.com/office/drawing/2014/main" id="{23CEE059-6974-4F5E-9D78-AB7E25FFD67A}"/>
              </a:ext>
            </a:extLst>
          </p:cNvPr>
          <p:cNvSpPr/>
          <p:nvPr/>
        </p:nvSpPr>
        <p:spPr>
          <a:xfrm>
            <a:off x="1635543" y="883263"/>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pic>
        <p:nvPicPr>
          <p:cNvPr id="6" name="Picture 5" descr="Image result for smiley face images">
            <a:extLst>
              <a:ext uri="{FF2B5EF4-FFF2-40B4-BE49-F238E27FC236}">
                <a16:creationId xmlns:a16="http://schemas.microsoft.com/office/drawing/2014/main" id="{680D416D-907D-4293-8F3C-B13A74C19CF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60688">
            <a:off x="679387" y="3710662"/>
            <a:ext cx="640398" cy="42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45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37"/>
          <p:cNvSpPr>
            <a:spLocks noChangeArrowheads="1"/>
          </p:cNvSpPr>
          <p:nvPr/>
        </p:nvSpPr>
        <p:spPr bwMode="auto">
          <a:xfrm>
            <a:off x="1950510" y="1758923"/>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a</a:t>
            </a:r>
            <a:endParaRPr lang="en-US" altLang="zh-CN" sz="2400" dirty="0">
              <a:latin typeface="Times New Roman" panose="02020603050405020304" pitchFamily="18" charset="0"/>
              <a:cs typeface="Times New Roman" panose="02020603050405020304" pitchFamily="18" charset="0"/>
            </a:endParaRPr>
          </a:p>
        </p:txBody>
      </p:sp>
      <p:sp>
        <p:nvSpPr>
          <p:cNvPr id="3" name="Oval 437"/>
          <p:cNvSpPr>
            <a:spLocks noChangeArrowheads="1"/>
          </p:cNvSpPr>
          <p:nvPr/>
        </p:nvSpPr>
        <p:spPr bwMode="auto">
          <a:xfrm>
            <a:off x="3523337" y="1758923"/>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b</a:t>
            </a:r>
            <a:endParaRPr lang="en-US" altLang="zh-CN" sz="2400" dirty="0">
              <a:latin typeface="Times New Roman" panose="02020603050405020304" pitchFamily="18" charset="0"/>
              <a:cs typeface="Times New Roman" panose="02020603050405020304" pitchFamily="18" charset="0"/>
            </a:endParaRPr>
          </a:p>
        </p:txBody>
      </p:sp>
      <p:sp>
        <p:nvSpPr>
          <p:cNvPr id="4" name="Oval 437"/>
          <p:cNvSpPr>
            <a:spLocks noChangeArrowheads="1"/>
          </p:cNvSpPr>
          <p:nvPr/>
        </p:nvSpPr>
        <p:spPr bwMode="auto">
          <a:xfrm>
            <a:off x="2759857" y="2985521"/>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c</a:t>
            </a:r>
            <a:endParaRPr lang="en-US" altLang="zh-CN" sz="2400" dirty="0">
              <a:latin typeface="Times New Roman" panose="02020603050405020304" pitchFamily="18" charset="0"/>
              <a:cs typeface="Times New Roman" panose="02020603050405020304" pitchFamily="18" charset="0"/>
            </a:endParaRPr>
          </a:p>
        </p:txBody>
      </p:sp>
      <p:sp>
        <p:nvSpPr>
          <p:cNvPr id="5" name="Oval 437"/>
          <p:cNvSpPr>
            <a:spLocks noChangeArrowheads="1"/>
          </p:cNvSpPr>
          <p:nvPr/>
        </p:nvSpPr>
        <p:spPr bwMode="auto">
          <a:xfrm>
            <a:off x="2759857" y="4016810"/>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d</a:t>
            </a:r>
            <a:endParaRPr lang="en-US" altLang="zh-CN" sz="2400" dirty="0">
              <a:latin typeface="Times New Roman" panose="02020603050405020304" pitchFamily="18" charset="0"/>
              <a:cs typeface="Times New Roman" panose="02020603050405020304" pitchFamily="18" charset="0"/>
            </a:endParaRPr>
          </a:p>
        </p:txBody>
      </p:sp>
      <p:sp>
        <p:nvSpPr>
          <p:cNvPr id="6" name="Oval 437"/>
          <p:cNvSpPr>
            <a:spLocks noChangeArrowheads="1"/>
          </p:cNvSpPr>
          <p:nvPr/>
        </p:nvSpPr>
        <p:spPr bwMode="auto">
          <a:xfrm>
            <a:off x="2759857" y="5048099"/>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e</a:t>
            </a:r>
            <a:endParaRPr lang="en-US" altLang="zh-CN" sz="2400" dirty="0">
              <a:latin typeface="Times New Roman" panose="02020603050405020304" pitchFamily="18" charset="0"/>
              <a:cs typeface="Times New Roman" panose="02020603050405020304" pitchFamily="18" charset="0"/>
            </a:endParaRPr>
          </a:p>
        </p:txBody>
      </p:sp>
      <p:cxnSp>
        <p:nvCxnSpPr>
          <p:cNvPr id="8" name="Straight Arrow Connector 7"/>
          <p:cNvCxnSpPr>
            <a:stCxn id="2" idx="7"/>
            <a:endCxn id="3" idx="1"/>
          </p:cNvCxnSpPr>
          <p:nvPr/>
        </p:nvCxnSpPr>
        <p:spPr>
          <a:xfrm>
            <a:off x="2438939" y="1830560"/>
            <a:ext cx="11681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2"/>
            <a:endCxn id="2" idx="6"/>
          </p:cNvCxnSpPr>
          <p:nvPr/>
        </p:nvCxnSpPr>
        <p:spPr>
          <a:xfrm flipH="1">
            <a:off x="2522740" y="2003507"/>
            <a:ext cx="100059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 idx="0"/>
          </p:cNvCxnSpPr>
          <p:nvPr/>
        </p:nvCxnSpPr>
        <p:spPr>
          <a:xfrm flipH="1">
            <a:off x="3045972" y="2237846"/>
            <a:ext cx="714483" cy="7476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0"/>
          </p:cNvCxnSpPr>
          <p:nvPr/>
        </p:nvCxnSpPr>
        <p:spPr>
          <a:xfrm>
            <a:off x="2329882" y="2237845"/>
            <a:ext cx="716090" cy="74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4"/>
            <a:endCxn id="6" idx="0"/>
          </p:cNvCxnSpPr>
          <p:nvPr/>
        </p:nvCxnSpPr>
        <p:spPr>
          <a:xfrm>
            <a:off x="3045972" y="4505977"/>
            <a:ext cx="0" cy="5421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0"/>
            <a:endCxn id="4" idx="4"/>
          </p:cNvCxnSpPr>
          <p:nvPr/>
        </p:nvCxnSpPr>
        <p:spPr>
          <a:xfrm flipV="1">
            <a:off x="3045972" y="3474688"/>
            <a:ext cx="0" cy="5421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437"/>
          <p:cNvSpPr>
            <a:spLocks noChangeArrowheads="1"/>
          </p:cNvSpPr>
          <p:nvPr/>
        </p:nvSpPr>
        <p:spPr bwMode="auto">
          <a:xfrm>
            <a:off x="6825831" y="1748678"/>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a</a:t>
            </a:r>
            <a:endParaRPr lang="en-US" altLang="zh-CN" sz="2400" dirty="0">
              <a:latin typeface="Times New Roman" panose="02020603050405020304" pitchFamily="18" charset="0"/>
              <a:cs typeface="Times New Roman" panose="02020603050405020304" pitchFamily="18" charset="0"/>
            </a:endParaRPr>
          </a:p>
        </p:txBody>
      </p:sp>
      <p:sp>
        <p:nvSpPr>
          <p:cNvPr id="23" name="Oval 437"/>
          <p:cNvSpPr>
            <a:spLocks noChangeArrowheads="1"/>
          </p:cNvSpPr>
          <p:nvPr/>
        </p:nvSpPr>
        <p:spPr bwMode="auto">
          <a:xfrm>
            <a:off x="6831581" y="2985520"/>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b</a:t>
            </a:r>
            <a:endParaRPr lang="en-US" altLang="zh-CN" sz="2400" dirty="0">
              <a:latin typeface="Times New Roman" panose="02020603050405020304" pitchFamily="18" charset="0"/>
              <a:cs typeface="Times New Roman" panose="02020603050405020304" pitchFamily="18" charset="0"/>
            </a:endParaRPr>
          </a:p>
        </p:txBody>
      </p:sp>
      <p:sp>
        <p:nvSpPr>
          <p:cNvPr id="24" name="Oval 437"/>
          <p:cNvSpPr>
            <a:spLocks noChangeArrowheads="1"/>
          </p:cNvSpPr>
          <p:nvPr/>
        </p:nvSpPr>
        <p:spPr bwMode="auto">
          <a:xfrm>
            <a:off x="6825748" y="4214772"/>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c</a:t>
            </a:r>
            <a:endParaRPr lang="en-US" altLang="zh-CN" sz="2400" dirty="0">
              <a:latin typeface="Times New Roman" panose="02020603050405020304" pitchFamily="18" charset="0"/>
              <a:cs typeface="Times New Roman" panose="02020603050405020304" pitchFamily="18" charset="0"/>
            </a:endParaRPr>
          </a:p>
        </p:txBody>
      </p:sp>
      <p:sp>
        <p:nvSpPr>
          <p:cNvPr id="25" name="Oval 437"/>
          <p:cNvSpPr>
            <a:spLocks noChangeArrowheads="1"/>
          </p:cNvSpPr>
          <p:nvPr/>
        </p:nvSpPr>
        <p:spPr bwMode="auto">
          <a:xfrm>
            <a:off x="8063546" y="1758923"/>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d</a:t>
            </a:r>
            <a:endParaRPr lang="en-US" altLang="zh-CN" sz="2400" dirty="0">
              <a:latin typeface="Times New Roman" panose="02020603050405020304" pitchFamily="18" charset="0"/>
              <a:cs typeface="Times New Roman" panose="02020603050405020304" pitchFamily="18" charset="0"/>
            </a:endParaRPr>
          </a:p>
        </p:txBody>
      </p:sp>
      <p:sp>
        <p:nvSpPr>
          <p:cNvPr id="26" name="Oval 437"/>
          <p:cNvSpPr>
            <a:spLocks noChangeArrowheads="1"/>
          </p:cNvSpPr>
          <p:nvPr/>
        </p:nvSpPr>
        <p:spPr bwMode="auto">
          <a:xfrm>
            <a:off x="8033492" y="3003138"/>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e</a:t>
            </a:r>
            <a:endParaRPr lang="en-US" altLang="zh-CN" sz="2400" dirty="0">
              <a:latin typeface="Times New Roman" panose="02020603050405020304" pitchFamily="18" charset="0"/>
              <a:cs typeface="Times New Roman" panose="02020603050405020304" pitchFamily="18" charset="0"/>
            </a:endParaRPr>
          </a:p>
        </p:txBody>
      </p:sp>
      <p:cxnSp>
        <p:nvCxnSpPr>
          <p:cNvPr id="27" name="Straight Arrow Connector 26"/>
          <p:cNvCxnSpPr>
            <a:endCxn id="23" idx="0"/>
          </p:cNvCxnSpPr>
          <p:nvPr/>
        </p:nvCxnSpPr>
        <p:spPr>
          <a:xfrm>
            <a:off x="7111863" y="2248090"/>
            <a:ext cx="5833" cy="7374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111863" y="3464793"/>
            <a:ext cx="5833" cy="7374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319607" y="2268627"/>
            <a:ext cx="5833" cy="7374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4"/>
            <a:endCxn id="24" idx="0"/>
          </p:cNvCxnSpPr>
          <p:nvPr/>
        </p:nvCxnSpPr>
        <p:spPr>
          <a:xfrm flipH="1">
            <a:off x="7111863" y="2248090"/>
            <a:ext cx="1237798" cy="1966682"/>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4" idx="0"/>
          </p:cNvCxnSpPr>
          <p:nvPr/>
        </p:nvCxnSpPr>
        <p:spPr>
          <a:xfrm>
            <a:off x="6117098" y="2494625"/>
            <a:ext cx="994765" cy="172014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p:cNvCxnSpPr>
          <p:nvPr/>
        </p:nvCxnSpPr>
        <p:spPr>
          <a:xfrm flipH="1">
            <a:off x="6117098" y="1993262"/>
            <a:ext cx="708733" cy="51024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3" idx="1"/>
            <a:endCxn id="22" idx="3"/>
          </p:cNvCxnSpPr>
          <p:nvPr/>
        </p:nvCxnSpPr>
        <p:spPr>
          <a:xfrm flipH="1" flipV="1">
            <a:off x="6909632" y="2166208"/>
            <a:ext cx="5750" cy="890949"/>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358569" y="3659350"/>
            <a:ext cx="1220060" cy="369332"/>
          </a:xfrm>
          <a:prstGeom prst="rect">
            <a:avLst/>
          </a:prstGeom>
        </p:spPr>
        <p:txBody>
          <a:bodyPr wrap="square">
            <a:spAutoFit/>
          </a:bodyPr>
          <a:lstStyle/>
          <a:p>
            <a:r>
              <a:rPr lang="en-US" b="1" dirty="0">
                <a:latin typeface="Times New Roman" panose="02020603050405020304" pitchFamily="18" charset="0"/>
                <a:ea typeface="SimSun" panose="02010600030101010101" pitchFamily="2" charset="-122"/>
                <a:cs typeface="Times New Roman" panose="02020603050405020304" pitchFamily="18" charset="0"/>
              </a:rPr>
              <a:t>cross-edge</a:t>
            </a:r>
            <a:endParaRPr lang="en-US" dirty="0">
              <a:latin typeface="Times New Roman" panose="02020603050405020304" pitchFamily="18" charset="0"/>
              <a:cs typeface="Times New Roman" panose="02020603050405020304" pitchFamily="18" charset="0"/>
            </a:endParaRPr>
          </a:p>
        </p:txBody>
      </p:sp>
      <p:sp>
        <p:nvSpPr>
          <p:cNvPr id="42" name="Rectangle 41"/>
          <p:cNvSpPr/>
          <p:nvPr/>
        </p:nvSpPr>
        <p:spPr>
          <a:xfrm>
            <a:off x="5019139" y="3014380"/>
            <a:ext cx="1520494" cy="369332"/>
          </a:xfrm>
          <a:prstGeom prst="rect">
            <a:avLst/>
          </a:prstGeom>
        </p:spPr>
        <p:txBody>
          <a:bodyPr wrap="square">
            <a:spAutoFit/>
          </a:bodyPr>
          <a:lstStyle/>
          <a:p>
            <a:r>
              <a:rPr lang="en-US" b="1" dirty="0">
                <a:latin typeface="Times New Roman" panose="02020603050405020304" pitchFamily="18" charset="0"/>
                <a:ea typeface="SimSun" panose="02010600030101010101" pitchFamily="2" charset="-122"/>
                <a:cs typeface="Times New Roman" panose="02020603050405020304" pitchFamily="18" charset="0"/>
              </a:rPr>
              <a:t>forward-edge</a:t>
            </a:r>
            <a:endParaRPr lang="en-US" dirty="0">
              <a:latin typeface="Times New Roman" panose="02020603050405020304" pitchFamily="18" charset="0"/>
              <a:cs typeface="Times New Roman" panose="02020603050405020304" pitchFamily="18" charset="0"/>
            </a:endParaRPr>
          </a:p>
        </p:txBody>
      </p:sp>
      <p:sp>
        <p:nvSpPr>
          <p:cNvPr id="43" name="Rectangle 42"/>
          <p:cNvSpPr/>
          <p:nvPr/>
        </p:nvSpPr>
        <p:spPr>
          <a:xfrm>
            <a:off x="5619565" y="2474489"/>
            <a:ext cx="1349241" cy="369332"/>
          </a:xfrm>
          <a:prstGeom prst="rect">
            <a:avLst/>
          </a:prstGeom>
        </p:spPr>
        <p:txBody>
          <a:bodyPr wrap="square">
            <a:spAutoFit/>
          </a:bodyPr>
          <a:lstStyle/>
          <a:p>
            <a:r>
              <a:rPr lang="en-US" b="1" dirty="0">
                <a:latin typeface="Times New Roman" panose="02020603050405020304" pitchFamily="18" charset="0"/>
                <a:ea typeface="SimSun" panose="02010600030101010101" pitchFamily="2" charset="-122"/>
                <a:cs typeface="Times New Roman" panose="02020603050405020304" pitchFamily="18" charset="0"/>
              </a:rPr>
              <a:t>black-edge</a:t>
            </a:r>
            <a:endParaRPr lang="en-US" dirty="0">
              <a:latin typeface="Times New Roman" panose="02020603050405020304" pitchFamily="18" charset="0"/>
              <a:cs typeface="Times New Roman" panose="02020603050405020304" pitchFamily="18" charset="0"/>
            </a:endParaRPr>
          </a:p>
        </p:txBody>
      </p:sp>
      <p:sp>
        <p:nvSpPr>
          <p:cNvPr id="44" name="Rectangle 43"/>
          <p:cNvSpPr/>
          <p:nvPr/>
        </p:nvSpPr>
        <p:spPr>
          <a:xfrm>
            <a:off x="1311751" y="959253"/>
            <a:ext cx="3106941" cy="461665"/>
          </a:xfrm>
          <a:prstGeom prst="rect">
            <a:avLst/>
          </a:prstGeom>
        </p:spPr>
        <p:txBody>
          <a:bodyPr wrap="none">
            <a:spAutoFit/>
          </a:bodyPr>
          <a:lstStyle/>
          <a:p>
            <a:r>
              <a:rPr lang="en-US" sz="2400" dirty="0">
                <a:latin typeface="Times New Roman" panose="02020603050405020304" pitchFamily="18" charset="0"/>
                <a:ea typeface="SimSun" panose="02010600030101010101" pitchFamily="2" charset="-122"/>
              </a:rPr>
              <a:t>Figure 3.20 (a) Digraph</a:t>
            </a:r>
            <a:endParaRPr lang="en-US" sz="2400" dirty="0"/>
          </a:p>
        </p:txBody>
      </p:sp>
      <p:sp>
        <p:nvSpPr>
          <p:cNvPr id="45" name="Rectangle 44"/>
          <p:cNvSpPr/>
          <p:nvPr/>
        </p:nvSpPr>
        <p:spPr>
          <a:xfrm>
            <a:off x="5255740" y="662045"/>
            <a:ext cx="5425718"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(b)  DFS forest of the digraph for the DFS traversal started at </a:t>
            </a:r>
            <a:r>
              <a:rPr lang="en-US" sz="2400" b="1" dirty="0">
                <a:latin typeface="Times New Roman" panose="02020603050405020304" pitchFamily="18" charset="0"/>
                <a:ea typeface="SimSun" panose="02010600030101010101" pitchFamily="2" charset="-122"/>
              </a:rPr>
              <a:t>a</a:t>
            </a:r>
            <a:r>
              <a:rPr lang="en-US" sz="2400" dirty="0">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p:sp>
        <p:nvSpPr>
          <p:cNvPr id="46" name="Rectangle 45"/>
          <p:cNvSpPr/>
          <p:nvPr/>
        </p:nvSpPr>
        <p:spPr>
          <a:xfrm>
            <a:off x="3518837" y="3539364"/>
            <a:ext cx="2952586" cy="3046988"/>
          </a:xfrm>
          <a:prstGeom prst="rect">
            <a:avLst/>
          </a:prstGeom>
          <a:ln>
            <a:solidFill>
              <a:schemeClr val="tx1"/>
            </a:solidFill>
          </a:ln>
        </p:spPr>
        <p:txBody>
          <a:bodyPr wrap="square">
            <a:spAutoFit/>
          </a:bodyPr>
          <a:lstStyle/>
          <a:p>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adjacency list</a:t>
            </a:r>
            <a:r>
              <a:rPr lang="en-US" sz="2400" dirty="0">
                <a:latin typeface="Times New Roman" panose="02020603050405020304" pitchFamily="18" charset="0"/>
                <a:ea typeface="SimSun" panose="02010600030101010101" pitchFamily="2" charset="-122"/>
              </a:rPr>
              <a:t> for the digraph in Figure 3.20 is as follows:</a:t>
            </a:r>
            <a:endParaRPr lang="en-US" sz="2400" dirty="0">
              <a:latin typeface="Courier New" panose="02070309020205020404" pitchFamily="49" charset="0"/>
              <a:ea typeface="SimSun" panose="02010600030101010101" pitchFamily="2" charset="-122"/>
            </a:endParaRPr>
          </a:p>
          <a:p>
            <a:pPr marL="457200" indent="-457200"/>
            <a:r>
              <a:rPr lang="en-US" sz="2400" b="1" dirty="0">
                <a:solidFill>
                  <a:srgbClr val="0000FF"/>
                </a:solidFill>
                <a:latin typeface="Times New Roman" panose="02020603050405020304" pitchFamily="18" charset="0"/>
                <a:ea typeface="SimSun" panose="02010600030101010101" pitchFamily="2" charset="-122"/>
              </a:rPr>
              <a:t>	a → b → c</a:t>
            </a:r>
            <a:endParaRPr lang="en-US" sz="2400" dirty="0">
              <a:latin typeface="Courier New" panose="02070309020205020404" pitchFamily="49" charset="0"/>
              <a:ea typeface="SimSun" panose="02010600030101010101" pitchFamily="2" charset="-122"/>
            </a:endParaRPr>
          </a:p>
          <a:p>
            <a:pPr marL="457200" indent="-457200"/>
            <a:r>
              <a:rPr lang="en-US" sz="2400" b="1" dirty="0">
                <a:solidFill>
                  <a:srgbClr val="0000FF"/>
                </a:solidFill>
                <a:latin typeface="Times New Roman" panose="02020603050405020304" pitchFamily="18" charset="0"/>
                <a:ea typeface="SimSun" panose="02010600030101010101" pitchFamily="2" charset="-122"/>
              </a:rPr>
              <a:t>	b → a → c</a:t>
            </a:r>
            <a:endParaRPr lang="en-US" sz="2400" dirty="0">
              <a:latin typeface="Courier New" panose="02070309020205020404" pitchFamily="49" charset="0"/>
              <a:ea typeface="SimSun" panose="02010600030101010101" pitchFamily="2" charset="-122"/>
            </a:endParaRPr>
          </a:p>
          <a:p>
            <a:pPr marL="457200" indent="-457200"/>
            <a:r>
              <a:rPr lang="en-US" sz="2400" b="1" dirty="0">
                <a:solidFill>
                  <a:srgbClr val="0000FF"/>
                </a:solidFill>
                <a:latin typeface="Times New Roman" panose="02020603050405020304" pitchFamily="18" charset="0"/>
                <a:ea typeface="SimSun" panose="02010600030101010101" pitchFamily="2" charset="-122"/>
              </a:rPr>
              <a:t>	c</a:t>
            </a:r>
            <a:endParaRPr lang="en-US" sz="2400" dirty="0">
              <a:latin typeface="Courier New" panose="02070309020205020404" pitchFamily="49" charset="0"/>
              <a:ea typeface="SimSun" panose="02010600030101010101" pitchFamily="2" charset="-122"/>
            </a:endParaRPr>
          </a:p>
          <a:p>
            <a:pPr marL="457200" indent="-457200"/>
            <a:r>
              <a:rPr lang="en-US" sz="2400" b="1" dirty="0">
                <a:solidFill>
                  <a:srgbClr val="0000FF"/>
                </a:solidFill>
                <a:latin typeface="Times New Roman" panose="02020603050405020304" pitchFamily="18" charset="0"/>
                <a:ea typeface="SimSun" panose="02010600030101010101" pitchFamily="2" charset="-122"/>
              </a:rPr>
              <a:t>	d → c → e</a:t>
            </a:r>
            <a:endParaRPr lang="en-US" sz="2400" dirty="0">
              <a:latin typeface="Courier New" panose="02070309020205020404" pitchFamily="49" charset="0"/>
              <a:ea typeface="SimSun" panose="02010600030101010101" pitchFamily="2" charset="-122"/>
            </a:endParaRPr>
          </a:p>
          <a:p>
            <a:pPr marL="457200" indent="-457200"/>
            <a:r>
              <a:rPr lang="en-US" sz="2400" b="1" dirty="0">
                <a:solidFill>
                  <a:srgbClr val="0000FF"/>
                </a:solidFill>
                <a:latin typeface="Times New Roman" panose="02020603050405020304" pitchFamily="18" charset="0"/>
                <a:ea typeface="SimSun" panose="02010600030101010101" pitchFamily="2" charset="-122"/>
              </a:rPr>
              <a:t>	e</a:t>
            </a:r>
            <a:endParaRPr lang="en-US" sz="2400" dirty="0">
              <a:effectLst/>
              <a:latin typeface="Courier New" panose="02070309020205020404" pitchFamily="49" charset="0"/>
              <a:ea typeface="SimSun" panose="02010600030101010101" pitchFamily="2" charset="-122"/>
            </a:endParaRPr>
          </a:p>
        </p:txBody>
      </p:sp>
      <p:sp>
        <p:nvSpPr>
          <p:cNvPr id="47" name="TextBox 46"/>
          <p:cNvSpPr txBox="1"/>
          <p:nvPr/>
        </p:nvSpPr>
        <p:spPr>
          <a:xfrm>
            <a:off x="8819502" y="2689854"/>
            <a:ext cx="2646643" cy="2677656"/>
          </a:xfrm>
          <a:prstGeom prst="rect">
            <a:avLst/>
          </a:prstGeom>
          <a:noFill/>
          <a:ln>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Apply DFS traversal algorithms for traversing digraph</a:t>
            </a:r>
          </a:p>
          <a:p>
            <a:r>
              <a:rPr lang="en-US" sz="2400"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31</a:t>
            </a:r>
          </a:p>
          <a:p>
            <a:r>
              <a:rPr lang="en-US" sz="2400"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22</a:t>
            </a:r>
            <a:r>
              <a:rPr lang="en-US" sz="2400" dirty="0">
                <a:latin typeface="Times New Roman" panose="02020603050405020304" pitchFamily="18" charset="0"/>
                <a:cs typeface="Times New Roman" panose="02020603050405020304" pitchFamily="18" charset="0"/>
              </a:rPr>
              <a:t> 	e</a:t>
            </a:r>
            <a:r>
              <a:rPr lang="en-US" sz="2400" baseline="-25000" dirty="0">
                <a:latin typeface="Times New Roman" panose="02020603050405020304" pitchFamily="18" charset="0"/>
                <a:cs typeface="Times New Roman" panose="02020603050405020304" pitchFamily="18" charset="0"/>
              </a:rPr>
              <a:t>54</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13 </a:t>
            </a:r>
            <a:r>
              <a:rPr lang="en-US" sz="2400" dirty="0">
                <a:latin typeface="Times New Roman" panose="02020603050405020304" pitchFamily="18" charset="0"/>
                <a:cs typeface="Times New Roman" panose="02020603050405020304" pitchFamily="18" charset="0"/>
              </a:rPr>
              <a:t>	d</a:t>
            </a:r>
            <a:r>
              <a:rPr lang="en-US" sz="2400" baseline="-25000" dirty="0">
                <a:latin typeface="Times New Roman" panose="02020603050405020304" pitchFamily="18" charset="0"/>
                <a:cs typeface="Times New Roman" panose="02020603050405020304" pitchFamily="18" charset="0"/>
              </a:rPr>
              <a:t>45</a:t>
            </a:r>
            <a:r>
              <a:rPr lang="en-US" sz="2400"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D91BAD32-411B-4416-B3A3-71A1B4F62B84}"/>
              </a:ext>
            </a:extLst>
          </p:cNvPr>
          <p:cNvSpPr txBox="1"/>
          <p:nvPr/>
        </p:nvSpPr>
        <p:spPr>
          <a:xfrm>
            <a:off x="7968599" y="5425457"/>
            <a:ext cx="3771826"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Push-onto order is a b c d e.</a:t>
            </a:r>
          </a:p>
          <a:p>
            <a:r>
              <a:rPr lang="en-US" sz="2400" dirty="0">
                <a:latin typeface="Times New Roman" panose="02020603050405020304" pitchFamily="18" charset="0"/>
                <a:cs typeface="Times New Roman" panose="02020603050405020304" pitchFamily="18" charset="0"/>
              </a:rPr>
              <a:t>Pop-off order is c b a e d.</a:t>
            </a:r>
          </a:p>
        </p:txBody>
      </p:sp>
      <p:pic>
        <p:nvPicPr>
          <p:cNvPr id="34" name="Picture 33" descr="Image result for smiley face images">
            <a:extLst>
              <a:ext uri="{FF2B5EF4-FFF2-40B4-BE49-F238E27FC236}">
                <a16:creationId xmlns:a16="http://schemas.microsoft.com/office/drawing/2014/main" id="{0124EB14-FDC6-466D-82F6-181B47A711F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60688">
            <a:off x="578803" y="1762990"/>
            <a:ext cx="640398" cy="42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11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37"/>
          <p:cNvSpPr>
            <a:spLocks noChangeArrowheads="1"/>
          </p:cNvSpPr>
          <p:nvPr/>
        </p:nvSpPr>
        <p:spPr bwMode="auto">
          <a:xfrm>
            <a:off x="1950510" y="1758923"/>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a</a:t>
            </a:r>
            <a:endParaRPr lang="en-US" altLang="zh-CN" sz="2400" dirty="0">
              <a:latin typeface="Times New Roman" panose="02020603050405020304" pitchFamily="18" charset="0"/>
              <a:cs typeface="Times New Roman" panose="02020603050405020304" pitchFamily="18" charset="0"/>
            </a:endParaRPr>
          </a:p>
        </p:txBody>
      </p:sp>
      <p:sp>
        <p:nvSpPr>
          <p:cNvPr id="3" name="Oval 437"/>
          <p:cNvSpPr>
            <a:spLocks noChangeArrowheads="1"/>
          </p:cNvSpPr>
          <p:nvPr/>
        </p:nvSpPr>
        <p:spPr bwMode="auto">
          <a:xfrm>
            <a:off x="3523337" y="1758923"/>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b</a:t>
            </a:r>
            <a:endParaRPr lang="en-US" altLang="zh-CN" sz="2400" dirty="0">
              <a:latin typeface="Times New Roman" panose="02020603050405020304" pitchFamily="18" charset="0"/>
              <a:cs typeface="Times New Roman" panose="02020603050405020304" pitchFamily="18" charset="0"/>
            </a:endParaRPr>
          </a:p>
        </p:txBody>
      </p:sp>
      <p:sp>
        <p:nvSpPr>
          <p:cNvPr id="4" name="Oval 437"/>
          <p:cNvSpPr>
            <a:spLocks noChangeArrowheads="1"/>
          </p:cNvSpPr>
          <p:nvPr/>
        </p:nvSpPr>
        <p:spPr bwMode="auto">
          <a:xfrm>
            <a:off x="2759857" y="2985521"/>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c</a:t>
            </a:r>
            <a:endParaRPr lang="en-US" altLang="zh-CN" sz="2400" dirty="0">
              <a:latin typeface="Times New Roman" panose="02020603050405020304" pitchFamily="18" charset="0"/>
              <a:cs typeface="Times New Roman" panose="02020603050405020304" pitchFamily="18" charset="0"/>
            </a:endParaRPr>
          </a:p>
        </p:txBody>
      </p:sp>
      <p:sp>
        <p:nvSpPr>
          <p:cNvPr id="5" name="Oval 437"/>
          <p:cNvSpPr>
            <a:spLocks noChangeArrowheads="1"/>
          </p:cNvSpPr>
          <p:nvPr/>
        </p:nvSpPr>
        <p:spPr bwMode="auto">
          <a:xfrm>
            <a:off x="2759857" y="4016810"/>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d</a:t>
            </a:r>
            <a:endParaRPr lang="en-US" altLang="zh-CN" sz="2400" dirty="0">
              <a:latin typeface="Times New Roman" panose="02020603050405020304" pitchFamily="18" charset="0"/>
              <a:cs typeface="Times New Roman" panose="02020603050405020304" pitchFamily="18" charset="0"/>
            </a:endParaRPr>
          </a:p>
        </p:txBody>
      </p:sp>
      <p:sp>
        <p:nvSpPr>
          <p:cNvPr id="6" name="Oval 437"/>
          <p:cNvSpPr>
            <a:spLocks noChangeArrowheads="1"/>
          </p:cNvSpPr>
          <p:nvPr/>
        </p:nvSpPr>
        <p:spPr bwMode="auto">
          <a:xfrm>
            <a:off x="2759857" y="5048099"/>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e</a:t>
            </a:r>
            <a:endParaRPr lang="en-US" altLang="zh-CN" sz="2400" dirty="0">
              <a:latin typeface="Times New Roman" panose="02020603050405020304" pitchFamily="18" charset="0"/>
              <a:cs typeface="Times New Roman" panose="02020603050405020304" pitchFamily="18" charset="0"/>
            </a:endParaRPr>
          </a:p>
        </p:txBody>
      </p:sp>
      <p:cxnSp>
        <p:nvCxnSpPr>
          <p:cNvPr id="8" name="Straight Arrow Connector 7"/>
          <p:cNvCxnSpPr>
            <a:stCxn id="2" idx="7"/>
            <a:endCxn id="3" idx="1"/>
          </p:cNvCxnSpPr>
          <p:nvPr/>
        </p:nvCxnSpPr>
        <p:spPr>
          <a:xfrm>
            <a:off x="2438939" y="1830560"/>
            <a:ext cx="11681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 idx="0"/>
          </p:cNvCxnSpPr>
          <p:nvPr/>
        </p:nvCxnSpPr>
        <p:spPr>
          <a:xfrm flipH="1">
            <a:off x="3045972" y="2237846"/>
            <a:ext cx="714483" cy="7476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0"/>
          </p:cNvCxnSpPr>
          <p:nvPr/>
        </p:nvCxnSpPr>
        <p:spPr>
          <a:xfrm>
            <a:off x="2329882" y="2237845"/>
            <a:ext cx="716090" cy="74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4"/>
            <a:endCxn id="6" idx="0"/>
          </p:cNvCxnSpPr>
          <p:nvPr/>
        </p:nvCxnSpPr>
        <p:spPr>
          <a:xfrm>
            <a:off x="3045972" y="4505977"/>
            <a:ext cx="0" cy="5421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0"/>
            <a:endCxn id="4" idx="4"/>
          </p:cNvCxnSpPr>
          <p:nvPr/>
        </p:nvCxnSpPr>
        <p:spPr>
          <a:xfrm flipV="1">
            <a:off x="3045972" y="3474688"/>
            <a:ext cx="0" cy="5421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437"/>
          <p:cNvSpPr>
            <a:spLocks noChangeArrowheads="1"/>
          </p:cNvSpPr>
          <p:nvPr/>
        </p:nvSpPr>
        <p:spPr bwMode="auto">
          <a:xfrm>
            <a:off x="6825831" y="1748678"/>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a</a:t>
            </a:r>
            <a:endParaRPr lang="en-US" altLang="zh-CN" sz="2400" dirty="0">
              <a:latin typeface="Times New Roman" panose="02020603050405020304" pitchFamily="18" charset="0"/>
              <a:cs typeface="Times New Roman" panose="02020603050405020304" pitchFamily="18" charset="0"/>
            </a:endParaRPr>
          </a:p>
        </p:txBody>
      </p:sp>
      <p:sp>
        <p:nvSpPr>
          <p:cNvPr id="23" name="Oval 437"/>
          <p:cNvSpPr>
            <a:spLocks noChangeArrowheads="1"/>
          </p:cNvSpPr>
          <p:nvPr/>
        </p:nvSpPr>
        <p:spPr bwMode="auto">
          <a:xfrm>
            <a:off x="6831581" y="2985520"/>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b</a:t>
            </a:r>
            <a:endParaRPr lang="en-US" altLang="zh-CN" sz="2400" dirty="0">
              <a:latin typeface="Times New Roman" panose="02020603050405020304" pitchFamily="18" charset="0"/>
              <a:cs typeface="Times New Roman" panose="02020603050405020304" pitchFamily="18" charset="0"/>
            </a:endParaRPr>
          </a:p>
        </p:txBody>
      </p:sp>
      <p:sp>
        <p:nvSpPr>
          <p:cNvPr id="24" name="Oval 437"/>
          <p:cNvSpPr>
            <a:spLocks noChangeArrowheads="1"/>
          </p:cNvSpPr>
          <p:nvPr/>
        </p:nvSpPr>
        <p:spPr bwMode="auto">
          <a:xfrm>
            <a:off x="6825748" y="4214772"/>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c</a:t>
            </a:r>
            <a:endParaRPr lang="en-US" altLang="zh-CN" sz="2400" dirty="0">
              <a:latin typeface="Times New Roman" panose="02020603050405020304" pitchFamily="18" charset="0"/>
              <a:cs typeface="Times New Roman" panose="02020603050405020304" pitchFamily="18" charset="0"/>
            </a:endParaRPr>
          </a:p>
        </p:txBody>
      </p:sp>
      <p:sp>
        <p:nvSpPr>
          <p:cNvPr id="25" name="Oval 437"/>
          <p:cNvSpPr>
            <a:spLocks noChangeArrowheads="1"/>
          </p:cNvSpPr>
          <p:nvPr/>
        </p:nvSpPr>
        <p:spPr bwMode="auto">
          <a:xfrm>
            <a:off x="8048368" y="1759406"/>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d</a:t>
            </a:r>
            <a:endParaRPr lang="en-US" altLang="zh-CN" sz="2400" dirty="0">
              <a:latin typeface="Times New Roman" panose="02020603050405020304" pitchFamily="18" charset="0"/>
              <a:cs typeface="Times New Roman" panose="02020603050405020304" pitchFamily="18" charset="0"/>
            </a:endParaRPr>
          </a:p>
        </p:txBody>
      </p:sp>
      <p:sp>
        <p:nvSpPr>
          <p:cNvPr id="26" name="Oval 437"/>
          <p:cNvSpPr>
            <a:spLocks noChangeArrowheads="1"/>
          </p:cNvSpPr>
          <p:nvPr/>
        </p:nvSpPr>
        <p:spPr bwMode="auto">
          <a:xfrm>
            <a:off x="8102381" y="2952534"/>
            <a:ext cx="572230" cy="489167"/>
          </a:xfrm>
          <a:prstGeom prst="ellipse">
            <a:avLst/>
          </a:prstGeom>
          <a:solidFill>
            <a:schemeClr val="bg1"/>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e</a:t>
            </a:r>
            <a:endParaRPr lang="en-US" altLang="zh-CN" sz="2400" dirty="0">
              <a:latin typeface="Times New Roman" panose="02020603050405020304" pitchFamily="18" charset="0"/>
              <a:cs typeface="Times New Roman" panose="02020603050405020304" pitchFamily="18" charset="0"/>
            </a:endParaRPr>
          </a:p>
        </p:txBody>
      </p:sp>
      <p:cxnSp>
        <p:nvCxnSpPr>
          <p:cNvPr id="27" name="Straight Arrow Connector 26"/>
          <p:cNvCxnSpPr>
            <a:endCxn id="23" idx="0"/>
          </p:cNvCxnSpPr>
          <p:nvPr/>
        </p:nvCxnSpPr>
        <p:spPr>
          <a:xfrm>
            <a:off x="7111863" y="2248090"/>
            <a:ext cx="5833" cy="7374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111863" y="3464793"/>
            <a:ext cx="5833" cy="7374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360068" y="2248764"/>
            <a:ext cx="5833" cy="7374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4"/>
            <a:endCxn id="24" idx="0"/>
          </p:cNvCxnSpPr>
          <p:nvPr/>
        </p:nvCxnSpPr>
        <p:spPr>
          <a:xfrm flipH="1">
            <a:off x="7111863" y="2248573"/>
            <a:ext cx="1222620" cy="1966199"/>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4" idx="0"/>
          </p:cNvCxnSpPr>
          <p:nvPr/>
        </p:nvCxnSpPr>
        <p:spPr>
          <a:xfrm>
            <a:off x="6117098" y="2494625"/>
            <a:ext cx="994765" cy="172014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p:cNvCxnSpPr>
          <p:nvPr/>
        </p:nvCxnSpPr>
        <p:spPr>
          <a:xfrm flipH="1">
            <a:off x="6117098" y="1993262"/>
            <a:ext cx="708733" cy="51024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361918" y="3627707"/>
            <a:ext cx="1220060" cy="369332"/>
          </a:xfrm>
          <a:prstGeom prst="rect">
            <a:avLst/>
          </a:prstGeom>
        </p:spPr>
        <p:txBody>
          <a:bodyPr wrap="square">
            <a:spAutoFit/>
          </a:bodyPr>
          <a:lstStyle/>
          <a:p>
            <a:r>
              <a:rPr lang="en-US" b="1" dirty="0">
                <a:latin typeface="Times New Roman" panose="02020603050405020304" pitchFamily="18" charset="0"/>
                <a:ea typeface="SimSun" panose="02010600030101010101" pitchFamily="2" charset="-122"/>
                <a:cs typeface="Times New Roman" panose="02020603050405020304" pitchFamily="18" charset="0"/>
              </a:rPr>
              <a:t>cross-edge</a:t>
            </a:r>
            <a:endParaRPr lang="en-US" dirty="0">
              <a:latin typeface="Times New Roman" panose="02020603050405020304" pitchFamily="18" charset="0"/>
              <a:cs typeface="Times New Roman" panose="02020603050405020304" pitchFamily="18" charset="0"/>
            </a:endParaRPr>
          </a:p>
        </p:txBody>
      </p:sp>
      <p:sp>
        <p:nvSpPr>
          <p:cNvPr id="42" name="Rectangle 41"/>
          <p:cNvSpPr/>
          <p:nvPr/>
        </p:nvSpPr>
        <p:spPr>
          <a:xfrm>
            <a:off x="4878246" y="2680865"/>
            <a:ext cx="1520494" cy="369332"/>
          </a:xfrm>
          <a:prstGeom prst="rect">
            <a:avLst/>
          </a:prstGeom>
        </p:spPr>
        <p:txBody>
          <a:bodyPr wrap="square">
            <a:spAutoFit/>
          </a:bodyPr>
          <a:lstStyle/>
          <a:p>
            <a:r>
              <a:rPr lang="en-US" b="1" dirty="0">
                <a:latin typeface="Times New Roman" panose="02020603050405020304" pitchFamily="18" charset="0"/>
                <a:ea typeface="SimSun" panose="02010600030101010101" pitchFamily="2" charset="-122"/>
                <a:cs typeface="Times New Roman" panose="02020603050405020304" pitchFamily="18" charset="0"/>
              </a:rPr>
              <a:t>forward-edge</a:t>
            </a:r>
            <a:endParaRPr lang="en-US" dirty="0">
              <a:latin typeface="Times New Roman" panose="02020603050405020304" pitchFamily="18" charset="0"/>
              <a:cs typeface="Times New Roman" panose="02020603050405020304" pitchFamily="18" charset="0"/>
            </a:endParaRPr>
          </a:p>
        </p:txBody>
      </p:sp>
      <p:sp>
        <p:nvSpPr>
          <p:cNvPr id="44" name="Rectangle 43"/>
          <p:cNvSpPr/>
          <p:nvPr/>
        </p:nvSpPr>
        <p:spPr>
          <a:xfrm>
            <a:off x="1311751" y="959253"/>
            <a:ext cx="4122282" cy="461665"/>
          </a:xfrm>
          <a:prstGeom prst="rect">
            <a:avLst/>
          </a:prstGeom>
        </p:spPr>
        <p:txBody>
          <a:bodyPr wrap="none">
            <a:spAutoFit/>
          </a:bodyPr>
          <a:lstStyle/>
          <a:p>
            <a:r>
              <a:rPr lang="en-US" sz="2400" dirty="0">
                <a:latin typeface="Times New Roman" panose="02020603050405020304" pitchFamily="18" charset="0"/>
                <a:ea typeface="SimSun" panose="02010600030101010101" pitchFamily="2" charset="-122"/>
              </a:rPr>
              <a:t>Figure 3.21 (a) Acyclic Digraph</a:t>
            </a:r>
            <a:endParaRPr lang="en-US" sz="2400" dirty="0"/>
          </a:p>
        </p:txBody>
      </p:sp>
      <p:sp>
        <p:nvSpPr>
          <p:cNvPr id="45" name="Rectangle 44"/>
          <p:cNvSpPr/>
          <p:nvPr/>
        </p:nvSpPr>
        <p:spPr>
          <a:xfrm>
            <a:off x="5502447" y="660900"/>
            <a:ext cx="4250614"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(b)  DFS forest of the digraph for the DFS traversal started at </a:t>
            </a:r>
            <a:r>
              <a:rPr lang="en-US" sz="2400" b="1" dirty="0">
                <a:latin typeface="Times New Roman" panose="02020603050405020304" pitchFamily="18" charset="0"/>
                <a:ea typeface="SimSun" panose="02010600030101010101" pitchFamily="2" charset="-122"/>
              </a:rPr>
              <a:t>a</a:t>
            </a:r>
            <a:r>
              <a:rPr lang="en-US" sz="2400" dirty="0">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p:sp>
        <p:nvSpPr>
          <p:cNvPr id="46" name="Rectangle 45"/>
          <p:cNvSpPr/>
          <p:nvPr/>
        </p:nvSpPr>
        <p:spPr>
          <a:xfrm>
            <a:off x="3506941" y="3539364"/>
            <a:ext cx="3021028" cy="3046988"/>
          </a:xfrm>
          <a:prstGeom prst="rect">
            <a:avLst/>
          </a:prstGeom>
          <a:ln>
            <a:solidFill>
              <a:schemeClr val="tx1"/>
            </a:solidFill>
          </a:ln>
        </p:spPr>
        <p:txBody>
          <a:bodyPr wrap="square">
            <a:spAutoFit/>
          </a:bodyPr>
          <a:lstStyle/>
          <a:p>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adjacency list</a:t>
            </a:r>
            <a:r>
              <a:rPr lang="en-US" sz="2400" dirty="0">
                <a:latin typeface="Times New Roman" panose="02020603050405020304" pitchFamily="18" charset="0"/>
                <a:ea typeface="SimSun" panose="02010600030101010101" pitchFamily="2" charset="-122"/>
              </a:rPr>
              <a:t> for the digraph in Figure 3.21 is as follows:</a:t>
            </a:r>
            <a:endParaRPr lang="en-US" sz="2400" dirty="0">
              <a:latin typeface="Courier New" panose="02070309020205020404" pitchFamily="49" charset="0"/>
              <a:ea typeface="SimSun" panose="02010600030101010101" pitchFamily="2" charset="-122"/>
            </a:endParaRPr>
          </a:p>
          <a:p>
            <a:pPr marL="457200" indent="-457200"/>
            <a:r>
              <a:rPr lang="en-US" sz="2400" b="1" dirty="0">
                <a:solidFill>
                  <a:srgbClr val="0000FF"/>
                </a:solidFill>
                <a:latin typeface="Times New Roman" panose="02020603050405020304" pitchFamily="18" charset="0"/>
                <a:ea typeface="SimSun" panose="02010600030101010101" pitchFamily="2" charset="-122"/>
              </a:rPr>
              <a:t>	a → b → c</a:t>
            </a:r>
            <a:endParaRPr lang="en-US" sz="2400" dirty="0">
              <a:latin typeface="Courier New" panose="02070309020205020404" pitchFamily="49" charset="0"/>
              <a:ea typeface="SimSun" panose="02010600030101010101" pitchFamily="2" charset="-122"/>
            </a:endParaRPr>
          </a:p>
          <a:p>
            <a:pPr marL="914400" lvl="1" indent="-457200"/>
            <a:r>
              <a:rPr lang="en-US" sz="2400" b="1" dirty="0">
                <a:solidFill>
                  <a:srgbClr val="0000FF"/>
                </a:solidFill>
                <a:latin typeface="Times New Roman" panose="02020603050405020304" pitchFamily="18" charset="0"/>
                <a:ea typeface="SimSun" panose="02010600030101010101" pitchFamily="2" charset="-122"/>
              </a:rPr>
              <a:t>b → c</a:t>
            </a:r>
            <a:endParaRPr lang="en-US" sz="2400" dirty="0">
              <a:latin typeface="Courier New" panose="02070309020205020404" pitchFamily="49" charset="0"/>
              <a:ea typeface="SimSun" panose="02010600030101010101" pitchFamily="2" charset="-122"/>
            </a:endParaRPr>
          </a:p>
          <a:p>
            <a:pPr marL="914400" lvl="1" indent="-457200"/>
            <a:r>
              <a:rPr lang="en-US" sz="2400" b="1" dirty="0">
                <a:solidFill>
                  <a:srgbClr val="0000FF"/>
                </a:solidFill>
                <a:latin typeface="Times New Roman" panose="02020603050405020304" pitchFamily="18" charset="0"/>
                <a:ea typeface="SimSun" panose="02010600030101010101" pitchFamily="2" charset="-122"/>
              </a:rPr>
              <a:t>c</a:t>
            </a:r>
            <a:endParaRPr lang="en-US" sz="2400" dirty="0">
              <a:latin typeface="Courier New" panose="02070309020205020404" pitchFamily="49" charset="0"/>
              <a:ea typeface="SimSun" panose="02010600030101010101" pitchFamily="2" charset="-122"/>
            </a:endParaRPr>
          </a:p>
          <a:p>
            <a:pPr marL="914400" lvl="1" indent="-457200"/>
            <a:r>
              <a:rPr lang="en-US" sz="2400" b="1" dirty="0">
                <a:solidFill>
                  <a:srgbClr val="0000FF"/>
                </a:solidFill>
                <a:latin typeface="Times New Roman" panose="02020603050405020304" pitchFamily="18" charset="0"/>
                <a:ea typeface="SimSun" panose="02010600030101010101" pitchFamily="2" charset="-122"/>
              </a:rPr>
              <a:t>d → c → e</a:t>
            </a:r>
            <a:endParaRPr lang="en-US" sz="2400" dirty="0">
              <a:latin typeface="Courier New" panose="02070309020205020404" pitchFamily="49" charset="0"/>
              <a:ea typeface="SimSun" panose="02010600030101010101" pitchFamily="2" charset="-122"/>
            </a:endParaRPr>
          </a:p>
          <a:p>
            <a:pPr marL="914400" lvl="1" indent="-457200"/>
            <a:r>
              <a:rPr lang="en-US" sz="2400" b="1" dirty="0">
                <a:solidFill>
                  <a:srgbClr val="0000FF"/>
                </a:solidFill>
                <a:latin typeface="Times New Roman" panose="02020603050405020304" pitchFamily="18" charset="0"/>
                <a:ea typeface="SimSun" panose="02010600030101010101" pitchFamily="2" charset="-122"/>
              </a:rPr>
              <a:t>e</a:t>
            </a:r>
            <a:endParaRPr lang="en-US" sz="2400" dirty="0">
              <a:effectLst/>
              <a:latin typeface="Courier New" panose="02070309020205020404" pitchFamily="49" charset="0"/>
              <a:ea typeface="SimSun" panose="02010600030101010101" pitchFamily="2" charset="-122"/>
            </a:endParaRPr>
          </a:p>
        </p:txBody>
      </p:sp>
      <p:sp>
        <p:nvSpPr>
          <p:cNvPr id="47" name="TextBox 46"/>
          <p:cNvSpPr txBox="1"/>
          <p:nvPr/>
        </p:nvSpPr>
        <p:spPr>
          <a:xfrm>
            <a:off x="9008898" y="1583737"/>
            <a:ext cx="2646643" cy="2677656"/>
          </a:xfrm>
          <a:prstGeom prst="rect">
            <a:avLst/>
          </a:prstGeom>
          <a:noFill/>
          <a:ln>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Apply DFS traversal algorithms for traversing digraph</a:t>
            </a:r>
          </a:p>
          <a:p>
            <a:r>
              <a:rPr lang="en-US" sz="2400"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31</a:t>
            </a:r>
          </a:p>
          <a:p>
            <a:r>
              <a:rPr lang="en-US" sz="2400"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22</a:t>
            </a:r>
            <a:r>
              <a:rPr lang="en-US" sz="2400" dirty="0">
                <a:latin typeface="Times New Roman" panose="02020603050405020304" pitchFamily="18" charset="0"/>
                <a:cs typeface="Times New Roman" panose="02020603050405020304" pitchFamily="18" charset="0"/>
              </a:rPr>
              <a:t> 	e</a:t>
            </a:r>
            <a:r>
              <a:rPr lang="en-US" sz="2400" baseline="-25000" dirty="0">
                <a:latin typeface="Times New Roman" panose="02020603050405020304" pitchFamily="18" charset="0"/>
                <a:cs typeface="Times New Roman" panose="02020603050405020304" pitchFamily="18" charset="0"/>
              </a:rPr>
              <a:t>54</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13 </a:t>
            </a:r>
            <a:r>
              <a:rPr lang="en-US" sz="2400" dirty="0">
                <a:latin typeface="Times New Roman" panose="02020603050405020304" pitchFamily="18" charset="0"/>
                <a:cs typeface="Times New Roman" panose="02020603050405020304" pitchFamily="18" charset="0"/>
              </a:rPr>
              <a:t>	d</a:t>
            </a:r>
            <a:r>
              <a:rPr lang="en-US" sz="2400" baseline="-25000" dirty="0">
                <a:latin typeface="Times New Roman" panose="02020603050405020304" pitchFamily="18" charset="0"/>
                <a:cs typeface="Times New Roman" panose="02020603050405020304" pitchFamily="18" charset="0"/>
              </a:rPr>
              <a:t>45</a:t>
            </a:r>
            <a:r>
              <a:rPr lang="en-US" sz="2400"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740214" y="4875267"/>
            <a:ext cx="2600544" cy="1569660"/>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 linearize: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d → e   a → b → c</a:t>
            </a:r>
          </a:p>
        </p:txBody>
      </p:sp>
      <p:cxnSp>
        <p:nvCxnSpPr>
          <p:cNvPr id="31" name="Straight Arrow Connector 30"/>
          <p:cNvCxnSpPr>
            <a:cxnSpLocks/>
          </p:cNvCxnSpPr>
          <p:nvPr/>
        </p:nvCxnSpPr>
        <p:spPr>
          <a:xfrm>
            <a:off x="2431495" y="5788061"/>
            <a:ext cx="614477" cy="338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1847601" y="5788061"/>
            <a:ext cx="591339" cy="3389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a:off x="2236625" y="5298894"/>
            <a:ext cx="821577" cy="7356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flipH="1">
            <a:off x="918097" y="5290807"/>
            <a:ext cx="1338544" cy="722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8" name="Picture 47" descr="Image result for smiley face images">
            <a:extLst>
              <a:ext uri="{FF2B5EF4-FFF2-40B4-BE49-F238E27FC236}">
                <a16:creationId xmlns:a16="http://schemas.microsoft.com/office/drawing/2014/main" id="{5B00E8B1-1E77-4C46-BAE2-FDAE586BB26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23043">
            <a:off x="988821" y="3258855"/>
            <a:ext cx="603453" cy="444500"/>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482BEF56-8BEA-4E9E-BF65-DCFEA1DF9B5C}"/>
              </a:ext>
            </a:extLst>
          </p:cNvPr>
          <p:cNvSpPr/>
          <p:nvPr/>
        </p:nvSpPr>
        <p:spPr>
          <a:xfrm>
            <a:off x="1340943" y="377295"/>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
        <p:nvSpPr>
          <p:cNvPr id="50" name="TextBox 49">
            <a:extLst>
              <a:ext uri="{FF2B5EF4-FFF2-40B4-BE49-F238E27FC236}">
                <a16:creationId xmlns:a16="http://schemas.microsoft.com/office/drawing/2014/main" id="{B7A4E7A7-FE28-47E1-AEE1-F72DB46BE786}"/>
              </a:ext>
            </a:extLst>
          </p:cNvPr>
          <p:cNvSpPr txBox="1"/>
          <p:nvPr/>
        </p:nvSpPr>
        <p:spPr>
          <a:xfrm>
            <a:off x="8102381" y="4505977"/>
            <a:ext cx="3629176"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Push-onto order is a b c d e.</a:t>
            </a:r>
          </a:p>
          <a:p>
            <a:r>
              <a:rPr lang="en-US" sz="2400" dirty="0">
                <a:latin typeface="Times New Roman" panose="02020603050405020304" pitchFamily="18" charset="0"/>
                <a:cs typeface="Times New Roman" panose="02020603050405020304" pitchFamily="18" charset="0"/>
              </a:rPr>
              <a:t>Pop-off order is c b a e d.</a:t>
            </a:r>
          </a:p>
          <a:p>
            <a:r>
              <a:rPr lang="en-US" sz="2400" dirty="0">
                <a:latin typeface="Times New Roman" panose="02020603050405020304" pitchFamily="18" charset="0"/>
                <a:cs typeface="Times New Roman" panose="02020603050405020304" pitchFamily="18" charset="0"/>
              </a:rPr>
              <a:t>Reversed pop-off order is</a:t>
            </a:r>
          </a:p>
          <a:p>
            <a:r>
              <a:rPr lang="en-US" sz="2400" dirty="0">
                <a:latin typeface="Times New Roman" panose="02020603050405020304" pitchFamily="18" charset="0"/>
                <a:cs typeface="Times New Roman" panose="02020603050405020304" pitchFamily="18" charset="0"/>
              </a:rPr>
              <a:t>d e a b c</a:t>
            </a:r>
          </a:p>
        </p:txBody>
      </p:sp>
    </p:spTree>
    <p:extLst>
      <p:ext uri="{BB962C8B-B14F-4D97-AF65-F5344CB8AC3E}">
        <p14:creationId xmlns:p14="http://schemas.microsoft.com/office/powerpoint/2010/main" val="328117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96139" y="972813"/>
            <a:ext cx="9238915" cy="5410712"/>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Recall: </a:t>
            </a:r>
            <a:r>
              <a:rPr lang="en-US" sz="2400" b="1" dirty="0">
                <a:latin typeface="Times New Roman" panose="02020603050405020304" pitchFamily="18" charset="0"/>
                <a:ea typeface="SimSun" panose="02010600030101010101" pitchFamily="2" charset="-122"/>
              </a:rPr>
              <a:t>Topological- Sort (G)</a:t>
            </a:r>
            <a:endParaRPr lang="en-US" sz="2400" dirty="0">
              <a:latin typeface="Courier New" panose="02070309020205020404" pitchFamily="49" charset="0"/>
              <a:ea typeface="SimSun" panose="02010600030101010101" pitchFamily="2" charset="-122"/>
            </a:endParaRPr>
          </a:p>
          <a:p>
            <a:pPr>
              <a:lnSpc>
                <a:spcPct val="115000"/>
              </a:lnSpc>
              <a:spcAft>
                <a:spcPts val="600"/>
              </a:spcAft>
            </a:pPr>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 simple algorithm topologically sorts a </a:t>
            </a:r>
            <a:r>
              <a:rPr lang="en-US" sz="2400" dirty="0">
                <a:solidFill>
                  <a:srgbClr val="FF0000"/>
                </a:solidFill>
                <a:latin typeface="Times New Roman" panose="02020603050405020304" pitchFamily="18" charset="0"/>
                <a:ea typeface="SimSun" panose="02010600030101010101" pitchFamily="2" charset="-122"/>
              </a:rPr>
              <a:t>dag </a:t>
            </a:r>
            <a:r>
              <a:rPr lang="en-US" sz="2400" dirty="0">
                <a:latin typeface="Times New Roman" panose="02020603050405020304" pitchFamily="18" charset="0"/>
                <a:ea typeface="SimSun" panose="02010600030101010101" pitchFamily="2" charset="-122"/>
              </a:rPr>
              <a:t>G:</a:t>
            </a:r>
            <a:endParaRPr lang="en-US" sz="2400" dirty="0">
              <a:latin typeface="Courier New" panose="02070309020205020404" pitchFamily="49" charset="0"/>
              <a:ea typeface="SimSun" panose="02010600030101010101" pitchFamily="2" charset="-122"/>
            </a:endParaRPr>
          </a:p>
          <a:p>
            <a:pPr marL="457200" marR="0" lvl="0" indent="-457200">
              <a:lnSpc>
                <a:spcPct val="115000"/>
              </a:lnSpc>
              <a:spcBef>
                <a:spcPts val="0"/>
              </a:spcBef>
              <a:spcAft>
                <a:spcPts val="600"/>
              </a:spcAft>
              <a:buFont typeface="+mj-lt"/>
              <a:buAutoNum type="arabicPeriod"/>
            </a:pPr>
            <a:r>
              <a:rPr lang="en-US" sz="2400" dirty="0">
                <a:latin typeface="Times New Roman" panose="02020603050405020304" pitchFamily="18" charset="0"/>
                <a:ea typeface="SimSun" panose="02010600030101010101" pitchFamily="2" charset="-122"/>
              </a:rPr>
              <a:t>Call DFS(G) to compute finishing times Finish[v]  (the order for popping off v from the stack) for each vertex v.</a:t>
            </a:r>
            <a:endParaRPr lang="en-US" sz="2400" dirty="0">
              <a:latin typeface="Courier New" panose="02070309020205020404" pitchFamily="49" charset="0"/>
              <a:ea typeface="SimSun" panose="02010600030101010101" pitchFamily="2" charset="-122"/>
            </a:endParaRPr>
          </a:p>
          <a:p>
            <a:pPr marL="457200" marR="0">
              <a:lnSpc>
                <a:spcPct val="115000"/>
              </a:lnSpc>
              <a:spcBef>
                <a:spcPts val="0"/>
              </a:spcBef>
              <a:spcAft>
                <a:spcPts val="600"/>
              </a:spcAft>
            </a:pPr>
            <a:r>
              <a:rPr lang="en-US" sz="2400" dirty="0">
                <a:latin typeface="Times New Roman" panose="02020603050405020304" pitchFamily="18" charset="0"/>
                <a:ea typeface="SimSun" panose="02010600030101010101" pitchFamily="2" charset="-122"/>
              </a:rPr>
              <a:t>e.g</a:t>
            </a:r>
            <a:r>
              <a:rPr lang="en-US" sz="2400" dirty="0">
                <a:solidFill>
                  <a:srgbClr val="0000CC"/>
                </a:solidFill>
                <a:latin typeface="Times New Roman" panose="02020603050405020304" pitchFamily="18" charset="0"/>
                <a:ea typeface="SimSun" panose="02010600030101010101" pitchFamily="2" charset="-122"/>
              </a:rPr>
              <a:t>., the popping off order for Figure 3.21 is   </a:t>
            </a:r>
          </a:p>
          <a:p>
            <a:pPr marL="457200" marR="0">
              <a:lnSpc>
                <a:spcPct val="115000"/>
              </a:lnSpc>
              <a:spcBef>
                <a:spcPts val="0"/>
              </a:spcBef>
              <a:spcAft>
                <a:spcPts val="600"/>
              </a:spcAft>
            </a:pPr>
            <a:r>
              <a:rPr lang="en-US" sz="2400" b="1" dirty="0">
                <a:solidFill>
                  <a:srgbClr val="0000CC"/>
                </a:solidFill>
                <a:latin typeface="Times New Roman" panose="02020603050405020304" pitchFamily="18" charset="0"/>
                <a:ea typeface="SimSun" panose="02010600030101010101" pitchFamily="2" charset="-122"/>
              </a:rPr>
              <a:t>                 </a:t>
            </a:r>
            <a:r>
              <a:rPr lang="en-US" sz="2400" b="1" dirty="0">
                <a:solidFill>
                  <a:srgbClr val="0000CC"/>
                </a:solidFill>
                <a:latin typeface="Courier New" panose="02070309020205020404" pitchFamily="49" charset="0"/>
                <a:ea typeface="SimSun" panose="02010600030101010101" pitchFamily="2" charset="-122"/>
              </a:rPr>
              <a:t>c</a:t>
            </a:r>
            <a:r>
              <a:rPr lang="en-US" sz="2400" b="1" baseline="-25000" dirty="0">
                <a:solidFill>
                  <a:srgbClr val="0000CC"/>
                </a:solidFill>
                <a:latin typeface="Courier New" panose="02070309020205020404" pitchFamily="49" charset="0"/>
                <a:ea typeface="SimSun" panose="02010600030101010101" pitchFamily="2" charset="-122"/>
              </a:rPr>
              <a:t>31</a:t>
            </a:r>
            <a:r>
              <a:rPr lang="en-US" sz="2400" b="1" dirty="0">
                <a:solidFill>
                  <a:srgbClr val="0000CC"/>
                </a:solidFill>
                <a:latin typeface="Times New Roman" panose="02020603050405020304" pitchFamily="18" charset="0"/>
                <a:ea typeface="SimSun" panose="02010600030101010101" pitchFamily="2" charset="-122"/>
              </a:rPr>
              <a:t>   </a:t>
            </a:r>
            <a:r>
              <a:rPr lang="en-US" sz="2400" b="1" dirty="0">
                <a:solidFill>
                  <a:srgbClr val="0000CC"/>
                </a:solidFill>
                <a:latin typeface="Courier New" panose="02070309020205020404" pitchFamily="49" charset="0"/>
                <a:ea typeface="SimSun" panose="02010600030101010101" pitchFamily="2" charset="-122"/>
              </a:rPr>
              <a:t>b</a:t>
            </a:r>
            <a:r>
              <a:rPr lang="en-US" sz="2400" b="1" baseline="-25000" dirty="0">
                <a:solidFill>
                  <a:srgbClr val="0000CC"/>
                </a:solidFill>
                <a:latin typeface="Courier New" panose="02070309020205020404" pitchFamily="49" charset="0"/>
                <a:ea typeface="SimSun" panose="02010600030101010101" pitchFamily="2" charset="-122"/>
              </a:rPr>
              <a:t>22</a:t>
            </a:r>
            <a:r>
              <a:rPr lang="en-US" sz="2400" b="1" dirty="0">
                <a:solidFill>
                  <a:srgbClr val="0000CC"/>
                </a:solidFill>
                <a:latin typeface="Times New Roman" panose="02020603050405020304" pitchFamily="18" charset="0"/>
                <a:ea typeface="SimSun" panose="02010600030101010101" pitchFamily="2" charset="-122"/>
              </a:rPr>
              <a:t>  </a:t>
            </a:r>
            <a:r>
              <a:rPr lang="en-US" sz="2400" b="1" dirty="0">
                <a:solidFill>
                  <a:srgbClr val="0000CC"/>
                </a:solidFill>
                <a:latin typeface="Courier New" panose="02070309020205020404" pitchFamily="49" charset="0"/>
                <a:ea typeface="SimSun" panose="02010600030101010101" pitchFamily="2" charset="-122"/>
              </a:rPr>
              <a:t>a</a:t>
            </a:r>
            <a:r>
              <a:rPr lang="en-US" sz="2400" b="1" baseline="-25000" dirty="0">
                <a:solidFill>
                  <a:srgbClr val="0000CC"/>
                </a:solidFill>
                <a:latin typeface="Courier New" panose="02070309020205020404" pitchFamily="49" charset="0"/>
                <a:ea typeface="SimSun" panose="02010600030101010101" pitchFamily="2" charset="-122"/>
              </a:rPr>
              <a:t>13</a:t>
            </a:r>
            <a:r>
              <a:rPr lang="en-US" sz="2400" b="1" dirty="0">
                <a:solidFill>
                  <a:srgbClr val="0000CC"/>
                </a:solidFill>
                <a:latin typeface="Times New Roman" panose="02020603050405020304" pitchFamily="18" charset="0"/>
                <a:ea typeface="SimSun" panose="02010600030101010101" pitchFamily="2" charset="-122"/>
              </a:rPr>
              <a:t>  </a:t>
            </a:r>
            <a:r>
              <a:rPr lang="en-US" sz="2400" b="1" dirty="0">
                <a:solidFill>
                  <a:srgbClr val="0000CC"/>
                </a:solidFill>
                <a:latin typeface="Courier New" panose="02070309020205020404" pitchFamily="49" charset="0"/>
                <a:ea typeface="SimSun" panose="02010600030101010101" pitchFamily="2" charset="-122"/>
              </a:rPr>
              <a:t>e</a:t>
            </a:r>
            <a:r>
              <a:rPr lang="en-US" sz="2400" b="1" baseline="-25000" dirty="0">
                <a:solidFill>
                  <a:srgbClr val="0000CC"/>
                </a:solidFill>
                <a:latin typeface="Courier New" panose="02070309020205020404" pitchFamily="49" charset="0"/>
                <a:ea typeface="SimSun" panose="02010600030101010101" pitchFamily="2" charset="-122"/>
              </a:rPr>
              <a:t>54</a:t>
            </a:r>
            <a:r>
              <a:rPr lang="en-US" sz="2400" b="1" dirty="0">
                <a:solidFill>
                  <a:srgbClr val="0000CC"/>
                </a:solidFill>
                <a:latin typeface="Times New Roman" panose="02020603050405020304" pitchFamily="18" charset="0"/>
                <a:ea typeface="SimSun" panose="02010600030101010101" pitchFamily="2" charset="-122"/>
              </a:rPr>
              <a:t>  </a:t>
            </a:r>
            <a:r>
              <a:rPr lang="en-US" sz="2400" b="1" dirty="0">
                <a:solidFill>
                  <a:srgbClr val="0000CC"/>
                </a:solidFill>
                <a:latin typeface="Courier New" panose="02070309020205020404" pitchFamily="49" charset="0"/>
                <a:ea typeface="SimSun" panose="02010600030101010101" pitchFamily="2" charset="-122"/>
              </a:rPr>
              <a:t>d</a:t>
            </a:r>
            <a:r>
              <a:rPr lang="en-US" sz="2400" b="1" baseline="-25000" dirty="0">
                <a:solidFill>
                  <a:srgbClr val="0000CC"/>
                </a:solidFill>
                <a:latin typeface="Courier New" panose="02070309020205020404" pitchFamily="49" charset="0"/>
                <a:ea typeface="SimSun" panose="02010600030101010101" pitchFamily="2" charset="-122"/>
              </a:rPr>
              <a:t>45</a:t>
            </a:r>
          </a:p>
          <a:p>
            <a:pPr marL="457200" lvl="0" indent="-457200">
              <a:buAutoNum type="arabicPeriod" startAt="2"/>
            </a:pPr>
            <a:r>
              <a:rPr lang="en-US" sz="2400" dirty="0">
                <a:latin typeface="Times New Roman" panose="02020603050405020304" pitchFamily="18" charset="0"/>
                <a:ea typeface="SimSun" panose="02010600030101010101" pitchFamily="2" charset="-122"/>
              </a:rPr>
              <a:t>As each vertex is finished, insert it onto the front of a linked list (that is, reverse the order of all vertices after popped off  from the stack).   </a:t>
            </a:r>
          </a:p>
          <a:p>
            <a:pPr lvl="0"/>
            <a:r>
              <a:rPr lang="en-US" sz="2400" dirty="0">
                <a:latin typeface="Times New Roman" panose="02020603050405020304" pitchFamily="18" charset="0"/>
                <a:ea typeface="SimSun" panose="02010600030101010101" pitchFamily="2" charset="-122"/>
              </a:rPr>
              <a:t>      e.g.,  </a:t>
            </a:r>
            <a:r>
              <a:rPr lang="en-US" sz="2400" b="1" dirty="0">
                <a:solidFill>
                  <a:srgbClr val="0000CC"/>
                </a:solidFill>
                <a:latin typeface="Courier New" panose="02070309020205020404" pitchFamily="49" charset="0"/>
                <a:ea typeface="SimSun" panose="02010600030101010101" pitchFamily="2" charset="-122"/>
              </a:rPr>
              <a:t>d</a:t>
            </a:r>
            <a:r>
              <a:rPr lang="en-US" sz="2400" b="1" baseline="-25000" dirty="0">
                <a:solidFill>
                  <a:srgbClr val="0000CC"/>
                </a:solidFill>
                <a:latin typeface="Courier New" panose="02070309020205020404" pitchFamily="49" charset="0"/>
                <a:ea typeface="SimSun" panose="02010600030101010101" pitchFamily="2" charset="-122"/>
              </a:rPr>
              <a:t>45</a:t>
            </a:r>
            <a:r>
              <a:rPr lang="en-US" sz="2400" b="1" dirty="0">
                <a:solidFill>
                  <a:srgbClr val="0000CC"/>
                </a:solidFill>
                <a:latin typeface="Courier New" panose="02070309020205020404" pitchFamily="49"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 </a:t>
            </a:r>
            <a:r>
              <a:rPr lang="en-US" sz="2400" b="1" dirty="0">
                <a:solidFill>
                  <a:srgbClr val="0000CC"/>
                </a:solidFill>
                <a:latin typeface="Courier New" panose="02070309020205020404" pitchFamily="49" charset="0"/>
                <a:ea typeface="SimSun" panose="02010600030101010101" pitchFamily="2" charset="-122"/>
              </a:rPr>
              <a:t> e</a:t>
            </a:r>
            <a:r>
              <a:rPr lang="en-US" sz="2400" b="1" baseline="-25000" dirty="0">
                <a:solidFill>
                  <a:srgbClr val="0000CC"/>
                </a:solidFill>
                <a:latin typeface="Courier New" panose="02070309020205020404" pitchFamily="49" charset="0"/>
                <a:ea typeface="SimSun" panose="02010600030101010101" pitchFamily="2" charset="-122"/>
              </a:rPr>
              <a:t>54</a:t>
            </a:r>
            <a:r>
              <a:rPr lang="en-US" sz="2400" b="1" dirty="0">
                <a:solidFill>
                  <a:srgbClr val="0000CC"/>
                </a:solidFill>
                <a:latin typeface="Courier New" panose="02070309020205020404" pitchFamily="49" charset="0"/>
                <a:ea typeface="SimSun" panose="02010600030101010101" pitchFamily="2" charset="-122"/>
              </a:rPr>
              <a:t> </a:t>
            </a:r>
            <a:r>
              <a:rPr lang="en-US" sz="2400" b="1" dirty="0">
                <a:solidFill>
                  <a:srgbClr val="0000CC"/>
                </a:solidFill>
                <a:latin typeface="Times New Roman" panose="02020603050405020304" pitchFamily="18" charset="0"/>
                <a:ea typeface="SimSun" panose="02010600030101010101" pitchFamily="2" charset="-122"/>
              </a:rPr>
              <a:t>     </a:t>
            </a:r>
            <a:r>
              <a:rPr lang="en-US" sz="2400" b="1" dirty="0">
                <a:solidFill>
                  <a:srgbClr val="0000CC"/>
                </a:solidFill>
                <a:latin typeface="Courier New" panose="02070309020205020404" pitchFamily="49" charset="0"/>
                <a:ea typeface="SimSun" panose="02010600030101010101" pitchFamily="2" charset="-122"/>
              </a:rPr>
              <a:t> a</a:t>
            </a:r>
            <a:r>
              <a:rPr lang="en-US" sz="2400" b="1" baseline="-25000" dirty="0">
                <a:solidFill>
                  <a:srgbClr val="0000CC"/>
                </a:solidFill>
                <a:latin typeface="Courier New" panose="02070309020205020404" pitchFamily="49" charset="0"/>
                <a:ea typeface="SimSun" panose="02010600030101010101" pitchFamily="2" charset="-122"/>
              </a:rPr>
              <a:t>13</a:t>
            </a:r>
            <a:r>
              <a:rPr lang="en-US" sz="2400" b="1" dirty="0">
                <a:solidFill>
                  <a:srgbClr val="0000CC"/>
                </a:solidFill>
                <a:latin typeface="Courier New" panose="02070309020205020404" pitchFamily="49"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a:t>
            </a:r>
            <a:r>
              <a:rPr lang="en-US" sz="2400" b="1" dirty="0">
                <a:solidFill>
                  <a:srgbClr val="0000CC"/>
                </a:solidFill>
                <a:latin typeface="Courier New" panose="02070309020205020404" pitchFamily="49" charset="0"/>
                <a:ea typeface="SimSun" panose="02010600030101010101" pitchFamily="2" charset="-122"/>
              </a:rPr>
              <a:t>  b</a:t>
            </a:r>
            <a:r>
              <a:rPr lang="en-US" sz="2400" b="1" baseline="-25000" dirty="0">
                <a:solidFill>
                  <a:srgbClr val="0000CC"/>
                </a:solidFill>
                <a:latin typeface="Courier New" panose="02070309020205020404" pitchFamily="49" charset="0"/>
                <a:ea typeface="SimSun" panose="02010600030101010101" pitchFamily="2" charset="-122"/>
              </a:rPr>
              <a:t>22</a:t>
            </a:r>
            <a:r>
              <a:rPr lang="en-US" sz="2400" b="1" dirty="0">
                <a:solidFill>
                  <a:srgbClr val="0000CC"/>
                </a:solidFill>
                <a:latin typeface="Courier New" panose="02070309020205020404" pitchFamily="49"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a:t>
            </a:r>
            <a:r>
              <a:rPr lang="en-US" sz="2400" b="1" dirty="0">
                <a:solidFill>
                  <a:srgbClr val="0000CC"/>
                </a:solidFill>
                <a:latin typeface="Courier New" panose="02070309020205020404" pitchFamily="49" charset="0"/>
                <a:ea typeface="SimSun" panose="02010600030101010101" pitchFamily="2" charset="-122"/>
              </a:rPr>
              <a:t> c</a:t>
            </a:r>
            <a:r>
              <a:rPr lang="en-US" sz="2400" b="1" baseline="-25000" dirty="0">
                <a:solidFill>
                  <a:srgbClr val="0000CC"/>
                </a:solidFill>
                <a:latin typeface="Courier New" panose="02070309020205020404" pitchFamily="49" charset="0"/>
                <a:ea typeface="SimSun" panose="02010600030101010101" pitchFamily="2" charset="-122"/>
              </a:rPr>
              <a:t>31</a:t>
            </a:r>
          </a:p>
          <a:p>
            <a:pPr marL="457200" lvl="0" indent="-457200">
              <a:buAutoNum type="arabicPeriod" startAt="2"/>
            </a:pPr>
            <a:endParaRPr lang="en-US" sz="2400" b="1" baseline="-25000" dirty="0">
              <a:solidFill>
                <a:srgbClr val="0000CC"/>
              </a:solidFill>
              <a:latin typeface="Courier New" panose="02070309020205020404" pitchFamily="49" charset="0"/>
              <a:ea typeface="SimSun" panose="02010600030101010101" pitchFamily="2" charset="-122"/>
            </a:endParaRPr>
          </a:p>
          <a:p>
            <a:pPr marL="457200" lvl="0" indent="-457200">
              <a:buAutoNum type="arabicPeriod" startAt="2"/>
            </a:pPr>
            <a:endParaRPr lang="en-US" sz="2400" b="1" baseline="-25000" dirty="0">
              <a:solidFill>
                <a:srgbClr val="0000CC"/>
              </a:solidFill>
              <a:latin typeface="Courier New" panose="02070309020205020404" pitchFamily="49" charset="0"/>
              <a:ea typeface="SimSun" panose="02010600030101010101" pitchFamily="2" charset="-122"/>
            </a:endParaRPr>
          </a:p>
          <a:p>
            <a:pPr marL="457200" lvl="0" indent="-457200">
              <a:buAutoNum type="arabicPeriod" startAt="2"/>
            </a:pPr>
            <a:endParaRPr lang="en-US" sz="2400" b="1" baseline="-25000" dirty="0">
              <a:solidFill>
                <a:srgbClr val="0000CC"/>
              </a:solidFill>
              <a:latin typeface="Courier New" panose="02070309020205020404" pitchFamily="49" charset="0"/>
              <a:ea typeface="SimSun" panose="02010600030101010101" pitchFamily="2" charset="-122"/>
            </a:endParaRPr>
          </a:p>
          <a:p>
            <a:pPr marL="457200" lvl="0" indent="-457200">
              <a:buAutoNum type="arabicPeriod" startAt="2"/>
            </a:pPr>
            <a:endParaRPr lang="en-US" sz="2400" b="1" baseline="-25000" dirty="0">
              <a:solidFill>
                <a:srgbClr val="0000CC"/>
              </a:solidFill>
              <a:latin typeface="Courier New" panose="02070309020205020404" pitchFamily="49" charset="0"/>
              <a:ea typeface="SimSun" panose="02010600030101010101" pitchFamily="2" charset="-122"/>
            </a:endParaRPr>
          </a:p>
          <a:p>
            <a:pPr marL="457200" lvl="0" indent="-457200"/>
            <a:r>
              <a:rPr lang="en-US" sz="2400" dirty="0">
                <a:latin typeface="Times New Roman" panose="02020603050405020304" pitchFamily="18" charset="0"/>
                <a:cs typeface="Times New Roman" panose="02020603050405020304" pitchFamily="18" charset="0"/>
              </a:rPr>
              <a:t>3.   Return the lined list of vertices</a:t>
            </a:r>
          </a:p>
        </p:txBody>
      </p:sp>
      <p:cxnSp>
        <p:nvCxnSpPr>
          <p:cNvPr id="12" name="Straight Connector 11"/>
          <p:cNvCxnSpPr/>
          <p:nvPr/>
        </p:nvCxnSpPr>
        <p:spPr>
          <a:xfrm>
            <a:off x="2668565" y="4957370"/>
            <a:ext cx="0" cy="724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2668565" y="4957370"/>
            <a:ext cx="4646635" cy="7248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V="1">
            <a:off x="4940082" y="4943070"/>
            <a:ext cx="2375118" cy="305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40083" y="4943070"/>
            <a:ext cx="5912" cy="305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Image result for smiley face images">
            <a:extLst>
              <a:ext uri="{FF2B5EF4-FFF2-40B4-BE49-F238E27FC236}">
                <a16:creationId xmlns:a16="http://schemas.microsoft.com/office/drawing/2014/main" id="{4B9F1A45-7465-47BC-8BF3-1D16DE3965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2782">
            <a:off x="676018" y="3206749"/>
            <a:ext cx="603453" cy="44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02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FF86EB-761D-49FA-AA87-5837C239404A}"/>
              </a:ext>
            </a:extLst>
          </p:cNvPr>
          <p:cNvSpPr txBox="1"/>
          <p:nvPr/>
        </p:nvSpPr>
        <p:spPr>
          <a:xfrm>
            <a:off x="676656" y="3721608"/>
            <a:ext cx="9555480" cy="153619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89103" y="1928590"/>
            <a:ext cx="8206650" cy="3139321"/>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Directions on a graph’s edges lead to new questions about the graphs that are either meaningless or trivial for undirected graphs.</a:t>
            </a:r>
          </a:p>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Theorem  3.7</a:t>
            </a:r>
            <a:endParaRPr lang="en-US" sz="2400" strike="dblStrike" dirty="0">
              <a:latin typeface="Times New Roman" panose="02020603050405020304" pitchFamily="18" charset="0"/>
              <a:ea typeface="SimSun" panose="02010600030101010101" pitchFamily="2" charset="-122"/>
              <a:cs typeface="Times New Roman" panose="02020603050405020304" pitchFamily="18" charset="0"/>
            </a:endParaRPr>
          </a:p>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Topological-Sort (G) produces a topological sort of the directed acyclic graph G provided as its input.</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A39D9D66-47B0-4939-948B-A9C62510F39C}"/>
              </a:ext>
            </a:extLst>
          </p:cNvPr>
          <p:cNvSpPr/>
          <p:nvPr/>
        </p:nvSpPr>
        <p:spPr>
          <a:xfrm>
            <a:off x="1509084" y="902718"/>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110584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7177" y="1117842"/>
            <a:ext cx="8735627" cy="5031314"/>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Consider </a:t>
            </a:r>
            <a:r>
              <a:rPr lang="en-US" sz="2400" dirty="0">
                <a:solidFill>
                  <a:srgbClr val="0000FF"/>
                </a:solidFill>
                <a:latin typeface="Times New Roman" panose="02020603050405020304" pitchFamily="18" charset="0"/>
                <a:ea typeface="SimSun" panose="02010600030101010101" pitchFamily="2" charset="-122"/>
              </a:rPr>
              <a:t>a set of five required courses {C1, C2, C3, C4, C5</a:t>
            </a:r>
            <a:r>
              <a:rPr lang="en-US" sz="2400" dirty="0">
                <a:latin typeface="Times New Roman" panose="02020603050405020304" pitchFamily="18" charset="0"/>
                <a:ea typeface="SimSun" panose="02010600030101010101" pitchFamily="2" charset="-122"/>
              </a:rPr>
              <a:t>}  a student has to take in some degree program. The courses can be taken in any order as long as the following course prerequisites are met: </a:t>
            </a:r>
            <a:endParaRPr lang="en-US" sz="2400" dirty="0">
              <a:latin typeface="Courier New" panose="02070309020205020404" pitchFamily="49" charset="0"/>
              <a:ea typeface="SimSun" panose="02010600030101010101" pitchFamily="2" charset="-122"/>
            </a:endParaRPr>
          </a:p>
          <a:p>
            <a:pPr marL="800100" lvl="1" indent="-342900">
              <a:lnSpc>
                <a:spcPct val="150000"/>
              </a:lnSpc>
              <a:buFont typeface="Symbol" panose="05050102010706020507" pitchFamily="18" charset="2"/>
              <a:buChar char=""/>
              <a:tabLst>
                <a:tab pos="457200" algn="l"/>
              </a:tabLst>
            </a:pPr>
            <a:r>
              <a:rPr lang="en-US" sz="2400" dirty="0">
                <a:solidFill>
                  <a:srgbClr val="0000FF"/>
                </a:solidFill>
                <a:latin typeface="Times New Roman" panose="02020603050405020304" pitchFamily="18" charset="0"/>
                <a:ea typeface="SimSun" panose="02010600030101010101" pitchFamily="2" charset="-122"/>
              </a:rPr>
              <a:t>C1 and C2  have no prerequisites, </a:t>
            </a:r>
            <a:endParaRPr lang="en-US" sz="2400" dirty="0">
              <a:solidFill>
                <a:srgbClr val="0000FF"/>
              </a:solidFill>
              <a:latin typeface="Courier New" panose="02070309020205020404" pitchFamily="49" charset="0"/>
              <a:ea typeface="SimSun" panose="02010600030101010101" pitchFamily="2" charset="-122"/>
            </a:endParaRPr>
          </a:p>
          <a:p>
            <a:pPr marL="800100" lvl="1" indent="-342900">
              <a:lnSpc>
                <a:spcPct val="150000"/>
              </a:lnSpc>
              <a:buFont typeface="Symbol" panose="05050102010706020507" pitchFamily="18" charset="2"/>
              <a:buChar char=""/>
              <a:tabLst>
                <a:tab pos="457200" algn="l"/>
              </a:tabLst>
            </a:pPr>
            <a:r>
              <a:rPr lang="en-US" sz="2400" dirty="0">
                <a:solidFill>
                  <a:srgbClr val="0000FF"/>
                </a:solidFill>
                <a:latin typeface="Times New Roman" panose="02020603050405020304" pitchFamily="18" charset="0"/>
                <a:ea typeface="SimSun" panose="02010600030101010101" pitchFamily="2" charset="-122"/>
              </a:rPr>
              <a:t>C3  requires  C1  and  C2, </a:t>
            </a:r>
            <a:endParaRPr lang="en-US" sz="2400" dirty="0">
              <a:solidFill>
                <a:srgbClr val="0000FF"/>
              </a:solidFill>
              <a:latin typeface="Courier New" panose="02070309020205020404" pitchFamily="49" charset="0"/>
              <a:ea typeface="SimSun" panose="02010600030101010101" pitchFamily="2" charset="-122"/>
            </a:endParaRPr>
          </a:p>
          <a:p>
            <a:pPr marL="800100" lvl="1" indent="-342900">
              <a:lnSpc>
                <a:spcPct val="150000"/>
              </a:lnSpc>
              <a:buFont typeface="Symbol" panose="05050102010706020507" pitchFamily="18" charset="2"/>
              <a:buChar char=""/>
              <a:tabLst>
                <a:tab pos="457200" algn="l"/>
              </a:tabLst>
            </a:pPr>
            <a:r>
              <a:rPr lang="en-US" sz="2400" dirty="0">
                <a:solidFill>
                  <a:srgbClr val="0000FF"/>
                </a:solidFill>
                <a:latin typeface="Times New Roman" panose="02020603050405020304" pitchFamily="18" charset="0"/>
                <a:ea typeface="SimSun" panose="02010600030101010101" pitchFamily="2" charset="-122"/>
              </a:rPr>
              <a:t>C4  requires  C3;  and </a:t>
            </a:r>
            <a:endParaRPr lang="en-US" sz="2400" dirty="0">
              <a:solidFill>
                <a:srgbClr val="0000FF"/>
              </a:solidFill>
              <a:latin typeface="Courier New" panose="02070309020205020404" pitchFamily="49" charset="0"/>
              <a:ea typeface="SimSun" panose="02010600030101010101" pitchFamily="2" charset="-122"/>
            </a:endParaRPr>
          </a:p>
          <a:p>
            <a:pPr marL="800100" lvl="1" indent="-342900">
              <a:lnSpc>
                <a:spcPct val="150000"/>
              </a:lnSpc>
              <a:buFont typeface="Symbol" panose="05050102010706020507" pitchFamily="18" charset="2"/>
              <a:buChar char=""/>
              <a:tabLst>
                <a:tab pos="457200" algn="l"/>
              </a:tabLst>
            </a:pPr>
            <a:r>
              <a:rPr lang="en-US" sz="2400" dirty="0">
                <a:solidFill>
                  <a:srgbClr val="0000FF"/>
                </a:solidFill>
                <a:latin typeface="Times New Roman" panose="02020603050405020304" pitchFamily="18" charset="0"/>
                <a:ea typeface="SimSun" panose="02010600030101010101" pitchFamily="2" charset="-122"/>
              </a:rPr>
              <a:t>C5  requires  C3  and  C4. </a:t>
            </a:r>
            <a:endParaRPr lang="en-US" sz="2400" dirty="0">
              <a:solidFill>
                <a:srgbClr val="0000FF"/>
              </a:solidFill>
              <a:latin typeface="Courier New" panose="02070309020205020404" pitchFamily="49" charset="0"/>
              <a:ea typeface="SimSun" panose="02010600030101010101" pitchFamily="2" charset="-122"/>
            </a:endParaRPr>
          </a:p>
          <a:p>
            <a:pPr>
              <a:lnSpc>
                <a:spcPct val="150000"/>
              </a:lnSpc>
            </a:pPr>
            <a:r>
              <a:rPr lang="en-US" sz="2400" dirty="0">
                <a:latin typeface="Times New Roman" panose="02020603050405020304" pitchFamily="18" charset="0"/>
                <a:ea typeface="SimSun" panose="02010600030101010101" pitchFamily="2" charset="-122"/>
              </a:rPr>
              <a:t>The student can take only one course per term. </a:t>
            </a:r>
            <a:endParaRPr lang="en-US" sz="2400" dirty="0">
              <a:latin typeface="Courier New" panose="02070309020205020404" pitchFamily="49" charset="0"/>
              <a:ea typeface="SimSun" panose="02010600030101010101" pitchFamily="2" charset="-122"/>
            </a:endParaRPr>
          </a:p>
          <a:p>
            <a:pPr>
              <a:lnSpc>
                <a:spcPct val="150000"/>
              </a:lnSpc>
            </a:pPr>
            <a:r>
              <a:rPr lang="en-US" sz="2400" dirty="0">
                <a:latin typeface="Times New Roman" panose="02020603050405020304" pitchFamily="18" charset="0"/>
                <a:ea typeface="SimSun" panose="02010600030101010101" pitchFamily="2" charset="-122"/>
              </a:rPr>
              <a:t>In which order should the student take the courses?</a:t>
            </a:r>
            <a:endParaRPr lang="en-US" sz="2400" dirty="0">
              <a:effectLst/>
              <a:latin typeface="Courier New" panose="02070309020205020404" pitchFamily="49" charset="0"/>
              <a:ea typeface="SimSun" panose="02010600030101010101" pitchFamily="2" charset="-122"/>
            </a:endParaRPr>
          </a:p>
        </p:txBody>
      </p:sp>
      <p:pic>
        <p:nvPicPr>
          <p:cNvPr id="3" name="Picture 2" descr="Image result for smiley face images">
            <a:extLst>
              <a:ext uri="{FF2B5EF4-FFF2-40B4-BE49-F238E27FC236}">
                <a16:creationId xmlns:a16="http://schemas.microsoft.com/office/drawing/2014/main" id="{2372C3DB-AA92-4902-8124-AF15A16ED81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75172">
            <a:off x="593447" y="2984500"/>
            <a:ext cx="603453" cy="444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63266AD-965C-44E9-B596-F7F7580B7250}"/>
              </a:ext>
            </a:extLst>
          </p:cNvPr>
          <p:cNvSpPr/>
          <p:nvPr/>
        </p:nvSpPr>
        <p:spPr>
          <a:xfrm>
            <a:off x="1577177" y="533067"/>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4290148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7316" y="1286548"/>
            <a:ext cx="8553535"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As in Figure 3.22, the digraph in which vertices represent courses and directed edges indicate prerequisite requirements. </a:t>
            </a:r>
            <a:endParaRPr lang="en-US" sz="2400" dirty="0">
              <a:effectLst/>
              <a:latin typeface="Courier New" panose="02070309020205020404" pitchFamily="49" charset="0"/>
              <a:ea typeface="SimSun" panose="02010600030101010101" pitchFamily="2" charset="-122"/>
            </a:endParaRPr>
          </a:p>
        </p:txBody>
      </p:sp>
      <p:sp>
        <p:nvSpPr>
          <p:cNvPr id="3" name="TextBox 2"/>
          <p:cNvSpPr txBox="1"/>
          <p:nvPr/>
        </p:nvSpPr>
        <p:spPr>
          <a:xfrm>
            <a:off x="1544715" y="2467992"/>
            <a:ext cx="826511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C1				C4</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C2				C5</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Figure 3.22. Digraph representing the prerequisite structure of five courses.</a:t>
            </a:r>
          </a:p>
          <a:p>
            <a:endParaRPr lang="en-US" sz="2400" dirty="0">
              <a:latin typeface="Times New Roman" panose="02020603050405020304" pitchFamily="18" charset="0"/>
              <a:cs typeface="Times New Roman" panose="02020603050405020304" pitchFamily="18" charset="0"/>
            </a:endParaRPr>
          </a:p>
        </p:txBody>
      </p:sp>
      <p:cxnSp>
        <p:nvCxnSpPr>
          <p:cNvPr id="4" name="Line 163"/>
          <p:cNvCxnSpPr>
            <a:cxnSpLocks noChangeShapeType="1"/>
          </p:cNvCxnSpPr>
          <p:nvPr/>
        </p:nvCxnSpPr>
        <p:spPr bwMode="auto">
          <a:xfrm>
            <a:off x="1991187" y="2809782"/>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 name="Line 163"/>
          <p:cNvCxnSpPr>
            <a:cxnSpLocks noChangeShapeType="1"/>
          </p:cNvCxnSpPr>
          <p:nvPr/>
        </p:nvCxnSpPr>
        <p:spPr bwMode="auto">
          <a:xfrm>
            <a:off x="3848100" y="3912093"/>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163"/>
          <p:cNvCxnSpPr>
            <a:cxnSpLocks noChangeShapeType="1"/>
          </p:cNvCxnSpPr>
          <p:nvPr/>
        </p:nvCxnSpPr>
        <p:spPr bwMode="auto">
          <a:xfrm flipV="1">
            <a:off x="3848099" y="2809782"/>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163"/>
          <p:cNvCxnSpPr>
            <a:cxnSpLocks noChangeShapeType="1"/>
          </p:cNvCxnSpPr>
          <p:nvPr/>
        </p:nvCxnSpPr>
        <p:spPr bwMode="auto">
          <a:xfrm flipV="1">
            <a:off x="2109555" y="3912093"/>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163"/>
          <p:cNvCxnSpPr>
            <a:cxnSpLocks noChangeShapeType="1"/>
          </p:cNvCxnSpPr>
          <p:nvPr/>
        </p:nvCxnSpPr>
        <p:spPr bwMode="auto">
          <a:xfrm>
            <a:off x="5447561" y="2890681"/>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D9306207-9DD7-402F-89A9-13B685721346}"/>
              </a:ext>
            </a:extLst>
          </p:cNvPr>
          <p:cNvSpPr/>
          <p:nvPr/>
        </p:nvSpPr>
        <p:spPr>
          <a:xfrm>
            <a:off x="1417316" y="526549"/>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109266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982" y="2070874"/>
            <a:ext cx="7199073" cy="4515788"/>
          </a:xfrm>
          <a:prstGeom prst="rect">
            <a:avLst/>
          </a:prstGeom>
        </p:spPr>
        <p:txBody>
          <a:bodyPr wrap="square">
            <a:spAutoFit/>
          </a:bodyPr>
          <a:lstStyle/>
          <a:p>
            <a:pPr>
              <a:lnSpc>
                <a:spcPct val="115000"/>
              </a:lnSpc>
              <a:spcAft>
                <a:spcPts val="600"/>
              </a:spcAft>
            </a:pPr>
            <a:r>
              <a:rPr lang="en-US" sz="2400" dirty="0">
                <a:latin typeface="Times New Roman" panose="02020603050405020304" pitchFamily="18" charset="0"/>
                <a:ea typeface="SimSun" panose="02010600030101010101" pitchFamily="2" charset="-122"/>
              </a:rPr>
              <a:t>The remaining of this chapter covers: </a:t>
            </a:r>
          </a:p>
          <a:p>
            <a:pPr marL="800100" lvl="1"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graphs, with</a:t>
            </a:r>
            <a:endParaRPr lang="en-US" sz="2400" dirty="0">
              <a:latin typeface="Courier New" panose="02070309020205020404" pitchFamily="49" charset="0"/>
              <a:ea typeface="SimSun" panose="02010600030101010101" pitchFamily="2" charset="-122"/>
            </a:endParaRPr>
          </a:p>
          <a:p>
            <a:pPr marL="800100" lvl="1"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Depth-First Search, and </a:t>
            </a:r>
          </a:p>
          <a:p>
            <a:pPr marL="800100" lvl="1"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Breadth-First Search, and </a:t>
            </a:r>
          </a:p>
          <a:p>
            <a:pPr marL="800100" lvl="1" indent="-342900">
              <a:lnSpc>
                <a:spcPct val="115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Topological Sorting</a:t>
            </a:r>
          </a:p>
          <a:p>
            <a:pPr marL="800100" lvl="1" indent="-342900">
              <a:lnSpc>
                <a:spcPct val="115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Strong Connected Components</a:t>
            </a:r>
          </a:p>
          <a:p>
            <a:pPr marL="800100" lvl="1" indent="-342900">
              <a:lnSpc>
                <a:spcPct val="115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Fake Coin Problem</a:t>
            </a:r>
          </a:p>
          <a:p>
            <a:pPr marL="800100" lvl="1" indent="-342900">
              <a:lnSpc>
                <a:spcPct val="115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Interpolation Search</a:t>
            </a:r>
            <a:endParaRPr lang="en-US" sz="2400" dirty="0">
              <a:solidFill>
                <a:srgbClr val="0000FF"/>
              </a:solidFill>
              <a:latin typeface="Courier New" panose="02070309020205020404" pitchFamily="49" charset="0"/>
              <a:ea typeface="SimSun" panose="02010600030101010101" pitchFamily="2" charset="-122"/>
            </a:endParaRPr>
          </a:p>
          <a:p>
            <a:pPr>
              <a:lnSpc>
                <a:spcPct val="115000"/>
              </a:lnSpc>
            </a:pPr>
            <a:r>
              <a:rPr lang="en-US" sz="2400" dirty="0">
                <a:latin typeface="Times New Roman" panose="02020603050405020304" pitchFamily="18" charset="0"/>
                <a:ea typeface="SimSun" panose="02010600030101010101" pitchFamily="2" charset="-122"/>
              </a:rPr>
              <a:t> </a:t>
            </a:r>
            <a:endParaRPr lang="en-US" sz="2400" dirty="0">
              <a:latin typeface="Courier New" panose="02070309020205020404" pitchFamily="49" charset="0"/>
              <a:ea typeface="SimSun" panose="02010600030101010101" pitchFamily="2" charset="-122"/>
            </a:endParaRPr>
          </a:p>
        </p:txBody>
      </p:sp>
      <p:pic>
        <p:nvPicPr>
          <p:cNvPr id="3" name="Picture 2" descr="Image result for smiley face images">
            <a:extLst>
              <a:ext uri="{FF2B5EF4-FFF2-40B4-BE49-F238E27FC236}">
                <a16:creationId xmlns:a16="http://schemas.microsoft.com/office/drawing/2014/main" id="{081252CB-60B0-43BF-96B0-B13FC2A76AE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802" y="2929948"/>
            <a:ext cx="586105" cy="425450"/>
          </a:xfrm>
          <a:prstGeom prst="rect">
            <a:avLst/>
          </a:prstGeom>
          <a:noFill/>
        </p:spPr>
      </p:pic>
      <p:sp>
        <p:nvSpPr>
          <p:cNvPr id="4" name="Rectangle 3">
            <a:extLst>
              <a:ext uri="{FF2B5EF4-FFF2-40B4-BE49-F238E27FC236}">
                <a16:creationId xmlns:a16="http://schemas.microsoft.com/office/drawing/2014/main" id="{4B8BA5EA-8A6D-4354-8F15-F042AA1EB4EE}"/>
              </a:ext>
            </a:extLst>
          </p:cNvPr>
          <p:cNvSpPr/>
          <p:nvPr/>
        </p:nvSpPr>
        <p:spPr>
          <a:xfrm>
            <a:off x="1907982" y="1269956"/>
            <a:ext cx="4353499" cy="625428"/>
          </a:xfrm>
          <a:prstGeom prst="rect">
            <a:avLst/>
          </a:prstGeom>
        </p:spPr>
        <p:txBody>
          <a:bodyPr wrap="none">
            <a:spAutoFit/>
          </a:bodyPr>
          <a:lstStyle/>
          <a:p>
            <a:pPr>
              <a:lnSpc>
                <a:spcPct val="115000"/>
              </a:lnSpc>
              <a:spcAft>
                <a:spcPts val="600"/>
              </a:spcAft>
            </a:pPr>
            <a:r>
              <a:rPr lang="en-US" sz="3200" dirty="0">
                <a:ea typeface="SimSun" panose="02010600030101010101" pitchFamily="2" charset="-122"/>
              </a:rPr>
              <a:t>Decomposition of Graph </a:t>
            </a:r>
          </a:p>
        </p:txBody>
      </p:sp>
    </p:spTree>
    <p:extLst>
      <p:ext uri="{BB962C8B-B14F-4D97-AF65-F5344CB8AC3E}">
        <p14:creationId xmlns:p14="http://schemas.microsoft.com/office/powerpoint/2010/main" val="390644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4194" y="894604"/>
            <a:ext cx="8838759"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question is whether the vertices can be listed in such an order that for every edge in the digraph, the vertex where the edge starts is listed before the vertex where the edge ends. This problem is </a:t>
            </a:r>
            <a:r>
              <a:rPr lang="en-US" sz="2400" dirty="0">
                <a:solidFill>
                  <a:srgbClr val="0000FF"/>
                </a:solidFill>
                <a:latin typeface="Times New Roman" panose="02020603050405020304" pitchFamily="18" charset="0"/>
                <a:cs typeface="Times New Roman" panose="02020603050405020304" pitchFamily="18" charset="0"/>
              </a:rPr>
              <a:t>called topological sorting</a:t>
            </a:r>
            <a:r>
              <a:rPr lang="en-US" sz="2400" dirty="0">
                <a:latin typeface="Times New Roman" panose="02020603050405020304" pitchFamily="18" charset="0"/>
                <a:cs typeface="Times New Roman" panose="02020603050405020304" pitchFamily="18" charset="0"/>
              </a:rPr>
              <a:t>.</a:t>
            </a:r>
          </a:p>
        </p:txBody>
      </p:sp>
      <p:sp>
        <p:nvSpPr>
          <p:cNvPr id="3" name="TextBox 2"/>
          <p:cNvSpPr txBox="1"/>
          <p:nvPr/>
        </p:nvSpPr>
        <p:spPr>
          <a:xfrm>
            <a:off x="1573898" y="2703016"/>
            <a:ext cx="8265110"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C1				C4</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C2				C5</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Figure 3.22. Digraph representing the prerequisite structure of five courses.</a:t>
            </a:r>
          </a:p>
        </p:txBody>
      </p:sp>
      <p:cxnSp>
        <p:nvCxnSpPr>
          <p:cNvPr id="4" name="Line 163"/>
          <p:cNvCxnSpPr>
            <a:cxnSpLocks noChangeShapeType="1"/>
          </p:cNvCxnSpPr>
          <p:nvPr/>
        </p:nvCxnSpPr>
        <p:spPr bwMode="auto">
          <a:xfrm>
            <a:off x="1991187" y="3043254"/>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 name="Line 163"/>
          <p:cNvCxnSpPr>
            <a:cxnSpLocks noChangeShapeType="1"/>
          </p:cNvCxnSpPr>
          <p:nvPr/>
        </p:nvCxnSpPr>
        <p:spPr bwMode="auto">
          <a:xfrm>
            <a:off x="3848100" y="4145565"/>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163"/>
          <p:cNvCxnSpPr>
            <a:cxnSpLocks noChangeShapeType="1"/>
          </p:cNvCxnSpPr>
          <p:nvPr/>
        </p:nvCxnSpPr>
        <p:spPr bwMode="auto">
          <a:xfrm flipV="1">
            <a:off x="3848099" y="3043254"/>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163"/>
          <p:cNvCxnSpPr>
            <a:cxnSpLocks noChangeShapeType="1"/>
          </p:cNvCxnSpPr>
          <p:nvPr/>
        </p:nvCxnSpPr>
        <p:spPr bwMode="auto">
          <a:xfrm flipV="1">
            <a:off x="2109555" y="4145565"/>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163"/>
          <p:cNvCxnSpPr>
            <a:cxnSpLocks noChangeShapeType="1"/>
          </p:cNvCxnSpPr>
          <p:nvPr/>
        </p:nvCxnSpPr>
        <p:spPr bwMode="auto">
          <a:xfrm>
            <a:off x="5447561" y="3124153"/>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75CDE0FD-E52D-4C73-A52A-8CB3093E8AB0}"/>
              </a:ext>
            </a:extLst>
          </p:cNvPr>
          <p:cNvSpPr/>
          <p:nvPr/>
        </p:nvSpPr>
        <p:spPr>
          <a:xfrm>
            <a:off x="1414194" y="363464"/>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1102551-2288-40A7-A510-EFE747431BAE}"/>
                  </a:ext>
                </a:extLst>
              </p:cNvPr>
              <p:cNvSpPr txBox="1"/>
              <p:nvPr/>
            </p:nvSpPr>
            <p:spPr>
              <a:xfrm>
                <a:off x="6714480" y="2843784"/>
                <a:ext cx="436804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C1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C3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C5</a:t>
                </a:r>
              </a:p>
              <a:p>
                <a:r>
                  <a:rPr lang="en-US" dirty="0"/>
                  <a:t>C2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C3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C4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C5</a:t>
                </a:r>
              </a:p>
              <a:p>
                <a:endParaRPr lang="en-US" dirty="0"/>
              </a:p>
              <a:p>
                <a:r>
                  <a:rPr lang="en-US" dirty="0"/>
                  <a:t>C1   C2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C3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C4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C5   (begins at C2)</a:t>
                </a:r>
              </a:p>
              <a:p>
                <a:endParaRPr lang="en-US" dirty="0"/>
              </a:p>
              <a:p>
                <a:endParaRPr lang="en-US" dirty="0"/>
              </a:p>
              <a:p>
                <a:r>
                  <a:rPr lang="en-US" dirty="0"/>
                  <a:t>C2    C1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a:t>   C3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C4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C5   (begins at C1)</a:t>
                </a:r>
              </a:p>
            </p:txBody>
          </p:sp>
        </mc:Choice>
        <mc:Fallback>
          <p:sp>
            <p:nvSpPr>
              <p:cNvPr id="5" name="TextBox 4">
                <a:extLst>
                  <a:ext uri="{FF2B5EF4-FFF2-40B4-BE49-F238E27FC236}">
                    <a16:creationId xmlns:a16="http://schemas.microsoft.com/office/drawing/2014/main" id="{B1102551-2288-40A7-A510-EFE747431BAE}"/>
                  </a:ext>
                </a:extLst>
              </p:cNvPr>
              <p:cNvSpPr txBox="1">
                <a:spLocks noRot="1" noChangeAspect="1" noMove="1" noResize="1" noEditPoints="1" noAdjustHandles="1" noChangeArrowheads="1" noChangeShapeType="1" noTextEdit="1"/>
              </p:cNvSpPr>
              <p:nvPr/>
            </p:nvSpPr>
            <p:spPr>
              <a:xfrm>
                <a:off x="6714480" y="2843784"/>
                <a:ext cx="4368048" cy="2031325"/>
              </a:xfrm>
              <a:prstGeom prst="rect">
                <a:avLst/>
              </a:prstGeom>
              <a:blipFill>
                <a:blip r:embed="rId2"/>
                <a:stretch>
                  <a:fillRect l="-974" t="-1493" b="-3284"/>
                </a:stretch>
              </a:blipFill>
            </p:spPr>
            <p:txBody>
              <a:bodyPr/>
              <a:lstStyle/>
              <a:p>
                <a:r>
                  <a:rPr lang="en-US">
                    <a:noFill/>
                  </a:rPr>
                  <a:t> </a:t>
                </a:r>
              </a:p>
            </p:txBody>
          </p:sp>
        </mc:Fallback>
      </mc:AlternateContent>
      <p:sp>
        <p:nvSpPr>
          <p:cNvPr id="8" name="Arrow: Curved Down 7">
            <a:extLst>
              <a:ext uri="{FF2B5EF4-FFF2-40B4-BE49-F238E27FC236}">
                <a16:creationId xmlns:a16="http://schemas.microsoft.com/office/drawing/2014/main" id="{0397229C-112A-4894-8C64-8C2AAE1ADC3E}"/>
              </a:ext>
            </a:extLst>
          </p:cNvPr>
          <p:cNvSpPr/>
          <p:nvPr/>
        </p:nvSpPr>
        <p:spPr>
          <a:xfrm>
            <a:off x="6890553" y="3657600"/>
            <a:ext cx="1110447" cy="73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Down 11">
            <a:extLst>
              <a:ext uri="{FF2B5EF4-FFF2-40B4-BE49-F238E27FC236}">
                <a16:creationId xmlns:a16="http://schemas.microsoft.com/office/drawing/2014/main" id="{F323CC51-07BD-46E8-98F5-BFC235F959AF}"/>
              </a:ext>
            </a:extLst>
          </p:cNvPr>
          <p:cNvSpPr/>
          <p:nvPr/>
        </p:nvSpPr>
        <p:spPr>
          <a:xfrm>
            <a:off x="8127511" y="3645991"/>
            <a:ext cx="1110447" cy="73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Down 12">
            <a:extLst>
              <a:ext uri="{FF2B5EF4-FFF2-40B4-BE49-F238E27FC236}">
                <a16:creationId xmlns:a16="http://schemas.microsoft.com/office/drawing/2014/main" id="{27FF2A0C-526E-4911-B5E6-FA23950E87C8}"/>
              </a:ext>
            </a:extLst>
          </p:cNvPr>
          <p:cNvSpPr/>
          <p:nvPr/>
        </p:nvSpPr>
        <p:spPr>
          <a:xfrm>
            <a:off x="6926968" y="4471416"/>
            <a:ext cx="1110447" cy="73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Down 13">
            <a:extLst>
              <a:ext uri="{FF2B5EF4-FFF2-40B4-BE49-F238E27FC236}">
                <a16:creationId xmlns:a16="http://schemas.microsoft.com/office/drawing/2014/main" id="{FCF41264-DF6C-4DA6-A32B-91093E68EA96}"/>
              </a:ext>
            </a:extLst>
          </p:cNvPr>
          <p:cNvSpPr/>
          <p:nvPr/>
        </p:nvSpPr>
        <p:spPr>
          <a:xfrm>
            <a:off x="8103951" y="4471416"/>
            <a:ext cx="1110447" cy="73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26315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0730" y="1098012"/>
            <a:ext cx="8993080"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For example: the topologically sorted list for this diagraph 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C2	C1	C3	C4	C5</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44715" y="3429000"/>
            <a:ext cx="826511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C1				C4</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C3                              	Figure 3.22. Digraph 						representing the prerequisite 					structure of five courses.</a:t>
            </a:r>
          </a:p>
          <a:p>
            <a:r>
              <a:rPr lang="en-US" sz="2400" dirty="0">
                <a:latin typeface="Times New Roman" panose="02020603050405020304" pitchFamily="18" charset="0"/>
                <a:cs typeface="Times New Roman" panose="02020603050405020304" pitchFamily="18" charset="0"/>
              </a:rPr>
              <a:t>C2				C5</a:t>
            </a:r>
          </a:p>
          <a:p>
            <a:endParaRPr lang="en-US" sz="2400" dirty="0">
              <a:latin typeface="Times New Roman" panose="02020603050405020304" pitchFamily="18" charset="0"/>
              <a:cs typeface="Times New Roman" panose="02020603050405020304" pitchFamily="18" charset="0"/>
            </a:endParaRPr>
          </a:p>
        </p:txBody>
      </p:sp>
      <p:cxnSp>
        <p:nvCxnSpPr>
          <p:cNvPr id="4" name="Line 163"/>
          <p:cNvCxnSpPr>
            <a:cxnSpLocks noChangeShapeType="1"/>
          </p:cNvCxnSpPr>
          <p:nvPr/>
        </p:nvCxnSpPr>
        <p:spPr bwMode="auto">
          <a:xfrm>
            <a:off x="1991187" y="3743632"/>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 name="Line 163"/>
          <p:cNvCxnSpPr>
            <a:cxnSpLocks noChangeShapeType="1"/>
          </p:cNvCxnSpPr>
          <p:nvPr/>
        </p:nvCxnSpPr>
        <p:spPr bwMode="auto">
          <a:xfrm>
            <a:off x="3848100" y="4845943"/>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163"/>
          <p:cNvCxnSpPr>
            <a:cxnSpLocks noChangeShapeType="1"/>
          </p:cNvCxnSpPr>
          <p:nvPr/>
        </p:nvCxnSpPr>
        <p:spPr bwMode="auto">
          <a:xfrm flipV="1">
            <a:off x="3848099" y="3743632"/>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163"/>
          <p:cNvCxnSpPr>
            <a:cxnSpLocks noChangeShapeType="1"/>
          </p:cNvCxnSpPr>
          <p:nvPr/>
        </p:nvCxnSpPr>
        <p:spPr bwMode="auto">
          <a:xfrm flipV="1">
            <a:off x="2086252" y="4881455"/>
            <a:ext cx="1358284" cy="86422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163"/>
          <p:cNvCxnSpPr>
            <a:cxnSpLocks noChangeShapeType="1"/>
          </p:cNvCxnSpPr>
          <p:nvPr/>
        </p:nvCxnSpPr>
        <p:spPr bwMode="auto">
          <a:xfrm>
            <a:off x="5447561" y="3824531"/>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Line 163"/>
          <p:cNvCxnSpPr>
            <a:cxnSpLocks noChangeShapeType="1"/>
          </p:cNvCxnSpPr>
          <p:nvPr/>
        </p:nvCxnSpPr>
        <p:spPr bwMode="auto">
          <a:xfrm flipV="1">
            <a:off x="2340746" y="2260529"/>
            <a:ext cx="1769615" cy="68591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63"/>
          <p:cNvCxnSpPr>
            <a:cxnSpLocks noChangeShapeType="1"/>
          </p:cNvCxnSpPr>
          <p:nvPr/>
        </p:nvCxnSpPr>
        <p:spPr bwMode="auto">
          <a:xfrm flipV="1">
            <a:off x="4128117" y="2260530"/>
            <a:ext cx="1811045" cy="73147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Line 165"/>
          <p:cNvCxnSpPr>
            <a:cxnSpLocks noChangeShapeType="1"/>
          </p:cNvCxnSpPr>
          <p:nvPr/>
        </p:nvCxnSpPr>
        <p:spPr bwMode="auto">
          <a:xfrm>
            <a:off x="2340746" y="2206094"/>
            <a:ext cx="0" cy="7314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1" name="Line 165"/>
          <p:cNvCxnSpPr>
            <a:cxnSpLocks noChangeShapeType="1"/>
          </p:cNvCxnSpPr>
          <p:nvPr/>
        </p:nvCxnSpPr>
        <p:spPr bwMode="auto">
          <a:xfrm>
            <a:off x="4144392" y="2260529"/>
            <a:ext cx="0" cy="7314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 name="Line 170"/>
          <p:cNvCxnSpPr>
            <a:cxnSpLocks noChangeShapeType="1"/>
          </p:cNvCxnSpPr>
          <p:nvPr/>
        </p:nvCxnSpPr>
        <p:spPr bwMode="auto">
          <a:xfrm>
            <a:off x="3522585" y="2078284"/>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Line 170"/>
          <p:cNvCxnSpPr>
            <a:cxnSpLocks noChangeShapeType="1"/>
          </p:cNvCxnSpPr>
          <p:nvPr/>
        </p:nvCxnSpPr>
        <p:spPr bwMode="auto">
          <a:xfrm>
            <a:off x="4429587" y="2081614"/>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Line 170"/>
          <p:cNvCxnSpPr>
            <a:cxnSpLocks noChangeShapeType="1"/>
          </p:cNvCxnSpPr>
          <p:nvPr/>
        </p:nvCxnSpPr>
        <p:spPr bwMode="auto">
          <a:xfrm>
            <a:off x="5301449" y="2076066"/>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16" name="Picture 15" descr="Image result for smiley face images">
            <a:extLst>
              <a:ext uri="{FF2B5EF4-FFF2-40B4-BE49-F238E27FC236}">
                <a16:creationId xmlns:a16="http://schemas.microsoft.com/office/drawing/2014/main" id="{B02D75D9-5C1F-4311-B212-738C1A19FD1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73372">
            <a:off x="381653" y="2984500"/>
            <a:ext cx="603453" cy="444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0824B7C0-37FE-403D-80E2-2C7F2E2871B2}"/>
              </a:ext>
            </a:extLst>
          </p:cNvPr>
          <p:cNvSpPr/>
          <p:nvPr/>
        </p:nvSpPr>
        <p:spPr>
          <a:xfrm>
            <a:off x="1544715" y="458326"/>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3231682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1206" y="1735346"/>
            <a:ext cx="8937390" cy="3662541"/>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Being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 dag is</a:t>
            </a:r>
            <a:r>
              <a:rPr lang="en-US" sz="2400" dirty="0">
                <a:latin typeface="Times New Roman" panose="02020603050405020304" pitchFamily="18" charset="0"/>
                <a:ea typeface="SimSun" panose="02010600030101010101" pitchFamily="2" charset="-122"/>
                <a:cs typeface="Times New Roman" panose="02020603050405020304" pitchFamily="18" charset="0"/>
              </a:rPr>
              <a:t> not only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necessary</a:t>
            </a:r>
            <a:r>
              <a:rPr lang="en-US" sz="2400" dirty="0">
                <a:latin typeface="Times New Roman" panose="02020603050405020304" pitchFamily="18" charset="0"/>
                <a:ea typeface="SimSun" panose="02010600030101010101" pitchFamily="2" charset="-122"/>
                <a:cs typeface="Times New Roman" panose="02020603050405020304" pitchFamily="18" charset="0"/>
              </a:rPr>
              <a:t> but also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sufficient for topological sorting to be possible.</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if a digraph has no cycles, the topological sorting problem for it has a solution.</a:t>
            </a:r>
          </a:p>
          <a:p>
            <a:pPr marL="342900" marR="0" lvl="0" indent="-342900">
              <a:spcBef>
                <a:spcPts val="0"/>
              </a:spcBef>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There are two efficient algorithms that </a:t>
            </a:r>
          </a:p>
          <a:p>
            <a:pPr marL="800100" lvl="1" indent="-342900">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both verify whether a digraph is a dag and, </a:t>
            </a:r>
          </a:p>
          <a:p>
            <a:pPr marL="800100" lvl="1" indent="-342900">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if it is, produce an ordering of vertices that solves the topological sorting problem.</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6598DF0B-926F-43CC-AAD7-420D86286A5E}"/>
              </a:ext>
            </a:extLst>
          </p:cNvPr>
          <p:cNvSpPr/>
          <p:nvPr/>
        </p:nvSpPr>
        <p:spPr>
          <a:xfrm>
            <a:off x="1364201" y="489924"/>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2878942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2268" y="997808"/>
            <a:ext cx="8957569" cy="5031314"/>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first algorithm is a simple application of DFS</a:t>
            </a:r>
            <a:r>
              <a:rPr lang="en-US" sz="2400" dirty="0">
                <a:latin typeface="Times New Roman" panose="02020603050405020304" pitchFamily="18" charset="0"/>
                <a:ea typeface="SimSun" panose="02010600030101010101" pitchFamily="2" charset="-122"/>
                <a:cs typeface="Times New Roman" panose="02020603050405020304" pitchFamily="18" charset="0"/>
              </a:rPr>
              <a:t>:</a:t>
            </a:r>
          </a:p>
          <a:p>
            <a:pPr marL="914400" lvl="1" indent="-457200">
              <a:lnSpc>
                <a:spcPct val="150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Perform a DFS traversal and </a:t>
            </a:r>
          </a:p>
          <a:p>
            <a:pPr marL="914400" lvl="1" indent="-457200">
              <a:lnSpc>
                <a:spcPct val="150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record the order in which vertices become dead ends </a:t>
            </a:r>
          </a:p>
          <a:p>
            <a:pPr lvl="1">
              <a:lnSpc>
                <a:spcPct val="150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	(i.e., are popped off the traversal stack). </a:t>
            </a:r>
          </a:p>
          <a:p>
            <a:pPr marL="914400" lvl="1" indent="-457200">
              <a:lnSpc>
                <a:spcPct val="150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Reversing this order yields a solution to the topological sorting problem, provided no back edge has been encountered during the traversal. </a:t>
            </a:r>
          </a:p>
          <a:p>
            <a:pPr marL="914400" lvl="1" indent="-457200">
              <a:lnSpc>
                <a:spcPct val="150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If a back edge has been encountered, the digraph is not a dag, and topological sorting of its vertices is impossible.</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A55803CF-1A9E-4470-9C71-13D3E7ABCCB3}"/>
              </a:ext>
            </a:extLst>
          </p:cNvPr>
          <p:cNvSpPr/>
          <p:nvPr/>
        </p:nvSpPr>
        <p:spPr>
          <a:xfrm>
            <a:off x="1512163" y="413033"/>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11477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3492" y="1928590"/>
            <a:ext cx="9188388" cy="3349956"/>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Why does the algorithm work?</a:t>
            </a:r>
          </a:p>
          <a:p>
            <a:pPr marL="914400" lvl="1" indent="-457200">
              <a:lnSpc>
                <a:spcPct val="150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When a vertex v is popped off a DFS stack, no vertex u with an edge from u to  v can be among the vertices popped  off  before v. </a:t>
            </a:r>
          </a:p>
          <a:p>
            <a:pPr marL="914400" lvl="1" indent="-457200">
              <a:lnSpc>
                <a:spcPct val="150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Otherwise, (u, v) would have been a back edge.</a:t>
            </a:r>
          </a:p>
          <a:p>
            <a:pPr marL="914400" lvl="1" indent="-457200">
              <a:lnSpc>
                <a:spcPct val="150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Hence, any such vertex u will be listed after v in the popped-off order list, and before </a:t>
            </a:r>
            <a:r>
              <a:rPr lang="en-US" sz="2400" b="1" dirty="0">
                <a:latin typeface="Times New Roman" panose="02020603050405020304" pitchFamily="18" charset="0"/>
                <a:ea typeface="SimSun" panose="02010600030101010101" pitchFamily="2" charset="-122"/>
                <a:cs typeface="Times New Roman" panose="02020603050405020304" pitchFamily="18" charset="0"/>
              </a:rPr>
              <a:t>v</a:t>
            </a:r>
            <a:r>
              <a:rPr lang="en-US" sz="2400" dirty="0">
                <a:latin typeface="Times New Roman" panose="02020603050405020304" pitchFamily="18" charset="0"/>
                <a:ea typeface="SimSun" panose="02010600030101010101" pitchFamily="2" charset="-122"/>
                <a:cs typeface="Times New Roman" panose="02020603050405020304" pitchFamily="18" charset="0"/>
              </a:rPr>
              <a:t> in the reversed list.</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CEF796A8-CC93-43C9-8BC3-5CDD3F303998}"/>
              </a:ext>
            </a:extLst>
          </p:cNvPr>
          <p:cNvSpPr/>
          <p:nvPr/>
        </p:nvSpPr>
        <p:spPr>
          <a:xfrm>
            <a:off x="1512163" y="889689"/>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395351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0154" y="1261812"/>
            <a:ext cx="8355871"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As in Figure 3.22, the digraph in which vertices represent courses and directed edges indicate prerequisite requirements. </a:t>
            </a:r>
            <a:endParaRPr lang="en-US" sz="2400" dirty="0">
              <a:latin typeface="Courier New" panose="02070309020205020404" pitchFamily="49" charset="0"/>
              <a:ea typeface="SimSun" panose="02010600030101010101" pitchFamily="2" charset="-122"/>
            </a:endParaRPr>
          </a:p>
        </p:txBody>
      </p:sp>
      <p:sp>
        <p:nvSpPr>
          <p:cNvPr id="3" name="TextBox 2"/>
          <p:cNvSpPr txBox="1"/>
          <p:nvPr/>
        </p:nvSpPr>
        <p:spPr>
          <a:xfrm>
            <a:off x="1554442" y="2647800"/>
            <a:ext cx="5342469"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C1				C4</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C2				C5</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Figure 3.22</a:t>
            </a:r>
            <a:r>
              <a:rPr lang="en-US" sz="2400" dirty="0">
                <a:latin typeface="Times New Roman" panose="02020603050405020304" pitchFamily="18" charset="0"/>
                <a:cs typeface="Times New Roman" panose="02020603050405020304" pitchFamily="18" charset="0"/>
              </a:rPr>
              <a:t>. Digraph representing the prerequisite structure of five courses.</a:t>
            </a:r>
          </a:p>
        </p:txBody>
      </p:sp>
      <p:cxnSp>
        <p:nvCxnSpPr>
          <p:cNvPr id="4" name="Line 163"/>
          <p:cNvCxnSpPr>
            <a:cxnSpLocks noChangeShapeType="1"/>
          </p:cNvCxnSpPr>
          <p:nvPr/>
        </p:nvCxnSpPr>
        <p:spPr bwMode="auto">
          <a:xfrm>
            <a:off x="1991187" y="2975158"/>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 name="Line 163"/>
          <p:cNvCxnSpPr>
            <a:cxnSpLocks noChangeShapeType="1"/>
          </p:cNvCxnSpPr>
          <p:nvPr/>
        </p:nvCxnSpPr>
        <p:spPr bwMode="auto">
          <a:xfrm>
            <a:off x="3848100" y="4077469"/>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163"/>
          <p:cNvCxnSpPr>
            <a:cxnSpLocks noChangeShapeType="1"/>
          </p:cNvCxnSpPr>
          <p:nvPr/>
        </p:nvCxnSpPr>
        <p:spPr bwMode="auto">
          <a:xfrm flipV="1">
            <a:off x="3848099" y="2975158"/>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163"/>
          <p:cNvCxnSpPr>
            <a:cxnSpLocks noChangeShapeType="1"/>
          </p:cNvCxnSpPr>
          <p:nvPr/>
        </p:nvCxnSpPr>
        <p:spPr bwMode="auto">
          <a:xfrm flipV="1">
            <a:off x="2109555" y="4077469"/>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163"/>
          <p:cNvCxnSpPr>
            <a:cxnSpLocks noChangeShapeType="1"/>
          </p:cNvCxnSpPr>
          <p:nvPr/>
        </p:nvCxnSpPr>
        <p:spPr bwMode="auto">
          <a:xfrm>
            <a:off x="5447561" y="3056057"/>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 name="TextBox 4"/>
          <p:cNvSpPr txBox="1"/>
          <p:nvPr/>
        </p:nvSpPr>
        <p:spPr>
          <a:xfrm>
            <a:off x="6896911" y="2807644"/>
            <a:ext cx="4287915" cy="3046988"/>
          </a:xfrm>
          <a:prstGeom prst="rect">
            <a:avLst/>
          </a:prstGeom>
          <a:noFill/>
          <a:ln>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DFS traversal stack with the subscript numbers indicating the popping-off order.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C5</a:t>
            </a:r>
            <a:r>
              <a:rPr lang="en-US" sz="2400" baseline="-25000" dirty="0">
                <a:latin typeface="Times New Roman" panose="02020603050405020304" pitchFamily="18" charset="0"/>
                <a:cs typeface="Times New Roman" panose="02020603050405020304" pitchFamily="18" charset="0"/>
              </a:rPr>
              <a:t>41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C4</a:t>
            </a:r>
            <a:r>
              <a:rPr lang="en-US" sz="2400" baseline="-25000" dirty="0">
                <a:latin typeface="Times New Roman" panose="02020603050405020304" pitchFamily="18" charset="0"/>
                <a:cs typeface="Times New Roman" panose="02020603050405020304" pitchFamily="18" charset="0"/>
              </a:rPr>
              <a:t>32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C3</a:t>
            </a:r>
            <a:r>
              <a:rPr lang="en-US" sz="2400" baseline="-25000" dirty="0">
                <a:latin typeface="Times New Roman" panose="02020603050405020304" pitchFamily="18" charset="0"/>
                <a:cs typeface="Times New Roman" panose="02020603050405020304" pitchFamily="18" charset="0"/>
              </a:rPr>
              <a:t>23</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C1</a:t>
            </a:r>
            <a:r>
              <a:rPr lang="en-US" sz="2400" baseline="-25000" dirty="0">
                <a:latin typeface="Times New Roman" panose="02020603050405020304" pitchFamily="18" charset="0"/>
                <a:cs typeface="Times New Roman" panose="02020603050405020304" pitchFamily="18" charset="0"/>
              </a:rPr>
              <a:t>14</a:t>
            </a:r>
            <a:r>
              <a:rPr lang="en-US" sz="2400" dirty="0">
                <a:latin typeface="Times New Roman" panose="02020603050405020304" pitchFamily="18" charset="0"/>
                <a:cs typeface="Times New Roman" panose="02020603050405020304" pitchFamily="18" charset="0"/>
              </a:rPr>
              <a:t>	C2</a:t>
            </a:r>
            <a:r>
              <a:rPr lang="en-US" sz="2400" baseline="-25000" dirty="0">
                <a:latin typeface="Times New Roman" panose="02020603050405020304" pitchFamily="18" charset="0"/>
                <a:cs typeface="Times New Roman" panose="02020603050405020304" pitchFamily="18" charset="0"/>
              </a:rPr>
              <a:t>55</a:t>
            </a:r>
            <a:endParaRPr lang="en-US" sz="2400" dirty="0">
              <a:latin typeface="Times New Roman" panose="02020603050405020304" pitchFamily="18" charset="0"/>
              <a:cs typeface="Times New Roman" panose="02020603050405020304" pitchFamily="18" charset="0"/>
            </a:endParaRPr>
          </a:p>
        </p:txBody>
      </p:sp>
      <p:pic>
        <p:nvPicPr>
          <p:cNvPr id="11" name="Picture 10" descr="Image result for smiley face images">
            <a:extLst>
              <a:ext uri="{FF2B5EF4-FFF2-40B4-BE49-F238E27FC236}">
                <a16:creationId xmlns:a16="http://schemas.microsoft.com/office/drawing/2014/main" id="{389E9C5C-5316-4A6A-BFB0-E503CE6B18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094" y="2834408"/>
            <a:ext cx="640398" cy="42602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C7F7A23-A24B-43BC-8F3C-AB5B6305A63B}"/>
              </a:ext>
            </a:extLst>
          </p:cNvPr>
          <p:cNvSpPr/>
          <p:nvPr/>
        </p:nvSpPr>
        <p:spPr>
          <a:xfrm>
            <a:off x="1317609" y="424731"/>
            <a:ext cx="542045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 – DFS Traversal</a:t>
            </a:r>
            <a:endParaRPr lang="en-US" sz="3200" dirty="0"/>
          </a:p>
        </p:txBody>
      </p:sp>
    </p:spTree>
    <p:extLst>
      <p:ext uri="{BB962C8B-B14F-4D97-AF65-F5344CB8AC3E}">
        <p14:creationId xmlns:p14="http://schemas.microsoft.com/office/powerpoint/2010/main" val="1985148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0730" y="1098012"/>
            <a:ext cx="8993080"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For example: the topologically sorted list for this diagraph 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C2	C1	C3	C4	C5</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44715" y="3429000"/>
            <a:ext cx="826511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C1				C4</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C3                              	Figure 3.22. Digraph 						representing the prerequisite 					structure of five courses.</a:t>
            </a:r>
          </a:p>
          <a:p>
            <a:r>
              <a:rPr lang="en-US" sz="2400" dirty="0">
                <a:latin typeface="Times New Roman" panose="02020603050405020304" pitchFamily="18" charset="0"/>
                <a:cs typeface="Times New Roman" panose="02020603050405020304" pitchFamily="18" charset="0"/>
              </a:rPr>
              <a:t>C2				C5</a:t>
            </a:r>
          </a:p>
          <a:p>
            <a:endParaRPr lang="en-US" sz="2400" dirty="0">
              <a:latin typeface="Times New Roman" panose="02020603050405020304" pitchFamily="18" charset="0"/>
              <a:cs typeface="Times New Roman" panose="02020603050405020304" pitchFamily="18" charset="0"/>
            </a:endParaRPr>
          </a:p>
        </p:txBody>
      </p:sp>
      <p:cxnSp>
        <p:nvCxnSpPr>
          <p:cNvPr id="4" name="Line 163"/>
          <p:cNvCxnSpPr>
            <a:cxnSpLocks noChangeShapeType="1"/>
          </p:cNvCxnSpPr>
          <p:nvPr/>
        </p:nvCxnSpPr>
        <p:spPr bwMode="auto">
          <a:xfrm>
            <a:off x="1991187" y="3743632"/>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 name="Line 163"/>
          <p:cNvCxnSpPr>
            <a:cxnSpLocks noChangeShapeType="1"/>
          </p:cNvCxnSpPr>
          <p:nvPr/>
        </p:nvCxnSpPr>
        <p:spPr bwMode="auto">
          <a:xfrm>
            <a:off x="3848100" y="4845943"/>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163"/>
          <p:cNvCxnSpPr>
            <a:cxnSpLocks noChangeShapeType="1"/>
          </p:cNvCxnSpPr>
          <p:nvPr/>
        </p:nvCxnSpPr>
        <p:spPr bwMode="auto">
          <a:xfrm flipV="1">
            <a:off x="3848099" y="3743632"/>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163"/>
          <p:cNvCxnSpPr>
            <a:cxnSpLocks noChangeShapeType="1"/>
          </p:cNvCxnSpPr>
          <p:nvPr/>
        </p:nvCxnSpPr>
        <p:spPr bwMode="auto">
          <a:xfrm flipV="1">
            <a:off x="2086252" y="4881455"/>
            <a:ext cx="1358284" cy="86422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163"/>
          <p:cNvCxnSpPr>
            <a:cxnSpLocks noChangeShapeType="1"/>
          </p:cNvCxnSpPr>
          <p:nvPr/>
        </p:nvCxnSpPr>
        <p:spPr bwMode="auto">
          <a:xfrm>
            <a:off x="5447561" y="3824531"/>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Line 163"/>
          <p:cNvCxnSpPr>
            <a:cxnSpLocks noChangeShapeType="1"/>
          </p:cNvCxnSpPr>
          <p:nvPr/>
        </p:nvCxnSpPr>
        <p:spPr bwMode="auto">
          <a:xfrm flipV="1">
            <a:off x="2340746" y="2260529"/>
            <a:ext cx="1769615" cy="68591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63"/>
          <p:cNvCxnSpPr>
            <a:cxnSpLocks noChangeShapeType="1"/>
          </p:cNvCxnSpPr>
          <p:nvPr/>
        </p:nvCxnSpPr>
        <p:spPr bwMode="auto">
          <a:xfrm flipV="1">
            <a:off x="4128117" y="2260530"/>
            <a:ext cx="1811045" cy="73147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Line 165"/>
          <p:cNvCxnSpPr>
            <a:cxnSpLocks noChangeShapeType="1"/>
          </p:cNvCxnSpPr>
          <p:nvPr/>
        </p:nvCxnSpPr>
        <p:spPr bwMode="auto">
          <a:xfrm>
            <a:off x="2340746" y="2206094"/>
            <a:ext cx="0" cy="7314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1" name="Line 165"/>
          <p:cNvCxnSpPr>
            <a:cxnSpLocks noChangeShapeType="1"/>
          </p:cNvCxnSpPr>
          <p:nvPr/>
        </p:nvCxnSpPr>
        <p:spPr bwMode="auto">
          <a:xfrm>
            <a:off x="4144392" y="2260529"/>
            <a:ext cx="0" cy="7314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 name="Line 170"/>
          <p:cNvCxnSpPr>
            <a:cxnSpLocks noChangeShapeType="1"/>
          </p:cNvCxnSpPr>
          <p:nvPr/>
        </p:nvCxnSpPr>
        <p:spPr bwMode="auto">
          <a:xfrm>
            <a:off x="3522585" y="2078284"/>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Line 170"/>
          <p:cNvCxnSpPr>
            <a:cxnSpLocks noChangeShapeType="1"/>
          </p:cNvCxnSpPr>
          <p:nvPr/>
        </p:nvCxnSpPr>
        <p:spPr bwMode="auto">
          <a:xfrm>
            <a:off x="4429587" y="2081614"/>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Line 170"/>
          <p:cNvCxnSpPr>
            <a:cxnSpLocks noChangeShapeType="1"/>
          </p:cNvCxnSpPr>
          <p:nvPr/>
        </p:nvCxnSpPr>
        <p:spPr bwMode="auto">
          <a:xfrm>
            <a:off x="5301449" y="2076066"/>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16" name="Picture 15" descr="Image result for smiley face images">
            <a:extLst>
              <a:ext uri="{FF2B5EF4-FFF2-40B4-BE49-F238E27FC236}">
                <a16:creationId xmlns:a16="http://schemas.microsoft.com/office/drawing/2014/main" id="{B02D75D9-5C1F-4311-B212-738C1A19FD1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101" y="1703620"/>
            <a:ext cx="603453" cy="444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0824B7C0-37FE-403D-80E2-2C7F2E2871B2}"/>
              </a:ext>
            </a:extLst>
          </p:cNvPr>
          <p:cNvSpPr/>
          <p:nvPr/>
        </p:nvSpPr>
        <p:spPr>
          <a:xfrm>
            <a:off x="1544715" y="458326"/>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
        <p:nvSpPr>
          <p:cNvPr id="18" name="TextBox 17">
            <a:extLst>
              <a:ext uri="{FF2B5EF4-FFF2-40B4-BE49-F238E27FC236}">
                <a16:creationId xmlns:a16="http://schemas.microsoft.com/office/drawing/2014/main" id="{20D56E37-6651-4BF0-A48A-BC37CD272491}"/>
              </a:ext>
            </a:extLst>
          </p:cNvPr>
          <p:cNvSpPr txBox="1"/>
          <p:nvPr/>
        </p:nvSpPr>
        <p:spPr>
          <a:xfrm>
            <a:off x="6681571" y="1789686"/>
            <a:ext cx="3299008" cy="1015663"/>
          </a:xfrm>
          <a:prstGeom prst="rect">
            <a:avLst/>
          </a:prstGeom>
          <a:noFill/>
          <a:ln>
            <a:solidFill>
              <a:schemeClr val="tx1"/>
            </a:solidFill>
          </a:ln>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Solution to the problem</a:t>
            </a:r>
          </a:p>
          <a:p>
            <a:pPr marL="631825" indent="-39846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popping-off order  </a:t>
            </a:r>
            <a:r>
              <a:rPr lang="en-US" sz="2000" b="1" dirty="0">
                <a:latin typeface="Times New Roman" panose="02020603050405020304" pitchFamily="18" charset="0"/>
                <a:cs typeface="Times New Roman" panose="02020603050405020304" pitchFamily="18" charset="0"/>
              </a:rPr>
              <a:t>C5, C4, C3, C1, C2</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912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B71A75-44E1-4B0B-A1E1-8B4656791C91}"/>
              </a:ext>
            </a:extLst>
          </p:cNvPr>
          <p:cNvSpPr txBox="1"/>
          <p:nvPr/>
        </p:nvSpPr>
        <p:spPr>
          <a:xfrm>
            <a:off x="1234440" y="1289998"/>
            <a:ext cx="10222992" cy="91370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81329" y="1289998"/>
            <a:ext cx="8988356" cy="4708981"/>
          </a:xfrm>
          <a:prstGeom prst="rect">
            <a:avLst/>
          </a:prstGeom>
        </p:spPr>
        <p:txBody>
          <a:bodyPr wrap="square">
            <a:spAutoFit/>
          </a:bodyPr>
          <a:lstStyle/>
          <a:p>
            <a:pPr>
              <a:spcAft>
                <a:spcPts val="1200"/>
              </a:spcAf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The second algorithm is the </a:t>
            </a:r>
            <a:r>
              <a:rPr lang="en-US" sz="2400" dirty="0">
                <a:latin typeface="Times New Roman" panose="02020603050405020304" pitchFamily="18" charset="0"/>
                <a:ea typeface="SimSun" panose="02010600030101010101" pitchFamily="2" charset="-122"/>
                <a:cs typeface="Times New Roman" panose="02020603050405020304" pitchFamily="18" charset="0"/>
              </a:rPr>
              <a:t>source-removal algorithm,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based on a direct implementation of the decrease (by-one)-and-conquer technique: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914400" lvl="1" indent="-457200">
              <a:spcAft>
                <a:spcPts val="1200"/>
              </a:spcAft>
              <a:buFont typeface="Arial" panose="020B0604020202020204" pitchFamily="34" charset="0"/>
              <a:buChar char="•"/>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Repeatedly, </a:t>
            </a:r>
          </a:p>
          <a:p>
            <a:pPr marL="1371600" lvl="2" indent="-457200">
              <a:spcAft>
                <a:spcPts val="1200"/>
              </a:spcAft>
              <a:buFont typeface="Arial" panose="020B0604020202020204" pitchFamily="34" charset="0"/>
              <a:buChar char="•"/>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identify in a remaining digraph a source, which is a vertex with no incoming edges</a:t>
            </a:r>
          </a:p>
          <a:p>
            <a:pPr marL="1371600" lvl="2" indent="-457200">
              <a:spcAft>
                <a:spcPts val="1200"/>
              </a:spcAft>
              <a:buFont typeface="Arial" panose="020B0604020202020204" pitchFamily="34" charset="0"/>
              <a:buChar char="•"/>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delete it along with all the edges outgoing from it.</a:t>
            </a:r>
          </a:p>
          <a:p>
            <a:pPr marL="1371600" lvl="2" indent="-457200">
              <a:spcAft>
                <a:spcPts val="1200"/>
              </a:spcAft>
              <a:buFont typeface="Arial" panose="020B0604020202020204" pitchFamily="34" charset="0"/>
              <a:buChar char="•"/>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If there are several sources, break the tie arbitrarily. </a:t>
            </a:r>
          </a:p>
          <a:p>
            <a:pPr marL="1371600" lvl="2" indent="-457200">
              <a:spcAft>
                <a:spcPts val="1200"/>
              </a:spcAft>
              <a:buFont typeface="Arial" panose="020B0604020202020204" pitchFamily="34" charset="0"/>
              <a:buChar char="•"/>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If there is none, stop because the problem cannot be solved.</a:t>
            </a:r>
          </a:p>
          <a:p>
            <a:pPr marL="914400" lvl="1" indent="-457200">
              <a:spcAft>
                <a:spcPts val="1200"/>
              </a:spcAft>
              <a:buFont typeface="Arial" panose="020B0604020202020204" pitchFamily="34" charset="0"/>
              <a:buChar char="•"/>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The order in which the vertices are deleted yields a solution to the topological sorting problem.</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B07085B2-74F0-4AD7-91F4-C9042D3EB427}"/>
              </a:ext>
            </a:extLst>
          </p:cNvPr>
          <p:cNvSpPr/>
          <p:nvPr/>
        </p:nvSpPr>
        <p:spPr>
          <a:xfrm>
            <a:off x="1293780" y="389567"/>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2624182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967" y="877230"/>
            <a:ext cx="8265110"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application of the </a:t>
            </a:r>
            <a:r>
              <a:rPr lang="en-US" sz="2400" dirty="0">
                <a:latin typeface="Times New Roman" panose="02020603050405020304" pitchFamily="18" charset="0"/>
                <a:ea typeface="SimSun" panose="02010600030101010101" pitchFamily="2" charset="-122"/>
                <a:cs typeface="Times New Roman" panose="02020603050405020304" pitchFamily="18" charset="0"/>
              </a:rPr>
              <a:t>source-removal algorithm</a:t>
            </a:r>
            <a:r>
              <a:rPr lang="en-US" sz="2400" dirty="0">
                <a:latin typeface="Times New Roman" panose="02020603050405020304" pitchFamily="18" charset="0"/>
                <a:cs typeface="Times New Roman" panose="02020603050405020304" pitchFamily="18" charset="0"/>
              </a:rPr>
              <a:t> to the same digraph representing the five courses is given in Figure 3.22</a:t>
            </a:r>
            <a:r>
              <a:rPr lang="en-US" sz="2400" dirty="0">
                <a:latin typeface="Times New Roman" panose="02020603050405020304" pitchFamily="18" charset="0"/>
                <a:ea typeface="SimSun" panose="02010600030101010101" pitchFamily="2" charset="-122"/>
                <a:cs typeface="Times New Roman" panose="02020603050405020304" pitchFamily="18" charset="0"/>
              </a:rPr>
              <a:t>: Digraph representing the prerequisite structure of five courses.</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Box 2"/>
          <p:cNvSpPr txBox="1"/>
          <p:nvPr/>
        </p:nvSpPr>
        <p:spPr>
          <a:xfrm>
            <a:off x="1544715" y="2467992"/>
            <a:ext cx="8265110"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C1				C4</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delete C1</a:t>
            </a:r>
          </a:p>
          <a:p>
            <a:r>
              <a:rPr lang="en-US" sz="2400" dirty="0">
                <a:latin typeface="Times New Roman" panose="02020603050405020304" pitchFamily="18" charset="0"/>
                <a:cs typeface="Times New Roman" panose="02020603050405020304" pitchFamily="18" charset="0"/>
              </a:rPr>
              <a:t>		C3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C2				C5</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Figure 3.22. Digraph representing the prerequisite structure of five courses.</a:t>
            </a:r>
          </a:p>
        </p:txBody>
      </p:sp>
      <p:cxnSp>
        <p:nvCxnSpPr>
          <p:cNvPr id="4" name="Line 163"/>
          <p:cNvCxnSpPr>
            <a:cxnSpLocks noChangeShapeType="1"/>
          </p:cNvCxnSpPr>
          <p:nvPr/>
        </p:nvCxnSpPr>
        <p:spPr bwMode="auto">
          <a:xfrm>
            <a:off x="1991187" y="2809782"/>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 name="Line 163"/>
          <p:cNvCxnSpPr>
            <a:cxnSpLocks noChangeShapeType="1"/>
          </p:cNvCxnSpPr>
          <p:nvPr/>
        </p:nvCxnSpPr>
        <p:spPr bwMode="auto">
          <a:xfrm>
            <a:off x="3848100" y="3912093"/>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163"/>
          <p:cNvCxnSpPr>
            <a:cxnSpLocks noChangeShapeType="1"/>
          </p:cNvCxnSpPr>
          <p:nvPr/>
        </p:nvCxnSpPr>
        <p:spPr bwMode="auto">
          <a:xfrm flipV="1">
            <a:off x="3848099" y="2809782"/>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163"/>
          <p:cNvCxnSpPr>
            <a:cxnSpLocks noChangeShapeType="1"/>
          </p:cNvCxnSpPr>
          <p:nvPr/>
        </p:nvCxnSpPr>
        <p:spPr bwMode="auto">
          <a:xfrm flipV="1">
            <a:off x="2109555" y="3912093"/>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163"/>
          <p:cNvCxnSpPr>
            <a:cxnSpLocks noChangeShapeType="1"/>
          </p:cNvCxnSpPr>
          <p:nvPr/>
        </p:nvCxnSpPr>
        <p:spPr bwMode="auto">
          <a:xfrm>
            <a:off x="5447561" y="2890681"/>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 name="TextBox 4"/>
          <p:cNvSpPr txBox="1"/>
          <p:nvPr/>
        </p:nvSpPr>
        <p:spPr>
          <a:xfrm>
            <a:off x="6740165" y="2403835"/>
            <a:ext cx="4213781" cy="295465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C4</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C2				C5</a:t>
            </a:r>
          </a:p>
          <a:p>
            <a:endParaRPr lang="en-US" dirty="0"/>
          </a:p>
        </p:txBody>
      </p:sp>
      <p:cxnSp>
        <p:nvCxnSpPr>
          <p:cNvPr id="11" name="Line 163"/>
          <p:cNvCxnSpPr>
            <a:cxnSpLocks noChangeShapeType="1"/>
          </p:cNvCxnSpPr>
          <p:nvPr/>
        </p:nvCxnSpPr>
        <p:spPr bwMode="auto">
          <a:xfrm>
            <a:off x="10672972" y="2838032"/>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63"/>
          <p:cNvCxnSpPr>
            <a:cxnSpLocks noChangeShapeType="1"/>
          </p:cNvCxnSpPr>
          <p:nvPr/>
        </p:nvCxnSpPr>
        <p:spPr bwMode="auto">
          <a:xfrm flipV="1">
            <a:off x="9043549" y="2713828"/>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63"/>
          <p:cNvCxnSpPr>
            <a:cxnSpLocks noChangeShapeType="1"/>
          </p:cNvCxnSpPr>
          <p:nvPr/>
        </p:nvCxnSpPr>
        <p:spPr bwMode="auto">
          <a:xfrm flipV="1">
            <a:off x="7250730" y="3864115"/>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163"/>
          <p:cNvCxnSpPr>
            <a:cxnSpLocks noChangeShapeType="1"/>
          </p:cNvCxnSpPr>
          <p:nvPr/>
        </p:nvCxnSpPr>
        <p:spPr bwMode="auto">
          <a:xfrm>
            <a:off x="9043550" y="3808856"/>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Right Arrow 7"/>
          <p:cNvSpPr/>
          <p:nvPr/>
        </p:nvSpPr>
        <p:spPr>
          <a:xfrm>
            <a:off x="5925454" y="3693111"/>
            <a:ext cx="1074263" cy="171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AB67B1C-77F8-4FC0-8374-66C40AF570E5}"/>
              </a:ext>
            </a:extLst>
          </p:cNvPr>
          <p:cNvSpPr/>
          <p:nvPr/>
        </p:nvSpPr>
        <p:spPr>
          <a:xfrm>
            <a:off x="1298947" y="228298"/>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
        <p:nvSpPr>
          <p:cNvPr id="17" name="TextBox 16">
            <a:extLst>
              <a:ext uri="{FF2B5EF4-FFF2-40B4-BE49-F238E27FC236}">
                <a16:creationId xmlns:a16="http://schemas.microsoft.com/office/drawing/2014/main" id="{A8C5282F-FD43-458C-A4B2-3058A738570B}"/>
              </a:ext>
            </a:extLst>
          </p:cNvPr>
          <p:cNvSpPr txBox="1"/>
          <p:nvPr/>
        </p:nvSpPr>
        <p:spPr>
          <a:xfrm>
            <a:off x="6199632" y="2296002"/>
            <a:ext cx="268833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C1</a:t>
            </a:r>
          </a:p>
        </p:txBody>
      </p:sp>
    </p:spTree>
    <p:extLst>
      <p:ext uri="{BB962C8B-B14F-4D97-AF65-F5344CB8AC3E}">
        <p14:creationId xmlns:p14="http://schemas.microsoft.com/office/powerpoint/2010/main" val="554706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4715" y="2467992"/>
            <a:ext cx="826511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C4</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delete C2</a:t>
            </a:r>
          </a:p>
          <a:p>
            <a:r>
              <a:rPr lang="en-US" sz="2400" dirty="0">
                <a:latin typeface="Times New Roman" panose="02020603050405020304" pitchFamily="18" charset="0"/>
                <a:cs typeface="Times New Roman" panose="02020603050405020304" pitchFamily="18" charset="0"/>
              </a:rPr>
              <a:t>		C3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C5</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Figure 3.22. Digraph representing the prerequisite structure of five courses.</a:t>
            </a:r>
          </a:p>
          <a:p>
            <a:endParaRPr lang="en-US" sz="2400" dirty="0">
              <a:latin typeface="Times New Roman" panose="02020603050405020304" pitchFamily="18" charset="0"/>
              <a:cs typeface="Times New Roman" panose="02020603050405020304" pitchFamily="18" charset="0"/>
            </a:endParaRPr>
          </a:p>
        </p:txBody>
      </p:sp>
      <p:cxnSp>
        <p:nvCxnSpPr>
          <p:cNvPr id="6" name="Line 163"/>
          <p:cNvCxnSpPr>
            <a:cxnSpLocks noChangeShapeType="1"/>
          </p:cNvCxnSpPr>
          <p:nvPr/>
        </p:nvCxnSpPr>
        <p:spPr bwMode="auto">
          <a:xfrm>
            <a:off x="3848100" y="3912093"/>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163"/>
          <p:cNvCxnSpPr>
            <a:cxnSpLocks noChangeShapeType="1"/>
          </p:cNvCxnSpPr>
          <p:nvPr/>
        </p:nvCxnSpPr>
        <p:spPr bwMode="auto">
          <a:xfrm flipV="1">
            <a:off x="3848099" y="2809782"/>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163"/>
          <p:cNvCxnSpPr>
            <a:cxnSpLocks noChangeShapeType="1"/>
          </p:cNvCxnSpPr>
          <p:nvPr/>
        </p:nvCxnSpPr>
        <p:spPr bwMode="auto">
          <a:xfrm>
            <a:off x="5447561" y="2890681"/>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 name="TextBox 4"/>
          <p:cNvSpPr txBox="1"/>
          <p:nvPr/>
        </p:nvSpPr>
        <p:spPr>
          <a:xfrm>
            <a:off x="6740165" y="2403835"/>
            <a:ext cx="4213781" cy="295465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C4</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C2				C5</a:t>
            </a:r>
          </a:p>
          <a:p>
            <a:endParaRPr lang="en-US" dirty="0"/>
          </a:p>
        </p:txBody>
      </p:sp>
      <p:cxnSp>
        <p:nvCxnSpPr>
          <p:cNvPr id="11" name="Line 163"/>
          <p:cNvCxnSpPr>
            <a:cxnSpLocks noChangeShapeType="1"/>
          </p:cNvCxnSpPr>
          <p:nvPr/>
        </p:nvCxnSpPr>
        <p:spPr bwMode="auto">
          <a:xfrm>
            <a:off x="10672972" y="2838032"/>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63"/>
          <p:cNvCxnSpPr>
            <a:cxnSpLocks noChangeShapeType="1"/>
          </p:cNvCxnSpPr>
          <p:nvPr/>
        </p:nvCxnSpPr>
        <p:spPr bwMode="auto">
          <a:xfrm flipV="1">
            <a:off x="9043549" y="2713828"/>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63"/>
          <p:cNvCxnSpPr>
            <a:cxnSpLocks noChangeShapeType="1"/>
          </p:cNvCxnSpPr>
          <p:nvPr/>
        </p:nvCxnSpPr>
        <p:spPr bwMode="auto">
          <a:xfrm flipV="1">
            <a:off x="7250730" y="3864115"/>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163"/>
          <p:cNvCxnSpPr>
            <a:cxnSpLocks noChangeShapeType="1"/>
          </p:cNvCxnSpPr>
          <p:nvPr/>
        </p:nvCxnSpPr>
        <p:spPr bwMode="auto">
          <a:xfrm>
            <a:off x="9043550" y="3808856"/>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Right Arrow 7"/>
          <p:cNvSpPr/>
          <p:nvPr/>
        </p:nvSpPr>
        <p:spPr>
          <a:xfrm rot="10800000">
            <a:off x="5925454" y="3693111"/>
            <a:ext cx="1074263" cy="171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C8F8F5-9EAB-4554-8D47-FAE80B328737}"/>
              </a:ext>
            </a:extLst>
          </p:cNvPr>
          <p:cNvSpPr/>
          <p:nvPr/>
        </p:nvSpPr>
        <p:spPr>
          <a:xfrm>
            <a:off x="1303508" y="689840"/>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
        <p:nvSpPr>
          <p:cNvPr id="17" name="TextBox 16">
            <a:extLst>
              <a:ext uri="{FF2B5EF4-FFF2-40B4-BE49-F238E27FC236}">
                <a16:creationId xmlns:a16="http://schemas.microsoft.com/office/drawing/2014/main" id="{B900B2EC-8DB0-470A-AE77-7DAA59CA7712}"/>
              </a:ext>
            </a:extLst>
          </p:cNvPr>
          <p:cNvSpPr txBox="1"/>
          <p:nvPr/>
        </p:nvSpPr>
        <p:spPr>
          <a:xfrm>
            <a:off x="6158719" y="1655378"/>
            <a:ext cx="268833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C1   C2</a:t>
            </a:r>
          </a:p>
        </p:txBody>
      </p:sp>
    </p:spTree>
    <p:extLst>
      <p:ext uri="{BB962C8B-B14F-4D97-AF65-F5344CB8AC3E}">
        <p14:creationId xmlns:p14="http://schemas.microsoft.com/office/powerpoint/2010/main" val="21737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6516" y="1884476"/>
            <a:ext cx="8269433" cy="4370427"/>
          </a:xfrm>
          <a:prstGeom prst="rect">
            <a:avLst/>
          </a:prstGeom>
        </p:spPr>
        <p:txBody>
          <a:bodyPr wrap="square">
            <a:spAutoFit/>
          </a:bodyPr>
          <a:lstStyle/>
          <a:p>
            <a:pPr>
              <a:spcAft>
                <a:spcPts val="1200"/>
              </a:spcAft>
            </a:pPr>
            <a:r>
              <a:rPr lang="en-US" sz="2800" dirty="0">
                <a:ea typeface="SimSun" panose="02010600030101010101" pitchFamily="2" charset="-122"/>
                <a:cs typeface="Times New Roman" panose="02020603050405020304" pitchFamily="18" charset="0"/>
              </a:rPr>
              <a:t>Graph:</a:t>
            </a:r>
          </a:p>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A directed graph or digraph is a graph with directions specified for all its edges.</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adjacency matrix and adjacency lists are still two principal means of representing a digraph.</a:t>
            </a:r>
          </a:p>
          <a:p>
            <a:pPr>
              <a:lnSpc>
                <a:spcPct val="150000"/>
              </a:lnSpc>
            </a:pPr>
            <a:r>
              <a:rPr lang="en-US" sz="2800" dirty="0">
                <a:ea typeface="SimSun" panose="02010600030101010101" pitchFamily="2" charset="-122"/>
                <a:cs typeface="Times New Roman" panose="02020603050405020304" pitchFamily="18" charset="0"/>
              </a:rPr>
              <a:t>Depth-First Search and Breadth-First Search Algorithms</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Viewed as </a:t>
            </a:r>
            <a:r>
              <a:rPr lang="en-US" sz="2400" dirty="0">
                <a:solidFill>
                  <a:srgbClr val="C00000"/>
                </a:solidFill>
                <a:latin typeface="Times New Roman" panose="02020603050405020304" pitchFamily="18" charset="0"/>
                <a:ea typeface="SimSun" panose="02010600030101010101" pitchFamily="2" charset="-122"/>
                <a:cs typeface="Times New Roman" panose="02020603050405020304" pitchFamily="18" charset="0"/>
              </a:rPr>
              <a:t>applications of the decrease-by-one technique</a:t>
            </a:r>
            <a:r>
              <a:rPr lang="en-US" sz="2400" dirty="0">
                <a:latin typeface="Times New Roman" panose="02020603050405020304" pitchFamily="18" charset="0"/>
                <a:ea typeface="SimSun" panose="02010600030101010101" pitchFamily="2" charset="-122"/>
                <a:cs typeface="Times New Roman" panose="02020603050405020304" pitchFamily="18" charset="0"/>
              </a:rPr>
              <a:t>.</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Doing their main job of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visiting vertices and traversing edges of a graph.</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Rectangle 3">
            <a:extLst>
              <a:ext uri="{FF2B5EF4-FFF2-40B4-BE49-F238E27FC236}">
                <a16:creationId xmlns:a16="http://schemas.microsoft.com/office/drawing/2014/main" id="{BB1B9560-5639-40E2-AB75-24E88A3BC5A9}"/>
              </a:ext>
            </a:extLst>
          </p:cNvPr>
          <p:cNvSpPr/>
          <p:nvPr/>
        </p:nvSpPr>
        <p:spPr>
          <a:xfrm>
            <a:off x="1285187" y="894581"/>
            <a:ext cx="6352829" cy="754694"/>
          </a:xfrm>
          <a:prstGeom prst="rect">
            <a:avLst/>
          </a:prstGeom>
        </p:spPr>
        <p:txBody>
          <a:bodyPr wrap="none">
            <a:spAutoFit/>
          </a:bodyPr>
          <a:lstStyle/>
          <a:p>
            <a:pPr lvl="1">
              <a:lnSpc>
                <a:spcPct val="150000"/>
              </a:lnSpc>
            </a:pPr>
            <a:r>
              <a:rPr lang="en-US" sz="3200" dirty="0">
                <a:solidFill>
                  <a:srgbClr val="C00000"/>
                </a:solidFill>
                <a:ea typeface="SimSun" panose="02010600030101010101" pitchFamily="2" charset="-122"/>
                <a:cs typeface="Times New Roman" panose="02020603050405020304" pitchFamily="18" charset="0"/>
              </a:rPr>
              <a:t>Decrease-by-one technique</a:t>
            </a:r>
            <a:r>
              <a:rPr lang="en-US" sz="2400" dirty="0">
                <a:solidFill>
                  <a:srgbClr val="C00000"/>
                </a:solidFill>
                <a:latin typeface="Times New Roman" panose="02020603050405020304" pitchFamily="18" charset="0"/>
                <a:ea typeface="SimSun" panose="02010600030101010101" pitchFamily="2" charset="-122"/>
                <a:cs typeface="Times New Roman" panose="02020603050405020304" pitchFamily="18" charset="0"/>
              </a:rPr>
              <a:t> </a:t>
            </a:r>
            <a:r>
              <a:rPr lang="en-US" sz="2800" dirty="0">
                <a:solidFill>
                  <a:srgbClr val="C00000"/>
                </a:solidFill>
                <a:ea typeface="SimSun" panose="02010600030101010101" pitchFamily="2" charset="-122"/>
                <a:cs typeface="Times New Roman" panose="02020603050405020304" pitchFamily="18" charset="0"/>
              </a:rPr>
              <a:t>- Recall</a:t>
            </a:r>
            <a:endParaRPr lang="en-US" sz="2800"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8763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5510" y="2434818"/>
            <a:ext cx="826511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C4                                      </a:t>
            </a:r>
            <a:r>
              <a:rPr lang="en-US" sz="2400" dirty="0" err="1">
                <a:latin typeface="Times New Roman" panose="02020603050405020304" pitchFamily="18" charset="0"/>
                <a:cs typeface="Times New Roman" panose="02020603050405020304" pitchFamily="18" charset="0"/>
              </a:rPr>
              <a:t>C4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delete C3</a:t>
            </a:r>
          </a:p>
          <a:p>
            <a:r>
              <a:rPr lang="en-US" sz="2400" dirty="0">
                <a:latin typeface="Times New Roman" panose="02020603050405020304" pitchFamily="18" charset="0"/>
                <a:cs typeface="Times New Roman" panose="02020603050405020304" pitchFamily="18" charset="0"/>
              </a:rPr>
              <a:t>		C3</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C5          	                   C5     	</a:t>
            </a:r>
          </a:p>
          <a:p>
            <a:r>
              <a:rPr lang="en-US" sz="2400" dirty="0">
                <a:latin typeface="Times New Roman" panose="02020603050405020304" pitchFamily="18" charset="0"/>
                <a:cs typeface="Times New Roman" panose="02020603050405020304" pitchFamily="18" charset="0"/>
              </a:rPr>
              <a:t>Figure 3.22. Digraph representing the prerequisite structure of five courses.</a:t>
            </a:r>
          </a:p>
          <a:p>
            <a:endParaRPr lang="en-US" sz="2400" dirty="0">
              <a:latin typeface="Times New Roman" panose="02020603050405020304" pitchFamily="18" charset="0"/>
              <a:cs typeface="Times New Roman" panose="02020603050405020304" pitchFamily="18" charset="0"/>
            </a:endParaRPr>
          </a:p>
        </p:txBody>
      </p:sp>
      <p:cxnSp>
        <p:nvCxnSpPr>
          <p:cNvPr id="6" name="Line 163"/>
          <p:cNvCxnSpPr>
            <a:cxnSpLocks noChangeShapeType="1"/>
          </p:cNvCxnSpPr>
          <p:nvPr/>
        </p:nvCxnSpPr>
        <p:spPr bwMode="auto">
          <a:xfrm>
            <a:off x="3848100" y="3912093"/>
            <a:ext cx="1453349" cy="8833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163"/>
          <p:cNvCxnSpPr>
            <a:cxnSpLocks noChangeShapeType="1"/>
          </p:cNvCxnSpPr>
          <p:nvPr/>
        </p:nvCxnSpPr>
        <p:spPr bwMode="auto">
          <a:xfrm flipV="1">
            <a:off x="3848099" y="2809782"/>
            <a:ext cx="1453350" cy="97928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163"/>
          <p:cNvCxnSpPr>
            <a:cxnSpLocks noChangeShapeType="1"/>
          </p:cNvCxnSpPr>
          <p:nvPr/>
        </p:nvCxnSpPr>
        <p:spPr bwMode="auto">
          <a:xfrm>
            <a:off x="5447561" y="2890681"/>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Line 163"/>
          <p:cNvCxnSpPr>
            <a:cxnSpLocks noChangeShapeType="1"/>
          </p:cNvCxnSpPr>
          <p:nvPr/>
        </p:nvCxnSpPr>
        <p:spPr bwMode="auto">
          <a:xfrm>
            <a:off x="8748480" y="2890681"/>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Right Arrow 7"/>
          <p:cNvSpPr/>
          <p:nvPr/>
        </p:nvSpPr>
        <p:spPr>
          <a:xfrm>
            <a:off x="5831184" y="3693111"/>
            <a:ext cx="1074263" cy="171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C1DCC5-79A1-4A29-9E36-387BE5E8C8D2}"/>
              </a:ext>
            </a:extLst>
          </p:cNvPr>
          <p:cNvSpPr/>
          <p:nvPr/>
        </p:nvSpPr>
        <p:spPr>
          <a:xfrm>
            <a:off x="1245141" y="875950"/>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
        <p:nvSpPr>
          <p:cNvPr id="13" name="TextBox 12">
            <a:extLst>
              <a:ext uri="{FF2B5EF4-FFF2-40B4-BE49-F238E27FC236}">
                <a16:creationId xmlns:a16="http://schemas.microsoft.com/office/drawing/2014/main" id="{5B216E61-CE4B-40B4-A8C5-C9BCF68B76AB}"/>
              </a:ext>
            </a:extLst>
          </p:cNvPr>
          <p:cNvSpPr txBox="1"/>
          <p:nvPr/>
        </p:nvSpPr>
        <p:spPr>
          <a:xfrm>
            <a:off x="6158719" y="1655378"/>
            <a:ext cx="268833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C1   C2   C3</a:t>
            </a:r>
          </a:p>
        </p:txBody>
      </p:sp>
    </p:spTree>
    <p:extLst>
      <p:ext uri="{BB962C8B-B14F-4D97-AF65-F5344CB8AC3E}">
        <p14:creationId xmlns:p14="http://schemas.microsoft.com/office/powerpoint/2010/main" val="261341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5510" y="2434818"/>
            <a:ext cx="826511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C4</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delete C4</a:t>
            </a: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C5          	                   C5     	</a:t>
            </a:r>
          </a:p>
          <a:p>
            <a:r>
              <a:rPr lang="en-US" sz="2400" dirty="0">
                <a:latin typeface="Times New Roman" panose="02020603050405020304" pitchFamily="18" charset="0"/>
                <a:cs typeface="Times New Roman" panose="02020603050405020304" pitchFamily="18" charset="0"/>
              </a:rPr>
              <a:t>Figure 3.22. Digraph representing the prerequisite structure of five courses.</a:t>
            </a:r>
          </a:p>
          <a:p>
            <a:endParaRPr lang="en-US" sz="2400" dirty="0">
              <a:latin typeface="Times New Roman" panose="02020603050405020304" pitchFamily="18" charset="0"/>
              <a:cs typeface="Times New Roman" panose="02020603050405020304" pitchFamily="18" charset="0"/>
            </a:endParaRPr>
          </a:p>
        </p:txBody>
      </p:sp>
      <p:cxnSp>
        <p:nvCxnSpPr>
          <p:cNvPr id="11" name="Line 163"/>
          <p:cNvCxnSpPr>
            <a:cxnSpLocks noChangeShapeType="1"/>
          </p:cNvCxnSpPr>
          <p:nvPr/>
        </p:nvCxnSpPr>
        <p:spPr bwMode="auto">
          <a:xfrm>
            <a:off x="8748480" y="2890681"/>
            <a:ext cx="29961" cy="179672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Right Arrow 7"/>
          <p:cNvSpPr/>
          <p:nvPr/>
        </p:nvSpPr>
        <p:spPr>
          <a:xfrm rot="10800000">
            <a:off x="5753362" y="3618041"/>
            <a:ext cx="1074263" cy="171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C1DCC5-79A1-4A29-9E36-387BE5E8C8D2}"/>
              </a:ext>
            </a:extLst>
          </p:cNvPr>
          <p:cNvSpPr/>
          <p:nvPr/>
        </p:nvSpPr>
        <p:spPr>
          <a:xfrm>
            <a:off x="1245141" y="875950"/>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
        <p:nvSpPr>
          <p:cNvPr id="7" name="TextBox 6">
            <a:extLst>
              <a:ext uri="{FF2B5EF4-FFF2-40B4-BE49-F238E27FC236}">
                <a16:creationId xmlns:a16="http://schemas.microsoft.com/office/drawing/2014/main" id="{21851073-81EE-4793-BFF9-4260C11AAD38}"/>
              </a:ext>
            </a:extLst>
          </p:cNvPr>
          <p:cNvSpPr txBox="1"/>
          <p:nvPr/>
        </p:nvSpPr>
        <p:spPr>
          <a:xfrm>
            <a:off x="5070583" y="1747717"/>
            <a:ext cx="268833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C1   C2   C3   C4</a:t>
            </a:r>
          </a:p>
        </p:txBody>
      </p:sp>
    </p:spTree>
    <p:extLst>
      <p:ext uri="{BB962C8B-B14F-4D97-AF65-F5344CB8AC3E}">
        <p14:creationId xmlns:p14="http://schemas.microsoft.com/office/powerpoint/2010/main" val="2820547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2810" y="1777329"/>
            <a:ext cx="8265110"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solution obtained is 	</a:t>
            </a:r>
          </a:p>
          <a:p>
            <a:r>
              <a:rPr lang="en-US" sz="2400" dirty="0">
                <a:latin typeface="Times New Roman" panose="02020603050405020304" pitchFamily="18" charset="0"/>
                <a:cs typeface="Times New Roman" panose="02020603050405020304" pitchFamily="18" charset="0"/>
              </a:rPr>
              <a:t>		C1, C2, C3, C4, C5 		       </a:t>
            </a:r>
          </a:p>
          <a:p>
            <a:r>
              <a:rPr lang="en-US" sz="2400" dirty="0">
                <a:latin typeface="Times New Roman" panose="02020603050405020304" pitchFamily="18" charset="0"/>
                <a:cs typeface="Times New Roman" panose="02020603050405020304" pitchFamily="18" charset="0"/>
              </a:rPr>
              <a:t>after C5 is deleted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delete C5</a:t>
            </a: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C5</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Figure 3.22. Digraph representing the prerequisite structure of five courses.</a:t>
            </a:r>
          </a:p>
          <a:p>
            <a:endParaRPr lang="en-US" sz="2400" dirty="0">
              <a:latin typeface="Times New Roman" panose="02020603050405020304" pitchFamily="18" charset="0"/>
              <a:cs typeface="Times New Roman" panose="02020603050405020304" pitchFamily="18" charset="0"/>
            </a:endParaRPr>
          </a:p>
        </p:txBody>
      </p:sp>
      <p:sp>
        <p:nvSpPr>
          <p:cNvPr id="8" name="Right Arrow 7"/>
          <p:cNvSpPr/>
          <p:nvPr/>
        </p:nvSpPr>
        <p:spPr>
          <a:xfrm>
            <a:off x="5831184" y="3664830"/>
            <a:ext cx="1074263" cy="171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ADDA914-3DC3-42A4-BF68-ABA018E729C8}"/>
              </a:ext>
            </a:extLst>
          </p:cNvPr>
          <p:cNvSpPr/>
          <p:nvPr/>
        </p:nvSpPr>
        <p:spPr>
          <a:xfrm>
            <a:off x="1361873" y="982954"/>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
        <p:nvSpPr>
          <p:cNvPr id="7" name="TextBox 6">
            <a:extLst>
              <a:ext uri="{FF2B5EF4-FFF2-40B4-BE49-F238E27FC236}">
                <a16:creationId xmlns:a16="http://schemas.microsoft.com/office/drawing/2014/main" id="{7C817B3D-8072-408F-8BD0-DCDE64F3E07D}"/>
              </a:ext>
            </a:extLst>
          </p:cNvPr>
          <p:cNvSpPr txBox="1"/>
          <p:nvPr/>
        </p:nvSpPr>
        <p:spPr>
          <a:xfrm>
            <a:off x="8234407" y="3429000"/>
            <a:ext cx="268833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C1   C2   C3   C4   C5</a:t>
            </a:r>
          </a:p>
        </p:txBody>
      </p:sp>
    </p:spTree>
    <p:extLst>
      <p:ext uri="{BB962C8B-B14F-4D97-AF65-F5344CB8AC3E}">
        <p14:creationId xmlns:p14="http://schemas.microsoft.com/office/powerpoint/2010/main" val="939290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5105" y="2551837"/>
            <a:ext cx="9059159" cy="2308324"/>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Note that the solution obtained by the source-removal algorithm is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different from </a:t>
            </a:r>
            <a:r>
              <a:rPr lang="en-US" sz="2400" dirty="0">
                <a:latin typeface="Times New Roman" panose="02020603050405020304" pitchFamily="18" charset="0"/>
                <a:ea typeface="SimSun" panose="02010600030101010101" pitchFamily="2" charset="-122"/>
                <a:cs typeface="Times New Roman" panose="02020603050405020304" pitchFamily="18" charset="0"/>
              </a:rPr>
              <a:t>the one obtained by the DFS-based algorithm.</a:t>
            </a:r>
          </a:p>
          <a:p>
            <a:pPr>
              <a:lnSpc>
                <a:spcPct val="150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Both of them are correct. </a:t>
            </a:r>
          </a:p>
          <a:p>
            <a:pPr>
              <a:lnSpc>
                <a:spcPct val="150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The topological sorting problem may have several alternative solutions.</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F69DBC48-48B3-4FA2-AF19-EAC710AA7B92}"/>
              </a:ext>
            </a:extLst>
          </p:cNvPr>
          <p:cNvSpPr/>
          <p:nvPr/>
        </p:nvSpPr>
        <p:spPr>
          <a:xfrm>
            <a:off x="1468878" y="1372060"/>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1284326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685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0202" y="2108639"/>
            <a:ext cx="8584310" cy="3293209"/>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So far, we have addressed :</a:t>
            </a:r>
          </a:p>
          <a:p>
            <a:pPr marL="457200" marR="0" lvl="0" indent="-457200">
              <a:spcBef>
                <a:spcPts val="0"/>
              </a:spcBef>
              <a:spcAft>
                <a:spcPts val="1200"/>
              </a:spcAft>
              <a:buFont typeface="+mj-lt"/>
              <a:buAutoNum type="arabicPeriod"/>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How can we represent a graph in a computer, </a:t>
            </a:r>
          </a:p>
          <a:p>
            <a:pPr marL="457200" marR="0" lvl="0" indent="-457200">
              <a:spcBef>
                <a:spcPts val="0"/>
              </a:spcBef>
              <a:spcAft>
                <a:spcPts val="1200"/>
              </a:spcAft>
              <a:buFont typeface="+mj-lt"/>
              <a:buAutoNum type="arabicPeriod"/>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Addressed DFS and BFS algorithms based on search a graph.</a:t>
            </a:r>
          </a:p>
          <a:p>
            <a:pPr marL="457200" marR="0" lvl="0" indent="-457200">
              <a:spcBef>
                <a:spcPts val="0"/>
              </a:spcBef>
              <a:spcAft>
                <a:spcPts val="1200"/>
              </a:spcAft>
              <a:buFont typeface="+mj-lt"/>
              <a:buAutoNum type="arabicPeriod"/>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Gave an application of DFS: topologically sorting a directed acyclic graph.</a:t>
            </a:r>
          </a:p>
          <a:p>
            <a:pPr marL="457200" marR="0" lvl="0" indent="-457200">
              <a:spcBef>
                <a:spcPts val="0"/>
              </a:spcBef>
              <a:spcAft>
                <a:spcPts val="1200"/>
              </a:spcAft>
              <a:buFont typeface="+mj-lt"/>
              <a:buAutoNum type="arabicPeriod"/>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Will give decomposing a direct graph into its strongly connected components.</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60502C08-C314-42D9-BBD9-59076C61C55F}"/>
              </a:ext>
            </a:extLst>
          </p:cNvPr>
          <p:cNvSpPr/>
          <p:nvPr/>
        </p:nvSpPr>
        <p:spPr>
          <a:xfrm>
            <a:off x="1970202" y="1075066"/>
            <a:ext cx="1210588" cy="584775"/>
          </a:xfrm>
          <a:prstGeom prst="rect">
            <a:avLst/>
          </a:prstGeom>
          <a:solidFill>
            <a:srgbClr val="FFFF00"/>
          </a:solidFill>
        </p:spPr>
        <p:txBody>
          <a:bodyPr wrap="none">
            <a:spAutoFit/>
          </a:bodyPr>
          <a:lstStyle/>
          <a:p>
            <a:r>
              <a:rPr lang="en-US" sz="3200" dirty="0">
                <a:ea typeface="SimSun" panose="02010600030101010101" pitchFamily="2" charset="-122"/>
                <a:cs typeface="Times New Roman" panose="02020603050405020304" pitchFamily="18" charset="0"/>
              </a:rPr>
              <a:t>Graph</a:t>
            </a:r>
            <a:endParaRPr lang="en-US" sz="3200" dirty="0"/>
          </a:p>
        </p:txBody>
      </p:sp>
    </p:spTree>
    <p:extLst>
      <p:ext uri="{BB962C8B-B14F-4D97-AF65-F5344CB8AC3E}">
        <p14:creationId xmlns:p14="http://schemas.microsoft.com/office/powerpoint/2010/main" val="1711219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Rectangle 9"/>
              <p:cNvSpPr/>
              <p:nvPr/>
            </p:nvSpPr>
            <p:spPr>
              <a:xfrm>
                <a:off x="1762430" y="1557857"/>
                <a:ext cx="9040305" cy="4201150"/>
              </a:xfrm>
              <a:prstGeom prst="rect">
                <a:avLst/>
              </a:prstGeom>
            </p:spPr>
            <p:txBody>
              <a:bodyPr wrap="square">
                <a:spAutoFit/>
              </a:bodyPr>
              <a:lstStyle/>
              <a:p>
                <a:pPr>
                  <a:spcAft>
                    <a:spcPts val="1200"/>
                  </a:spcAft>
                </a:pPr>
                <a:r>
                  <a:rPr lang="en-US" sz="2800" dirty="0">
                    <a:cs typeface="Times New Roman" panose="02020603050405020304" pitchFamily="18" charset="0"/>
                  </a:rPr>
                  <a:t>Strongly connected components</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spcBef>
                    <a:spcPts val="1200"/>
                  </a:spcBef>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A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strong connected component of a directed graph </a:t>
                </a:r>
                <a:r>
                  <a:rPr lang="en-US" sz="2400" dirty="0">
                    <a:latin typeface="Times New Roman" panose="02020603050405020304" pitchFamily="18" charset="0"/>
                    <a:ea typeface="SimSun" panose="02010600030101010101" pitchFamily="2" charset="-122"/>
                    <a:cs typeface="Times New Roman" panose="02020603050405020304" pitchFamily="18" charset="0"/>
                  </a:rPr>
                  <a:t>G = (V, E) is  </a:t>
                </a:r>
              </a:p>
              <a:p>
                <a:pPr marL="800100" lvl="1" indent="-342900">
                  <a:spcBef>
                    <a:spcPts val="600"/>
                  </a:spcBef>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 </a:t>
                </a:r>
                <a:r>
                  <a:rPr lang="en-US" sz="2400" dirty="0">
                    <a:solidFill>
                      <a:srgbClr val="C00000"/>
                    </a:solidFill>
                    <a:latin typeface="Times New Roman" panose="02020603050405020304" pitchFamily="18" charset="0"/>
                    <a:ea typeface="SimSun" panose="02010600030101010101" pitchFamily="2" charset="-122"/>
                    <a:cs typeface="Times New Roman" panose="02020603050405020304" pitchFamily="18" charset="0"/>
                  </a:rPr>
                  <a:t>maximal set of vertices C </a:t>
                </a:r>
                <a14:m>
                  <m:oMath xmlns:m="http://schemas.openxmlformats.org/officeDocument/2006/math">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V </a:t>
                </a:r>
                <a:r>
                  <a:rPr lang="en-US" sz="240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such that </a:t>
                </a:r>
              </a:p>
              <a:p>
                <a:pPr marL="800100" lvl="1" indent="-342900">
                  <a:spcBef>
                    <a:spcPts val="600"/>
                  </a:spcBef>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for every pair of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vertices u an v in C, both u       </a:t>
                </a:r>
                <a:r>
                  <a:rPr lang="en-US" sz="2400" dirty="0">
                    <a:latin typeface="Times New Roman" panose="02020603050405020304" pitchFamily="18" charset="0"/>
                    <a:cs typeface="Times New Roman" panose="02020603050405020304" pitchFamily="18" charset="0"/>
                  </a:rPr>
                  <a:t>v and v       u; </a:t>
                </a:r>
              </a:p>
              <a:p>
                <a:pPr marL="1257300" lvl="2" indent="-342900">
                  <a:spcBef>
                    <a:spcPts val="6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that is, </a:t>
                </a:r>
                <a:r>
                  <a:rPr lang="en-US" sz="2400" dirty="0">
                    <a:solidFill>
                      <a:srgbClr val="0000FF"/>
                    </a:solidFill>
                    <a:latin typeface="Times New Roman" panose="02020603050405020304" pitchFamily="18" charset="0"/>
                    <a:cs typeface="Times New Roman" panose="02020603050405020304" pitchFamily="18" charset="0"/>
                  </a:rPr>
                  <a:t>vertices u and v are reachable from each other.</a:t>
                </a:r>
                <a:r>
                  <a:rPr lang="en-US" sz="2400" dirty="0">
                    <a:latin typeface="Times New Roman" panose="02020603050405020304" pitchFamily="18" charset="0"/>
                    <a:cs typeface="Times New Roman" panose="02020603050405020304" pitchFamily="18" charset="0"/>
                  </a:rPr>
                  <a:t> </a:t>
                </a:r>
              </a:p>
              <a:p>
                <a:pPr>
                  <a:spcBef>
                    <a:spcPts val="1200"/>
                  </a:spcBef>
                  <a:spcAft>
                    <a:spcPts val="1200"/>
                  </a:spcAft>
                </a:pPr>
                <a:r>
                  <a:rPr lang="en-US" sz="2400" dirty="0">
                    <a:latin typeface="Times New Roman" panose="02020603050405020304" pitchFamily="18" charset="0"/>
                    <a:cs typeface="Times New Roman" panose="02020603050405020304" pitchFamily="18" charset="0"/>
                  </a:rPr>
                  <a:t>Figure 3.23(a)  shows an example.</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1762430" y="1557857"/>
                <a:ext cx="9040305" cy="4201150"/>
              </a:xfrm>
              <a:prstGeom prst="rect">
                <a:avLst/>
              </a:prstGeom>
              <a:blipFill>
                <a:blip r:embed="rId2"/>
                <a:stretch>
                  <a:fillRect l="-1349" t="-1451"/>
                </a:stretch>
              </a:blipFill>
            </p:spPr>
            <p:txBody>
              <a:bodyPr/>
              <a:lstStyle/>
              <a:p>
                <a:r>
                  <a:rPr lang="en-US">
                    <a:noFill/>
                  </a:rPr>
                  <a:t> </a:t>
                </a:r>
              </a:p>
            </p:txBody>
          </p:sp>
        </mc:Fallback>
      </mc:AlternateContent>
      <p:cxnSp>
        <p:nvCxnSpPr>
          <p:cNvPr id="11" name="Curved Connector 10"/>
          <p:cNvCxnSpPr/>
          <p:nvPr/>
        </p:nvCxnSpPr>
        <p:spPr>
          <a:xfrm>
            <a:off x="9557239" y="3707072"/>
            <a:ext cx="316865" cy="45085"/>
          </a:xfrm>
          <a:prstGeom prst="curvedConnector3">
            <a:avLst>
              <a:gd name="adj1" fmla="val 4288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a:off x="8090385" y="3707073"/>
            <a:ext cx="316865" cy="45085"/>
          </a:xfrm>
          <a:prstGeom prst="curvedConnector3">
            <a:avLst>
              <a:gd name="adj1" fmla="val 4288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hought Bubble: Cloud 5">
            <a:extLst>
              <a:ext uri="{FF2B5EF4-FFF2-40B4-BE49-F238E27FC236}">
                <a16:creationId xmlns:a16="http://schemas.microsoft.com/office/drawing/2014/main" id="{A54C5D25-C469-46B7-9CDE-983C72878B5C}"/>
              </a:ext>
            </a:extLst>
          </p:cNvPr>
          <p:cNvSpPr/>
          <p:nvPr/>
        </p:nvSpPr>
        <p:spPr>
          <a:xfrm flipH="1">
            <a:off x="975053" y="2775607"/>
            <a:ext cx="620270" cy="413327"/>
          </a:xfrm>
          <a:prstGeom prst="cloudCallout">
            <a:avLst>
              <a:gd name="adj1" fmla="val -36252"/>
              <a:gd name="adj2" fmla="val 1320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7" name="Picture 6" descr="Image result for smiley face images">
            <a:extLst>
              <a:ext uri="{FF2B5EF4-FFF2-40B4-BE49-F238E27FC236}">
                <a16:creationId xmlns:a16="http://schemas.microsoft.com/office/drawing/2014/main" id="{AFEEA0E8-B1EF-49DB-96C9-B6D2EB4E555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22759">
            <a:off x="896188" y="2715439"/>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A702DD-FBEF-4798-97EA-D2505B4EA6CB}"/>
              </a:ext>
            </a:extLst>
          </p:cNvPr>
          <p:cNvSpPr/>
          <p:nvPr/>
        </p:nvSpPr>
        <p:spPr>
          <a:xfrm>
            <a:off x="1503950" y="631232"/>
            <a:ext cx="6903300" cy="584775"/>
          </a:xfrm>
          <a:prstGeom prst="rect">
            <a:avLst/>
          </a:prstGeom>
          <a:solidFill>
            <a:srgbClr val="FFFF00"/>
          </a:solidFill>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3277981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Card 12"/>
          <p:cNvSpPr/>
          <p:nvPr/>
        </p:nvSpPr>
        <p:spPr>
          <a:xfrm rot="10800000">
            <a:off x="1143557" y="2308595"/>
            <a:ext cx="2824616" cy="2252980"/>
          </a:xfrm>
          <a:prstGeom prst="flowChartPunchedCard">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Oval 1449"/>
          <p:cNvSpPr>
            <a:spLocks noChangeArrowheads="1"/>
          </p:cNvSpPr>
          <p:nvPr/>
        </p:nvSpPr>
        <p:spPr bwMode="auto">
          <a:xfrm>
            <a:off x="1439167" y="3101780"/>
            <a:ext cx="1089613" cy="475317"/>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13/14</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3" name="Oval 1450"/>
          <p:cNvSpPr>
            <a:spLocks noChangeArrowheads="1"/>
          </p:cNvSpPr>
          <p:nvPr/>
        </p:nvSpPr>
        <p:spPr bwMode="auto">
          <a:xfrm>
            <a:off x="2779197" y="3119077"/>
            <a:ext cx="1103294" cy="535305"/>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11/16</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4" name="Oval 1451"/>
          <p:cNvSpPr>
            <a:spLocks noChangeArrowheads="1"/>
          </p:cNvSpPr>
          <p:nvPr/>
        </p:nvSpPr>
        <p:spPr bwMode="auto">
          <a:xfrm>
            <a:off x="1521792" y="3853901"/>
            <a:ext cx="1171509" cy="501572"/>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12/15</a:t>
            </a:r>
            <a:endParaRPr kumimoji="0" lang="en-US" altLang="zh-CN" sz="2000" b="0" i="0" u="none" strike="noStrike" cap="none" normalizeH="0" baseline="0">
              <a:ln>
                <a:noFill/>
              </a:ln>
              <a:solidFill>
                <a:schemeClr val="tx1"/>
              </a:solidFill>
              <a:effectLst/>
              <a:latin typeface="Arial" panose="020B0604020202020204" pitchFamily="34" charset="0"/>
            </a:endParaRPr>
          </a:p>
        </p:txBody>
      </p:sp>
      <p:sp>
        <p:nvSpPr>
          <p:cNvPr id="17" name="Oval 16"/>
          <p:cNvSpPr/>
          <p:nvPr/>
        </p:nvSpPr>
        <p:spPr>
          <a:xfrm>
            <a:off x="4380230" y="2582864"/>
            <a:ext cx="2821848" cy="1376362"/>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Oval 1453"/>
          <p:cNvSpPr>
            <a:spLocks noChangeArrowheads="1"/>
          </p:cNvSpPr>
          <p:nvPr/>
        </p:nvSpPr>
        <p:spPr bwMode="auto">
          <a:xfrm>
            <a:off x="4471306" y="3129185"/>
            <a:ext cx="1009823" cy="459929"/>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1/10</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6" name="Oval 1454"/>
          <p:cNvSpPr>
            <a:spLocks noChangeArrowheads="1"/>
          </p:cNvSpPr>
          <p:nvPr/>
        </p:nvSpPr>
        <p:spPr bwMode="auto">
          <a:xfrm>
            <a:off x="5984050" y="3167423"/>
            <a:ext cx="1142110" cy="486959"/>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8/9</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20" name="Oval 19"/>
          <p:cNvSpPr/>
          <p:nvPr/>
        </p:nvSpPr>
        <p:spPr>
          <a:xfrm>
            <a:off x="2555513" y="4432758"/>
            <a:ext cx="3128328" cy="1672944"/>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dirty="0"/>
          </a:p>
        </p:txBody>
      </p:sp>
      <p:sp>
        <p:nvSpPr>
          <p:cNvPr id="21" name="Oval 20"/>
          <p:cNvSpPr/>
          <p:nvPr/>
        </p:nvSpPr>
        <p:spPr>
          <a:xfrm>
            <a:off x="5857875" y="4561575"/>
            <a:ext cx="1344203" cy="943240"/>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1457"/>
          <p:cNvSpPr>
            <a:spLocks noChangeArrowheads="1"/>
          </p:cNvSpPr>
          <p:nvPr/>
        </p:nvSpPr>
        <p:spPr bwMode="auto">
          <a:xfrm>
            <a:off x="5965348" y="4848543"/>
            <a:ext cx="998062" cy="507003"/>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5/6</a:t>
            </a:r>
            <a:endParaRPr kumimoji="0" lang="en-US" altLang="zh-CN" sz="2400" b="1" i="0" u="none" strike="noStrike" cap="none" normalizeH="0" baseline="0" dirty="0">
              <a:ln>
                <a:noFill/>
              </a:ln>
              <a:solidFill>
                <a:schemeClr val="tx1"/>
              </a:solidFill>
              <a:effectLst/>
              <a:latin typeface="Arial" panose="020B0604020202020204" pitchFamily="34" charset="0"/>
            </a:endParaRPr>
          </a:p>
        </p:txBody>
      </p:sp>
      <p:sp>
        <p:nvSpPr>
          <p:cNvPr id="8" name="Oval 1458"/>
          <p:cNvSpPr>
            <a:spLocks noChangeArrowheads="1"/>
          </p:cNvSpPr>
          <p:nvPr/>
        </p:nvSpPr>
        <p:spPr bwMode="auto">
          <a:xfrm>
            <a:off x="2774073" y="4900930"/>
            <a:ext cx="1156891" cy="53512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3/4</a:t>
            </a:r>
            <a:endParaRPr kumimoji="0" lang="en-US" altLang="zh-CN" sz="2000" b="0" i="0" u="none" strike="noStrike" cap="none" normalizeH="0" baseline="0">
              <a:ln>
                <a:noFill/>
              </a:ln>
              <a:solidFill>
                <a:schemeClr val="tx1"/>
              </a:solidFill>
              <a:effectLst/>
              <a:latin typeface="Arial" panose="020B0604020202020204" pitchFamily="34" charset="0"/>
            </a:endParaRPr>
          </a:p>
        </p:txBody>
      </p:sp>
      <p:sp>
        <p:nvSpPr>
          <p:cNvPr id="9" name="Oval 1459"/>
          <p:cNvSpPr>
            <a:spLocks noChangeArrowheads="1"/>
          </p:cNvSpPr>
          <p:nvPr/>
        </p:nvSpPr>
        <p:spPr bwMode="auto">
          <a:xfrm>
            <a:off x="4328070" y="4870908"/>
            <a:ext cx="1091848" cy="565149"/>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2/7</a:t>
            </a:r>
            <a:endParaRPr kumimoji="0" lang="en-US" altLang="zh-CN" sz="2400" b="0" i="0" u="none" strike="noStrike" cap="none" normalizeH="0" baseline="0">
              <a:ln>
                <a:noFill/>
              </a:ln>
              <a:solidFill>
                <a:schemeClr val="tx1"/>
              </a:solidFill>
              <a:effectLst/>
              <a:latin typeface="Arial" panose="020B0604020202020204" pitchFamily="34" charset="0"/>
            </a:endParaRPr>
          </a:p>
        </p:txBody>
      </p:sp>
      <p:cxnSp>
        <p:nvCxnSpPr>
          <p:cNvPr id="25" name="Straight Arrow Connector 24"/>
          <p:cNvCxnSpPr/>
          <p:nvPr/>
        </p:nvCxnSpPr>
        <p:spPr>
          <a:xfrm flipV="1">
            <a:off x="2226945" y="3562350"/>
            <a:ext cx="6985" cy="3022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555513" y="3371980"/>
            <a:ext cx="228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620009" y="3635556"/>
            <a:ext cx="722630" cy="3905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4"/>
            <a:endCxn id="8" idx="1"/>
          </p:cNvCxnSpPr>
          <p:nvPr/>
        </p:nvCxnSpPr>
        <p:spPr>
          <a:xfrm>
            <a:off x="2107547" y="4355473"/>
            <a:ext cx="835949" cy="6238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31175" y="3664766"/>
            <a:ext cx="309245" cy="12903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893169" y="3381671"/>
            <a:ext cx="634365" cy="43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941778" y="3601709"/>
            <a:ext cx="58420" cy="12687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75070" y="3591560"/>
            <a:ext cx="117475" cy="12617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418750" y="5120248"/>
            <a:ext cx="560705" cy="215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flipH="1" flipV="1">
            <a:off x="6938444" y="5001503"/>
            <a:ext cx="45085" cy="140335"/>
          </a:xfrm>
          <a:prstGeom prst="curvedConnector3">
            <a:avLst>
              <a:gd name="adj1" fmla="val -49909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flipV="1">
            <a:off x="5489211" y="3265486"/>
            <a:ext cx="603885" cy="45085"/>
          </a:xfrm>
          <a:prstGeom prst="curvedConnector3">
            <a:avLst>
              <a:gd name="adj1" fmla="val 4307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0800000">
            <a:off x="5423346" y="3412036"/>
            <a:ext cx="560704" cy="33971"/>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p:nvPr/>
        </p:nvCxnSpPr>
        <p:spPr>
          <a:xfrm flipH="1" flipV="1">
            <a:off x="3839498" y="5311731"/>
            <a:ext cx="678180" cy="43815"/>
          </a:xfrm>
          <a:prstGeom prst="curved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flipV="1">
            <a:off x="3921124" y="5002921"/>
            <a:ext cx="514927" cy="92755"/>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478"/>
          <p:cNvSpPr txBox="1"/>
          <p:nvPr/>
        </p:nvSpPr>
        <p:spPr>
          <a:xfrm>
            <a:off x="2075497" y="2649637"/>
            <a:ext cx="316865" cy="413154"/>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a </a:t>
            </a:r>
            <a:endParaRPr lang="en-US" sz="2400" dirty="0">
              <a:effectLst/>
              <a:latin typeface="Courier New" panose="02070309020205020404" pitchFamily="49" charset="0"/>
              <a:ea typeface="SimSun" panose="02010600030101010101" pitchFamily="2" charset="-122"/>
            </a:endParaRPr>
          </a:p>
        </p:txBody>
      </p:sp>
      <p:sp>
        <p:nvSpPr>
          <p:cNvPr id="40" name="Text Box 1481"/>
          <p:cNvSpPr txBox="1"/>
          <p:nvPr/>
        </p:nvSpPr>
        <p:spPr>
          <a:xfrm>
            <a:off x="3287734" y="2709004"/>
            <a:ext cx="316865" cy="378906"/>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a:effectLst/>
                <a:latin typeface="Times New Roman" panose="02020603050405020304" pitchFamily="18" charset="0"/>
                <a:ea typeface="SimSun" panose="02010600030101010101" pitchFamily="2" charset="-122"/>
              </a:rPr>
              <a:t>b </a:t>
            </a:r>
            <a:endParaRPr lang="en-US" sz="2000">
              <a:effectLst/>
              <a:latin typeface="Courier New" panose="02070309020205020404" pitchFamily="49" charset="0"/>
              <a:ea typeface="SimSun" panose="02010600030101010101" pitchFamily="2" charset="-122"/>
            </a:endParaRPr>
          </a:p>
        </p:txBody>
      </p:sp>
      <p:sp>
        <p:nvSpPr>
          <p:cNvPr id="41" name="Text Box 1484"/>
          <p:cNvSpPr txBox="1"/>
          <p:nvPr/>
        </p:nvSpPr>
        <p:spPr>
          <a:xfrm>
            <a:off x="1102936" y="3830819"/>
            <a:ext cx="378236" cy="47910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e</a:t>
            </a:r>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p:txBody>
      </p:sp>
      <p:sp>
        <p:nvSpPr>
          <p:cNvPr id="10" name="Text Box 1487"/>
          <p:cNvSpPr txBox="1">
            <a:spLocks noChangeArrowheads="1"/>
          </p:cNvSpPr>
          <p:nvPr/>
        </p:nvSpPr>
        <p:spPr bwMode="auto">
          <a:xfrm>
            <a:off x="4667250" y="5384707"/>
            <a:ext cx="486410" cy="457293"/>
          </a:xfrm>
          <a:prstGeom prst="rect">
            <a:avLst/>
          </a:prstGeom>
          <a:solidFill>
            <a:srgbClr val="D9D9D9"/>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a:t>
            </a:r>
            <a:endParaRPr kumimoji="0" lang="en-US" altLang="zh-CN" sz="2000" b="0" i="0" u="none" strike="noStrike" cap="none" normalizeH="0" baseline="0">
              <a:ln>
                <a:noFill/>
              </a:ln>
              <a:solidFill>
                <a:schemeClr val="tx1"/>
              </a:solidFill>
              <a:effectLst/>
              <a:latin typeface="Arial" panose="020B0604020202020204" pitchFamily="34" charset="0"/>
            </a:endParaRPr>
          </a:p>
        </p:txBody>
      </p:sp>
      <p:sp>
        <p:nvSpPr>
          <p:cNvPr id="43" name="Text Box 1490"/>
          <p:cNvSpPr txBox="1"/>
          <p:nvPr/>
        </p:nvSpPr>
        <p:spPr>
          <a:xfrm>
            <a:off x="3354705" y="5518785"/>
            <a:ext cx="434870" cy="381635"/>
          </a:xfrm>
          <a:prstGeom prst="rect">
            <a:avLst/>
          </a:prstGeom>
          <a:solidFill>
            <a:sysClr val="window" lastClr="FFFFFF">
              <a:lumMod val="85000"/>
            </a:sysClr>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f </a:t>
            </a:r>
            <a:endParaRPr lang="en-US" sz="2000" dirty="0">
              <a:effectLst/>
              <a:latin typeface="Courier New" panose="02070309020205020404" pitchFamily="49" charset="0"/>
              <a:ea typeface="SimSun" panose="02010600030101010101" pitchFamily="2" charset="-122"/>
            </a:endParaRPr>
          </a:p>
        </p:txBody>
      </p:sp>
      <p:sp>
        <p:nvSpPr>
          <p:cNvPr id="44" name="Text Box 1493"/>
          <p:cNvSpPr txBox="1"/>
          <p:nvPr/>
        </p:nvSpPr>
        <p:spPr>
          <a:xfrm>
            <a:off x="6245971" y="5384707"/>
            <a:ext cx="436815" cy="439603"/>
          </a:xfrm>
          <a:prstGeom prst="rect">
            <a:avLst/>
          </a:prstGeom>
          <a:solidFill>
            <a:sysClr val="window" lastClr="FFFFFF">
              <a:lumMod val="85000"/>
            </a:sysClr>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h </a:t>
            </a:r>
            <a:endParaRPr lang="en-US" sz="2000" dirty="0">
              <a:effectLst/>
              <a:latin typeface="Courier New" panose="02070309020205020404" pitchFamily="49" charset="0"/>
              <a:ea typeface="SimSun" panose="02010600030101010101" pitchFamily="2" charset="-122"/>
            </a:endParaRPr>
          </a:p>
        </p:txBody>
      </p:sp>
      <p:sp>
        <p:nvSpPr>
          <p:cNvPr id="45" name="Text Box 1496"/>
          <p:cNvSpPr txBox="1"/>
          <p:nvPr/>
        </p:nvSpPr>
        <p:spPr>
          <a:xfrm>
            <a:off x="6136850" y="2713038"/>
            <a:ext cx="311499" cy="41614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d </a:t>
            </a:r>
            <a:endParaRPr lang="en-US" sz="2000" dirty="0">
              <a:effectLst/>
              <a:latin typeface="Courier New" panose="02070309020205020404" pitchFamily="49" charset="0"/>
              <a:ea typeface="SimSun" panose="02010600030101010101" pitchFamily="2" charset="-122"/>
            </a:endParaRPr>
          </a:p>
        </p:txBody>
      </p:sp>
      <p:sp>
        <p:nvSpPr>
          <p:cNvPr id="46" name="Text Box 1499"/>
          <p:cNvSpPr txBox="1"/>
          <p:nvPr/>
        </p:nvSpPr>
        <p:spPr>
          <a:xfrm>
            <a:off x="4942951" y="2711703"/>
            <a:ext cx="347870" cy="37620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c </a:t>
            </a:r>
            <a:endParaRPr lang="en-US" sz="2000" dirty="0">
              <a:effectLst/>
              <a:latin typeface="Courier New" panose="02070309020205020404" pitchFamily="49" charset="0"/>
              <a:ea typeface="SimSun" panose="02010600030101010101" pitchFamily="2" charset="-122"/>
            </a:endParaRPr>
          </a:p>
        </p:txBody>
      </p:sp>
      <p:sp>
        <p:nvSpPr>
          <p:cNvPr id="11" name="Rectangle 4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49"/>
          <p:cNvSpPr>
            <a:spLocks noChangeArrowheads="1"/>
          </p:cNvSpPr>
          <p:nvPr/>
        </p:nvSpPr>
        <p:spPr bwMode="auto">
          <a:xfrm>
            <a:off x="0" y="5111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51"/>
          <p:cNvSpPr>
            <a:spLocks noChangeArrowheads="1"/>
          </p:cNvSpPr>
          <p:nvPr/>
        </p:nvSpPr>
        <p:spPr bwMode="auto">
          <a:xfrm>
            <a:off x="0" y="5651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53"/>
          <p:cNvSpPr>
            <a:spLocks noChangeArrowheads="1"/>
          </p:cNvSpPr>
          <p:nvPr/>
        </p:nvSpPr>
        <p:spPr bwMode="auto">
          <a:xfrm>
            <a:off x="0" y="74136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62"/>
          <p:cNvSpPr>
            <a:spLocks noChangeArrowheads="1"/>
          </p:cNvSpPr>
          <p:nvPr/>
        </p:nvSpPr>
        <p:spPr bwMode="auto">
          <a:xfrm>
            <a:off x="1734531" y="1522840"/>
            <a:ext cx="22336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Figure 3.23</a:t>
            </a:r>
            <a:r>
              <a:rPr kumimoji="0" lang="en-US" altLang="en-US" sz="2400"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en-US"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en-US" sz="2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23" name="Rectangle 63"/>
          <p:cNvSpPr>
            <a:spLocks noChangeArrowheads="1"/>
          </p:cNvSpPr>
          <p:nvPr/>
        </p:nvSpPr>
        <p:spPr bwMode="auto">
          <a:xfrm>
            <a:off x="0" y="216693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69"/>
          <p:cNvSpPr>
            <a:spLocks noChangeArrowheads="1"/>
          </p:cNvSpPr>
          <p:nvPr/>
        </p:nvSpPr>
        <p:spPr bwMode="auto">
          <a:xfrm>
            <a:off x="0" y="23431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169" name="Rectangle 73"/>
          <p:cNvSpPr>
            <a:spLocks noChangeArrowheads="1"/>
          </p:cNvSpPr>
          <p:nvPr/>
        </p:nvSpPr>
        <p:spPr bwMode="auto">
          <a:xfrm>
            <a:off x="0" y="2695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7554639" y="1609767"/>
            <a:ext cx="411470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3.23(a) A direct graph G.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shaded region is a strongly connected component of G.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vertex is labeled with its discovery and finishing times in a depth-first search, and tree edges are shaded (as thick dark arrow lines, with c and b as the roots of the DFS tree forest).</a:t>
            </a:r>
          </a:p>
          <a:p>
            <a:endParaRPr lang="en-US" sz="2400"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D4D54705-B13C-4D95-BC93-7748C0C7C874}"/>
              </a:ext>
            </a:extLst>
          </p:cNvPr>
          <p:cNvSpPr/>
          <p:nvPr/>
        </p:nvSpPr>
        <p:spPr>
          <a:xfrm>
            <a:off x="1292054" y="630758"/>
            <a:ext cx="6903300" cy="584775"/>
          </a:xfrm>
          <a:prstGeom prst="rect">
            <a:avLst/>
          </a:prstGeom>
          <a:solidFill>
            <a:srgbClr val="FFFF00"/>
          </a:solidFill>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1420587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Card 12"/>
          <p:cNvSpPr/>
          <p:nvPr/>
        </p:nvSpPr>
        <p:spPr>
          <a:xfrm rot="10800000">
            <a:off x="1143557" y="2308595"/>
            <a:ext cx="2824616" cy="2252980"/>
          </a:xfrm>
          <a:prstGeom prst="flowChartPunchedCard">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Oval 1449"/>
          <p:cNvSpPr>
            <a:spLocks noChangeArrowheads="1"/>
          </p:cNvSpPr>
          <p:nvPr/>
        </p:nvSpPr>
        <p:spPr bwMode="auto">
          <a:xfrm>
            <a:off x="1439167" y="3101780"/>
            <a:ext cx="1089613" cy="475317"/>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1/16</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3" name="Oval 1450"/>
          <p:cNvSpPr>
            <a:spLocks noChangeArrowheads="1"/>
          </p:cNvSpPr>
          <p:nvPr/>
        </p:nvSpPr>
        <p:spPr bwMode="auto">
          <a:xfrm>
            <a:off x="2779197" y="3119077"/>
            <a:ext cx="1103294" cy="535305"/>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2/15</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4" name="Oval 1451"/>
          <p:cNvSpPr>
            <a:spLocks noChangeArrowheads="1"/>
          </p:cNvSpPr>
          <p:nvPr/>
        </p:nvSpPr>
        <p:spPr bwMode="auto">
          <a:xfrm>
            <a:off x="1521792" y="3853901"/>
            <a:ext cx="1171509" cy="501572"/>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13/14</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p:nvPr/>
        </p:nvSpPr>
        <p:spPr>
          <a:xfrm>
            <a:off x="4380230" y="2582864"/>
            <a:ext cx="2821848" cy="1376362"/>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Oval 1453"/>
          <p:cNvSpPr>
            <a:spLocks noChangeArrowheads="1"/>
          </p:cNvSpPr>
          <p:nvPr/>
        </p:nvSpPr>
        <p:spPr bwMode="auto">
          <a:xfrm>
            <a:off x="4471306" y="3129185"/>
            <a:ext cx="1009823" cy="459929"/>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3</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/12</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6" name="Oval 1454"/>
          <p:cNvSpPr>
            <a:spLocks noChangeArrowheads="1"/>
          </p:cNvSpPr>
          <p:nvPr/>
        </p:nvSpPr>
        <p:spPr bwMode="auto">
          <a:xfrm>
            <a:off x="5984050" y="3167423"/>
            <a:ext cx="1142110" cy="486959"/>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4/7</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20" name="Oval 19"/>
          <p:cNvSpPr/>
          <p:nvPr/>
        </p:nvSpPr>
        <p:spPr>
          <a:xfrm>
            <a:off x="2555513" y="4432758"/>
            <a:ext cx="3128328" cy="1672944"/>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dirty="0"/>
          </a:p>
        </p:txBody>
      </p:sp>
      <p:sp>
        <p:nvSpPr>
          <p:cNvPr id="21" name="Oval 20"/>
          <p:cNvSpPr/>
          <p:nvPr/>
        </p:nvSpPr>
        <p:spPr>
          <a:xfrm>
            <a:off x="5857875" y="4561575"/>
            <a:ext cx="1344203" cy="943240"/>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1457"/>
          <p:cNvSpPr>
            <a:spLocks noChangeArrowheads="1"/>
          </p:cNvSpPr>
          <p:nvPr/>
        </p:nvSpPr>
        <p:spPr bwMode="auto">
          <a:xfrm>
            <a:off x="5965348" y="4848543"/>
            <a:ext cx="998062" cy="507003"/>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5/6</a:t>
            </a:r>
            <a:endParaRPr kumimoji="0" lang="en-US" altLang="zh-CN" sz="2400" b="1" i="0" u="none" strike="noStrike" cap="none" normalizeH="0" baseline="0" dirty="0">
              <a:ln>
                <a:noFill/>
              </a:ln>
              <a:solidFill>
                <a:schemeClr val="tx1"/>
              </a:solidFill>
              <a:effectLst/>
              <a:latin typeface="Arial" panose="020B0604020202020204" pitchFamily="34" charset="0"/>
            </a:endParaRPr>
          </a:p>
        </p:txBody>
      </p:sp>
      <p:sp>
        <p:nvSpPr>
          <p:cNvPr id="8" name="Oval 1458"/>
          <p:cNvSpPr>
            <a:spLocks noChangeArrowheads="1"/>
          </p:cNvSpPr>
          <p:nvPr/>
        </p:nvSpPr>
        <p:spPr bwMode="auto">
          <a:xfrm>
            <a:off x="2774073" y="4900930"/>
            <a:ext cx="1156891" cy="53512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9</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/10</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9" name="Oval 1459"/>
          <p:cNvSpPr>
            <a:spLocks noChangeArrowheads="1"/>
          </p:cNvSpPr>
          <p:nvPr/>
        </p:nvSpPr>
        <p:spPr bwMode="auto">
          <a:xfrm>
            <a:off x="4328070" y="4870908"/>
            <a:ext cx="1091848" cy="565149"/>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8/11</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cxnSp>
        <p:nvCxnSpPr>
          <p:cNvPr id="25" name="Straight Arrow Connector 24"/>
          <p:cNvCxnSpPr>
            <a:cxnSpLocks/>
            <a:endCxn id="3" idx="2"/>
          </p:cNvCxnSpPr>
          <p:nvPr/>
        </p:nvCxnSpPr>
        <p:spPr>
          <a:xfrm>
            <a:off x="2544565" y="3340112"/>
            <a:ext cx="234632" cy="466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4" idx="0"/>
            <a:endCxn id="2" idx="4"/>
          </p:cNvCxnSpPr>
          <p:nvPr/>
        </p:nvCxnSpPr>
        <p:spPr>
          <a:xfrm flipH="1" flipV="1">
            <a:off x="1983974" y="3577097"/>
            <a:ext cx="123573" cy="276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620009" y="3635556"/>
            <a:ext cx="722630" cy="3905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4"/>
            <a:endCxn id="8" idx="1"/>
          </p:cNvCxnSpPr>
          <p:nvPr/>
        </p:nvCxnSpPr>
        <p:spPr>
          <a:xfrm>
            <a:off x="2107547" y="4355473"/>
            <a:ext cx="835949" cy="6238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31175" y="3664766"/>
            <a:ext cx="309245" cy="12903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893169" y="3381671"/>
            <a:ext cx="634365" cy="438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941778" y="3601709"/>
            <a:ext cx="58420" cy="12687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stCxn id="6" idx="4"/>
          </p:cNvCxnSpPr>
          <p:nvPr/>
        </p:nvCxnSpPr>
        <p:spPr>
          <a:xfrm flipH="1">
            <a:off x="6392545" y="3654382"/>
            <a:ext cx="162560" cy="11896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418750" y="5120248"/>
            <a:ext cx="560705" cy="215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flipH="1" flipV="1">
            <a:off x="6938444" y="5001503"/>
            <a:ext cx="45085" cy="140335"/>
          </a:xfrm>
          <a:prstGeom prst="curvedConnector3">
            <a:avLst>
              <a:gd name="adj1" fmla="val -49909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flipV="1">
            <a:off x="5489211" y="3265486"/>
            <a:ext cx="603885" cy="45085"/>
          </a:xfrm>
          <a:prstGeom prst="curvedConnector3">
            <a:avLst>
              <a:gd name="adj1" fmla="val 4307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0800000">
            <a:off x="5423346" y="3412036"/>
            <a:ext cx="560704" cy="33971"/>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cxnSpLocks/>
            <a:stCxn id="9" idx="2"/>
          </p:cNvCxnSpPr>
          <p:nvPr/>
        </p:nvCxnSpPr>
        <p:spPr>
          <a:xfrm rot="10800000" flipV="1">
            <a:off x="3839498" y="5153483"/>
            <a:ext cx="488572" cy="158248"/>
          </a:xfrm>
          <a:prstGeom prst="curved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flipV="1">
            <a:off x="3921124" y="5002921"/>
            <a:ext cx="514927" cy="92755"/>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478"/>
          <p:cNvSpPr txBox="1"/>
          <p:nvPr/>
        </p:nvSpPr>
        <p:spPr>
          <a:xfrm>
            <a:off x="2075497" y="2649637"/>
            <a:ext cx="316865" cy="413154"/>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a </a:t>
            </a:r>
            <a:endParaRPr lang="en-US" sz="2400" dirty="0">
              <a:effectLst/>
              <a:latin typeface="Courier New" panose="02070309020205020404" pitchFamily="49" charset="0"/>
              <a:ea typeface="SimSun" panose="02010600030101010101" pitchFamily="2" charset="-122"/>
            </a:endParaRPr>
          </a:p>
        </p:txBody>
      </p:sp>
      <p:sp>
        <p:nvSpPr>
          <p:cNvPr id="40" name="Text Box 1481"/>
          <p:cNvSpPr txBox="1"/>
          <p:nvPr/>
        </p:nvSpPr>
        <p:spPr>
          <a:xfrm>
            <a:off x="3287734" y="2709004"/>
            <a:ext cx="316865" cy="378906"/>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a:effectLst/>
                <a:latin typeface="Times New Roman" panose="02020603050405020304" pitchFamily="18" charset="0"/>
                <a:ea typeface="SimSun" panose="02010600030101010101" pitchFamily="2" charset="-122"/>
              </a:rPr>
              <a:t>b </a:t>
            </a:r>
            <a:endParaRPr lang="en-US" sz="2000">
              <a:effectLst/>
              <a:latin typeface="Courier New" panose="02070309020205020404" pitchFamily="49" charset="0"/>
              <a:ea typeface="SimSun" panose="02010600030101010101" pitchFamily="2" charset="-122"/>
            </a:endParaRPr>
          </a:p>
        </p:txBody>
      </p:sp>
      <p:sp>
        <p:nvSpPr>
          <p:cNvPr id="41" name="Text Box 1484"/>
          <p:cNvSpPr txBox="1"/>
          <p:nvPr/>
        </p:nvSpPr>
        <p:spPr>
          <a:xfrm>
            <a:off x="1102936" y="3830819"/>
            <a:ext cx="378236" cy="47910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e</a:t>
            </a:r>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p:txBody>
      </p:sp>
      <p:sp>
        <p:nvSpPr>
          <p:cNvPr id="10" name="Text Box 1487"/>
          <p:cNvSpPr txBox="1">
            <a:spLocks noChangeArrowheads="1"/>
          </p:cNvSpPr>
          <p:nvPr/>
        </p:nvSpPr>
        <p:spPr bwMode="auto">
          <a:xfrm>
            <a:off x="4667250" y="5384707"/>
            <a:ext cx="486410" cy="457293"/>
          </a:xfrm>
          <a:prstGeom prst="rect">
            <a:avLst/>
          </a:prstGeom>
          <a:solidFill>
            <a:srgbClr val="D9D9D9"/>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a:t>
            </a:r>
            <a:endParaRPr kumimoji="0" lang="en-US" altLang="zh-CN" sz="2000" b="0" i="0" u="none" strike="noStrike" cap="none" normalizeH="0" baseline="0">
              <a:ln>
                <a:noFill/>
              </a:ln>
              <a:solidFill>
                <a:schemeClr val="tx1"/>
              </a:solidFill>
              <a:effectLst/>
              <a:latin typeface="Arial" panose="020B0604020202020204" pitchFamily="34" charset="0"/>
            </a:endParaRPr>
          </a:p>
        </p:txBody>
      </p:sp>
      <p:sp>
        <p:nvSpPr>
          <p:cNvPr id="43" name="Text Box 1490"/>
          <p:cNvSpPr txBox="1"/>
          <p:nvPr/>
        </p:nvSpPr>
        <p:spPr>
          <a:xfrm>
            <a:off x="3354705" y="5518785"/>
            <a:ext cx="434870" cy="381635"/>
          </a:xfrm>
          <a:prstGeom prst="rect">
            <a:avLst/>
          </a:prstGeom>
          <a:solidFill>
            <a:sysClr val="window" lastClr="FFFFFF">
              <a:lumMod val="85000"/>
            </a:sysClr>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f </a:t>
            </a:r>
            <a:endParaRPr lang="en-US" sz="2000" dirty="0">
              <a:effectLst/>
              <a:latin typeface="Courier New" panose="02070309020205020404" pitchFamily="49" charset="0"/>
              <a:ea typeface="SimSun" panose="02010600030101010101" pitchFamily="2" charset="-122"/>
            </a:endParaRPr>
          </a:p>
        </p:txBody>
      </p:sp>
      <p:sp>
        <p:nvSpPr>
          <p:cNvPr id="44" name="Text Box 1493"/>
          <p:cNvSpPr txBox="1"/>
          <p:nvPr/>
        </p:nvSpPr>
        <p:spPr>
          <a:xfrm>
            <a:off x="6245971" y="5384707"/>
            <a:ext cx="436815" cy="439603"/>
          </a:xfrm>
          <a:prstGeom prst="rect">
            <a:avLst/>
          </a:prstGeom>
          <a:solidFill>
            <a:sysClr val="window" lastClr="FFFFFF">
              <a:lumMod val="85000"/>
            </a:sysClr>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h </a:t>
            </a:r>
            <a:endParaRPr lang="en-US" sz="2000" dirty="0">
              <a:effectLst/>
              <a:latin typeface="Courier New" panose="02070309020205020404" pitchFamily="49" charset="0"/>
              <a:ea typeface="SimSun" panose="02010600030101010101" pitchFamily="2" charset="-122"/>
            </a:endParaRPr>
          </a:p>
        </p:txBody>
      </p:sp>
      <p:sp>
        <p:nvSpPr>
          <p:cNvPr id="45" name="Text Box 1496"/>
          <p:cNvSpPr txBox="1"/>
          <p:nvPr/>
        </p:nvSpPr>
        <p:spPr>
          <a:xfrm>
            <a:off x="6136850" y="2713038"/>
            <a:ext cx="311499" cy="41614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d </a:t>
            </a:r>
            <a:endParaRPr lang="en-US" sz="2000" dirty="0">
              <a:effectLst/>
              <a:latin typeface="Courier New" panose="02070309020205020404" pitchFamily="49" charset="0"/>
              <a:ea typeface="SimSun" panose="02010600030101010101" pitchFamily="2" charset="-122"/>
            </a:endParaRPr>
          </a:p>
        </p:txBody>
      </p:sp>
      <p:sp>
        <p:nvSpPr>
          <p:cNvPr id="46" name="Text Box 1499"/>
          <p:cNvSpPr txBox="1"/>
          <p:nvPr/>
        </p:nvSpPr>
        <p:spPr>
          <a:xfrm>
            <a:off x="4942951" y="2711703"/>
            <a:ext cx="347870" cy="37620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c </a:t>
            </a:r>
            <a:endParaRPr lang="en-US" sz="2000" dirty="0">
              <a:effectLst/>
              <a:latin typeface="Courier New" panose="02070309020205020404" pitchFamily="49" charset="0"/>
              <a:ea typeface="SimSun" panose="02010600030101010101" pitchFamily="2" charset="-122"/>
            </a:endParaRPr>
          </a:p>
        </p:txBody>
      </p:sp>
      <p:sp>
        <p:nvSpPr>
          <p:cNvPr id="14" name="Rectangle 49"/>
          <p:cNvSpPr>
            <a:spLocks noChangeArrowheads="1"/>
          </p:cNvSpPr>
          <p:nvPr/>
        </p:nvSpPr>
        <p:spPr bwMode="auto">
          <a:xfrm>
            <a:off x="0" y="5111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51"/>
          <p:cNvSpPr>
            <a:spLocks noChangeArrowheads="1"/>
          </p:cNvSpPr>
          <p:nvPr/>
        </p:nvSpPr>
        <p:spPr bwMode="auto">
          <a:xfrm>
            <a:off x="0" y="5651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53"/>
          <p:cNvSpPr>
            <a:spLocks noChangeArrowheads="1"/>
          </p:cNvSpPr>
          <p:nvPr/>
        </p:nvSpPr>
        <p:spPr bwMode="auto">
          <a:xfrm>
            <a:off x="0" y="74136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9" name="Rectangle 60"/>
          <p:cNvSpPr>
            <a:spLocks noChangeArrowheads="1"/>
          </p:cNvSpPr>
          <p:nvPr/>
        </p:nvSpPr>
        <p:spPr bwMode="auto">
          <a:xfrm>
            <a:off x="179070" y="12435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62"/>
          <p:cNvSpPr>
            <a:spLocks noChangeArrowheads="1"/>
          </p:cNvSpPr>
          <p:nvPr/>
        </p:nvSpPr>
        <p:spPr bwMode="auto">
          <a:xfrm>
            <a:off x="1145249" y="1414840"/>
            <a:ext cx="51007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Figure 3.23(a) </a:t>
            </a:r>
            <a:r>
              <a:rPr lang="en-US" sz="2400" dirty="0">
                <a:latin typeface="Times New Roman" panose="02020603050405020304" pitchFamily="18" charset="0"/>
                <a:cs typeface="Times New Roman" panose="02020603050405020304" pitchFamily="18" charset="0"/>
              </a:rPr>
              <a:t>A direct graph G. Another example of DFS traversal on G  </a:t>
            </a:r>
            <a:endParaRPr kumimoji="0" lang="en-US" altLang="en-US" sz="2400" b="0" i="0" u="none" strike="noStrike" cap="none" normalizeH="0" baseline="0" dirty="0">
              <a:ln>
                <a:noFill/>
              </a:ln>
              <a:solidFill>
                <a:schemeClr val="tx1"/>
              </a:solidFill>
              <a:effectLst/>
            </a:endParaRPr>
          </a:p>
        </p:txBody>
      </p:sp>
      <p:sp>
        <p:nvSpPr>
          <p:cNvPr id="23" name="Rectangle 63"/>
          <p:cNvSpPr>
            <a:spLocks noChangeArrowheads="1"/>
          </p:cNvSpPr>
          <p:nvPr/>
        </p:nvSpPr>
        <p:spPr bwMode="auto">
          <a:xfrm>
            <a:off x="0" y="216693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69"/>
          <p:cNvSpPr>
            <a:spLocks noChangeArrowheads="1"/>
          </p:cNvSpPr>
          <p:nvPr/>
        </p:nvSpPr>
        <p:spPr bwMode="auto">
          <a:xfrm>
            <a:off x="0" y="23431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169" name="Rectangle 73"/>
          <p:cNvSpPr>
            <a:spLocks noChangeArrowheads="1"/>
          </p:cNvSpPr>
          <p:nvPr/>
        </p:nvSpPr>
        <p:spPr bwMode="auto">
          <a:xfrm>
            <a:off x="0" y="2695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18" name="Table 7167">
                <a:extLst>
                  <a:ext uri="{FF2B5EF4-FFF2-40B4-BE49-F238E27FC236}">
                    <a16:creationId xmlns:a16="http://schemas.microsoft.com/office/drawing/2014/main" id="{840E7766-8C29-4C77-8419-378E19D1F8C7}"/>
                  </a:ext>
                </a:extLst>
              </p:cNvPr>
              <p:cNvGraphicFramePr>
                <a:graphicFrameLocks noGrp="1"/>
              </p:cNvGraphicFramePr>
              <p:nvPr>
                <p:extLst>
                  <p:ext uri="{D42A27DB-BD31-4B8C-83A1-F6EECF244321}">
                    <p14:modId xmlns:p14="http://schemas.microsoft.com/office/powerpoint/2010/main" val="1357236236"/>
                  </p:ext>
                </p:extLst>
              </p:nvPr>
            </p:nvGraphicFramePr>
            <p:xfrm>
              <a:off x="8090877" y="467354"/>
              <a:ext cx="2655737" cy="3566160"/>
            </p:xfrm>
            <a:graphic>
              <a:graphicData uri="http://schemas.openxmlformats.org/drawingml/2006/table">
                <a:tbl>
                  <a:tblPr firstRow="1" bandRow="1">
                    <a:tableStyleId>{5C22544A-7EE6-4342-B048-85BDC9FD1C3A}</a:tableStyleId>
                  </a:tblPr>
                  <a:tblGrid>
                    <a:gridCol w="379391">
                      <a:extLst>
                        <a:ext uri="{9D8B030D-6E8A-4147-A177-3AD203B41FA5}">
                          <a16:colId xmlns:a16="http://schemas.microsoft.com/office/drawing/2014/main" val="1501395557"/>
                        </a:ext>
                      </a:extLst>
                    </a:gridCol>
                    <a:gridCol w="379391">
                      <a:extLst>
                        <a:ext uri="{9D8B030D-6E8A-4147-A177-3AD203B41FA5}">
                          <a16:colId xmlns:a16="http://schemas.microsoft.com/office/drawing/2014/main" val="554966367"/>
                        </a:ext>
                      </a:extLst>
                    </a:gridCol>
                    <a:gridCol w="379391">
                      <a:extLst>
                        <a:ext uri="{9D8B030D-6E8A-4147-A177-3AD203B41FA5}">
                          <a16:colId xmlns:a16="http://schemas.microsoft.com/office/drawing/2014/main" val="4289341917"/>
                        </a:ext>
                      </a:extLst>
                    </a:gridCol>
                    <a:gridCol w="379391">
                      <a:extLst>
                        <a:ext uri="{9D8B030D-6E8A-4147-A177-3AD203B41FA5}">
                          <a16:colId xmlns:a16="http://schemas.microsoft.com/office/drawing/2014/main" val="498126558"/>
                        </a:ext>
                      </a:extLst>
                    </a:gridCol>
                    <a:gridCol w="379391">
                      <a:extLst>
                        <a:ext uri="{9D8B030D-6E8A-4147-A177-3AD203B41FA5}">
                          <a16:colId xmlns:a16="http://schemas.microsoft.com/office/drawing/2014/main" val="4218682937"/>
                        </a:ext>
                      </a:extLst>
                    </a:gridCol>
                    <a:gridCol w="379391">
                      <a:extLst>
                        <a:ext uri="{9D8B030D-6E8A-4147-A177-3AD203B41FA5}">
                          <a16:colId xmlns:a16="http://schemas.microsoft.com/office/drawing/2014/main" val="1902641714"/>
                        </a:ext>
                      </a:extLst>
                    </a:gridCol>
                    <a:gridCol w="379391">
                      <a:extLst>
                        <a:ext uri="{9D8B030D-6E8A-4147-A177-3AD203B41FA5}">
                          <a16:colId xmlns:a16="http://schemas.microsoft.com/office/drawing/2014/main" val="2100418397"/>
                        </a:ext>
                      </a:extLst>
                    </a:gridCol>
                  </a:tblGrid>
                  <a:tr h="370840">
                    <a:tc gridSpan="7">
                      <a:txBody>
                        <a:bodyPr/>
                        <a:lstStyle/>
                        <a:p>
                          <a:r>
                            <a:rPr lang="en-US" sz="2000" b="0" dirty="0">
                              <a:solidFill>
                                <a:srgbClr val="0033CC"/>
                              </a:solidFill>
                              <a:latin typeface="Times New Roman" panose="02020603050405020304" pitchFamily="18" charset="0"/>
                              <a:cs typeface="Times New Roman" panose="02020603050405020304" pitchFamily="18" charset="0"/>
                            </a:rPr>
                            <a:t>Adjacency Lists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3879455"/>
                      </a:ext>
                    </a:extLst>
                  </a:tr>
                  <a:tr h="370840">
                    <a:tc>
                      <a:txBody>
                        <a:bodyPr/>
                        <a:lstStyle/>
                        <a:p>
                          <a:pPr algn="ctr"/>
                          <a:r>
                            <a:rPr lang="en-US" sz="2000" dirty="0">
                              <a:latin typeface="Times New Roman" panose="02020603050405020304" pitchFamily="18" charset="0"/>
                              <a:cs typeface="Times New Roman" panose="02020603050405020304" pitchFamily="18" charset="0"/>
                            </a:rPr>
                            <a:t>a</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5526635"/>
                      </a:ext>
                    </a:extLst>
                  </a:tr>
                  <a:tr h="370840">
                    <a:tc>
                      <a:txBody>
                        <a:bodyPr/>
                        <a:lstStyle/>
                        <a:p>
                          <a:pPr algn="ctr"/>
                          <a:r>
                            <a:rPr lang="en-US" sz="2000" dirty="0">
                              <a:latin typeface="Times New Roman" panose="02020603050405020304" pitchFamily="18" charset="0"/>
                              <a:cs typeface="Times New Roman" panose="02020603050405020304" pitchFamily="18" charset="0"/>
                            </a:rPr>
                            <a:t>b</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f</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8096772"/>
                      </a:ext>
                    </a:extLst>
                  </a:tr>
                  <a:tr h="370840">
                    <a:tc>
                      <a:txBody>
                        <a:bodyPr/>
                        <a:lstStyle/>
                        <a:p>
                          <a:pPr algn="ctr"/>
                          <a:r>
                            <a:rPr lang="en-US" sz="2000" dirty="0">
                              <a:latin typeface="Times New Roman" panose="02020603050405020304" pitchFamily="18" charset="0"/>
                              <a:cs typeface="Times New Roman" panose="02020603050405020304" pitchFamily="18" charset="0"/>
                            </a:rPr>
                            <a:t>c</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9467029"/>
                      </a:ext>
                    </a:extLst>
                  </a:tr>
                  <a:tr h="370840">
                    <a:tc>
                      <a:txBody>
                        <a:bodyPr/>
                        <a:lstStyle/>
                        <a:p>
                          <a:pPr algn="ctr"/>
                          <a:r>
                            <a:rPr lang="en-US" sz="2000" dirty="0">
                              <a:latin typeface="Times New Roman" panose="02020603050405020304" pitchFamily="18" charset="0"/>
                              <a:cs typeface="Times New Roman" panose="02020603050405020304" pitchFamily="18" charset="0"/>
                            </a:rPr>
                            <a:t>d</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182606"/>
                      </a:ext>
                    </a:extLst>
                  </a:tr>
                  <a:tr h="370840">
                    <a:tc>
                      <a:txBody>
                        <a:bodyPr/>
                        <a:lstStyle/>
                        <a:p>
                          <a:pPr algn="ctr"/>
                          <a:r>
                            <a:rPr lang="en-US" sz="2000" dirty="0">
                              <a:latin typeface="Times New Roman" panose="02020603050405020304" pitchFamily="18" charset="0"/>
                              <a:cs typeface="Times New Roman" panose="02020603050405020304" pitchFamily="18" charset="0"/>
                            </a:rPr>
                            <a:t>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8862075"/>
                      </a:ext>
                    </a:extLst>
                  </a:tr>
                  <a:tr h="370840">
                    <a:tc>
                      <a:txBody>
                        <a:bodyPr/>
                        <a:lstStyle/>
                        <a:p>
                          <a:pPr algn="ctr"/>
                          <a:r>
                            <a:rPr lang="en-US" sz="2000" dirty="0">
                              <a:latin typeface="Times New Roman" panose="02020603050405020304" pitchFamily="18" charset="0"/>
                              <a:cs typeface="Times New Roman" panose="02020603050405020304" pitchFamily="18" charset="0"/>
                            </a:rPr>
                            <a:t>f</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0245079"/>
                      </a:ext>
                    </a:extLst>
                  </a:tr>
                  <a:tr h="370840">
                    <a:tc>
                      <a:txBody>
                        <a:bodyPr/>
                        <a:lstStyle/>
                        <a:p>
                          <a:pPr algn="ctr"/>
                          <a:r>
                            <a:rPr lang="en-US" sz="2000" dirty="0">
                              <a:latin typeface="Times New Roman" panose="02020603050405020304" pitchFamily="18" charset="0"/>
                              <a:cs typeface="Times New Roman" panose="02020603050405020304" pitchFamily="18" charset="0"/>
                            </a:rPr>
                            <a:t>g</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036513"/>
                      </a:ext>
                    </a:extLst>
                  </a:tr>
                  <a:tr h="370840">
                    <a:tc>
                      <a:txBody>
                        <a:bodyPr/>
                        <a:lstStyle/>
                        <a:p>
                          <a:pPr algn="ctr"/>
                          <a:r>
                            <a:rPr lang="en-US" sz="2000" dirty="0">
                              <a:latin typeface="Times New Roman" panose="02020603050405020304" pitchFamily="18" charset="0"/>
                              <a:cs typeface="Times New Roman" panose="02020603050405020304" pitchFamily="18" charset="0"/>
                            </a:rPr>
                            <a:t>h</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latin typeface="Times New Roman" panose="02020603050405020304" pitchFamily="18" charset="0"/>
                              <a:cs typeface="Times New Roman" panose="02020603050405020304" pitchFamily="18" charset="0"/>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9238597"/>
                      </a:ext>
                    </a:extLst>
                  </a:tr>
                </a:tbl>
              </a:graphicData>
            </a:graphic>
          </p:graphicFrame>
        </mc:Choice>
        <mc:Fallback xmlns="">
          <p:graphicFrame>
            <p:nvGraphicFramePr>
              <p:cNvPr id="18" name="Table 7167">
                <a:extLst>
                  <a:ext uri="{FF2B5EF4-FFF2-40B4-BE49-F238E27FC236}">
                    <a16:creationId xmlns:a16="http://schemas.microsoft.com/office/drawing/2014/main" id="{840E7766-8C29-4C77-8419-378E19D1F8C7}"/>
                  </a:ext>
                </a:extLst>
              </p:cNvPr>
              <p:cNvGraphicFramePr>
                <a:graphicFrameLocks noGrp="1"/>
              </p:cNvGraphicFramePr>
              <p:nvPr>
                <p:extLst>
                  <p:ext uri="{D42A27DB-BD31-4B8C-83A1-F6EECF244321}">
                    <p14:modId xmlns:p14="http://schemas.microsoft.com/office/powerpoint/2010/main" val="1357236236"/>
                  </p:ext>
                </p:extLst>
              </p:nvPr>
            </p:nvGraphicFramePr>
            <p:xfrm>
              <a:off x="8090877" y="467354"/>
              <a:ext cx="2655737" cy="3566160"/>
            </p:xfrm>
            <a:graphic>
              <a:graphicData uri="http://schemas.openxmlformats.org/drawingml/2006/table">
                <a:tbl>
                  <a:tblPr firstRow="1" bandRow="1">
                    <a:tableStyleId>{5C22544A-7EE6-4342-B048-85BDC9FD1C3A}</a:tableStyleId>
                  </a:tblPr>
                  <a:tblGrid>
                    <a:gridCol w="379391">
                      <a:extLst>
                        <a:ext uri="{9D8B030D-6E8A-4147-A177-3AD203B41FA5}">
                          <a16:colId xmlns:a16="http://schemas.microsoft.com/office/drawing/2014/main" val="1501395557"/>
                        </a:ext>
                      </a:extLst>
                    </a:gridCol>
                    <a:gridCol w="379391">
                      <a:extLst>
                        <a:ext uri="{9D8B030D-6E8A-4147-A177-3AD203B41FA5}">
                          <a16:colId xmlns:a16="http://schemas.microsoft.com/office/drawing/2014/main" val="554966367"/>
                        </a:ext>
                      </a:extLst>
                    </a:gridCol>
                    <a:gridCol w="379391">
                      <a:extLst>
                        <a:ext uri="{9D8B030D-6E8A-4147-A177-3AD203B41FA5}">
                          <a16:colId xmlns:a16="http://schemas.microsoft.com/office/drawing/2014/main" val="4289341917"/>
                        </a:ext>
                      </a:extLst>
                    </a:gridCol>
                    <a:gridCol w="379391">
                      <a:extLst>
                        <a:ext uri="{9D8B030D-6E8A-4147-A177-3AD203B41FA5}">
                          <a16:colId xmlns:a16="http://schemas.microsoft.com/office/drawing/2014/main" val="498126558"/>
                        </a:ext>
                      </a:extLst>
                    </a:gridCol>
                    <a:gridCol w="379391">
                      <a:extLst>
                        <a:ext uri="{9D8B030D-6E8A-4147-A177-3AD203B41FA5}">
                          <a16:colId xmlns:a16="http://schemas.microsoft.com/office/drawing/2014/main" val="4218682937"/>
                        </a:ext>
                      </a:extLst>
                    </a:gridCol>
                    <a:gridCol w="379391">
                      <a:extLst>
                        <a:ext uri="{9D8B030D-6E8A-4147-A177-3AD203B41FA5}">
                          <a16:colId xmlns:a16="http://schemas.microsoft.com/office/drawing/2014/main" val="1902641714"/>
                        </a:ext>
                      </a:extLst>
                    </a:gridCol>
                    <a:gridCol w="379391">
                      <a:extLst>
                        <a:ext uri="{9D8B030D-6E8A-4147-A177-3AD203B41FA5}">
                          <a16:colId xmlns:a16="http://schemas.microsoft.com/office/drawing/2014/main" val="2100418397"/>
                        </a:ext>
                      </a:extLst>
                    </a:gridCol>
                  </a:tblGrid>
                  <a:tr h="396240">
                    <a:tc gridSpan="7">
                      <a:txBody>
                        <a:bodyPr/>
                        <a:lstStyle/>
                        <a:p>
                          <a:r>
                            <a:rPr lang="en-US" sz="2000" b="0" dirty="0">
                              <a:solidFill>
                                <a:srgbClr val="0033CC"/>
                              </a:solidFill>
                              <a:latin typeface="Times New Roman" panose="02020603050405020304" pitchFamily="18" charset="0"/>
                              <a:cs typeface="Times New Roman" panose="02020603050405020304" pitchFamily="18" charset="0"/>
                            </a:rPr>
                            <a:t>Adjacency Lists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3879455"/>
                      </a:ext>
                    </a:extLst>
                  </a:tr>
                  <a:tr h="396240">
                    <a:tc>
                      <a:txBody>
                        <a:bodyPr/>
                        <a:lstStyle/>
                        <a:p>
                          <a:pPr algn="ctr"/>
                          <a:r>
                            <a:rPr lang="en-US" sz="2000" dirty="0">
                              <a:latin typeface="Times New Roman" panose="02020603050405020304" pitchFamily="18" charset="0"/>
                              <a:cs typeface="Times New Roman" panose="02020603050405020304" pitchFamily="18" charset="0"/>
                            </a:rPr>
                            <a:t>a</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000" t="-107692" r="-496825" b="-729231"/>
                          </a:stretch>
                        </a:blipFill>
                      </a:tcPr>
                    </a:tc>
                    <a:tc>
                      <a:txBody>
                        <a:bodyPr/>
                        <a:lstStyle/>
                        <a:p>
                          <a:pPr algn="ctr"/>
                          <a:r>
                            <a:rPr lang="en-US" sz="2000" dirty="0">
                              <a:latin typeface="Times New Roman" panose="02020603050405020304" pitchFamily="18" charset="0"/>
                              <a:cs typeface="Times New Roman" panose="02020603050405020304" pitchFamily="18" charset="0"/>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5526635"/>
                      </a:ext>
                    </a:extLst>
                  </a:tr>
                  <a:tr h="396240">
                    <a:tc>
                      <a:txBody>
                        <a:bodyPr/>
                        <a:lstStyle/>
                        <a:p>
                          <a:pPr algn="ctr"/>
                          <a:r>
                            <a:rPr lang="en-US" sz="2000" dirty="0">
                              <a:latin typeface="Times New Roman" panose="02020603050405020304" pitchFamily="18" charset="0"/>
                              <a:cs typeface="Times New Roman" panose="02020603050405020304" pitchFamily="18" charset="0"/>
                            </a:rPr>
                            <a:t>b</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000" t="-207692" r="-496825" b="-629231"/>
                          </a:stretch>
                        </a:blipFill>
                      </a:tcPr>
                    </a:tc>
                    <a:tc>
                      <a:txBody>
                        <a:bodyPr/>
                        <a:lstStyle/>
                        <a:p>
                          <a:pPr algn="ctr"/>
                          <a:r>
                            <a:rPr lang="en-US" sz="2000" dirty="0">
                              <a:latin typeface="Times New Roman" panose="02020603050405020304" pitchFamily="18" charset="0"/>
                              <a:cs typeface="Times New Roman" panose="02020603050405020304" pitchFamily="18" charset="0"/>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3226" t="-207692" r="-304839" b="-629231"/>
                          </a:stretch>
                        </a:blipFill>
                      </a:tcPr>
                    </a:tc>
                    <a:tc>
                      <a:txBody>
                        <a:bodyPr/>
                        <a:lstStyle/>
                        <a:p>
                          <a:pPr algn="ctr"/>
                          <a:r>
                            <a:rPr lang="en-US" sz="2000" dirty="0">
                              <a:latin typeface="Times New Roman" panose="02020603050405020304" pitchFamily="18" charset="0"/>
                              <a:cs typeface="Times New Roman" panose="02020603050405020304" pitchFamily="18" charset="0"/>
                            </a:rPr>
                            <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495238" t="-207692" r="-101587" b="-629231"/>
                          </a:stretch>
                        </a:blipFill>
                      </a:tcPr>
                    </a:tc>
                    <a:tc>
                      <a:txBody>
                        <a:bodyPr/>
                        <a:lstStyle/>
                        <a:p>
                          <a:pPr algn="ctr"/>
                          <a:r>
                            <a:rPr lang="en-US" sz="2000" dirty="0">
                              <a:latin typeface="Times New Roman" panose="02020603050405020304" pitchFamily="18" charset="0"/>
                              <a:cs typeface="Times New Roman" panose="02020603050405020304" pitchFamily="18" charset="0"/>
                            </a:rPr>
                            <a:t>f</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8096772"/>
                      </a:ext>
                    </a:extLst>
                  </a:tr>
                  <a:tr h="396240">
                    <a:tc>
                      <a:txBody>
                        <a:bodyPr/>
                        <a:lstStyle/>
                        <a:p>
                          <a:pPr algn="ctr"/>
                          <a:r>
                            <a:rPr lang="en-US" sz="2000" dirty="0">
                              <a:latin typeface="Times New Roman" panose="02020603050405020304" pitchFamily="18" charset="0"/>
                              <a:cs typeface="Times New Roman" panose="02020603050405020304" pitchFamily="18" charset="0"/>
                            </a:rPr>
                            <a:t>c</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000" t="-307692" r="-496825" b="-529231"/>
                          </a:stretch>
                        </a:blipFill>
                      </a:tcPr>
                    </a:tc>
                    <a:tc>
                      <a:txBody>
                        <a:bodyPr/>
                        <a:lstStyle/>
                        <a:p>
                          <a:pPr algn="ctr"/>
                          <a:r>
                            <a:rPr lang="en-US" sz="2000" dirty="0">
                              <a:latin typeface="Times New Roman" panose="02020603050405020304" pitchFamily="18" charset="0"/>
                              <a:cs typeface="Times New Roman" panose="02020603050405020304" pitchFamily="18" charset="0"/>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3226" t="-307692" r="-304839" b="-529231"/>
                          </a:stretch>
                        </a:blipFill>
                      </a:tcPr>
                    </a:tc>
                    <a:tc>
                      <a:txBody>
                        <a:bodyPr/>
                        <a:lstStyle/>
                        <a:p>
                          <a:pPr algn="ctr"/>
                          <a:r>
                            <a:rPr lang="en-US" sz="2000" dirty="0">
                              <a:latin typeface="Times New Roman" panose="02020603050405020304" pitchFamily="18" charset="0"/>
                              <a:cs typeface="Times New Roman" panose="02020603050405020304" pitchFamily="18" charset="0"/>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9467029"/>
                      </a:ext>
                    </a:extLst>
                  </a:tr>
                  <a:tr h="396240">
                    <a:tc>
                      <a:txBody>
                        <a:bodyPr/>
                        <a:lstStyle/>
                        <a:p>
                          <a:pPr algn="ctr"/>
                          <a:r>
                            <a:rPr lang="en-US" sz="2000" dirty="0">
                              <a:latin typeface="Times New Roman" panose="02020603050405020304" pitchFamily="18" charset="0"/>
                              <a:cs typeface="Times New Roman" panose="02020603050405020304" pitchFamily="18" charset="0"/>
                            </a:rPr>
                            <a:t>d</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000" t="-401515" r="-496825" b="-421212"/>
                          </a:stretch>
                        </a:blipFill>
                      </a:tcPr>
                    </a:tc>
                    <a:tc>
                      <a:txBody>
                        <a:bodyPr/>
                        <a:lstStyle/>
                        <a:p>
                          <a:pPr algn="ctr"/>
                          <a:r>
                            <a:rPr lang="en-US" sz="2000" dirty="0">
                              <a:latin typeface="Times New Roman" panose="02020603050405020304" pitchFamily="18" charset="0"/>
                              <a:cs typeface="Times New Roman" panose="02020603050405020304" pitchFamily="18" charset="0"/>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3226" t="-401515" r="-304839" b="-421212"/>
                          </a:stretch>
                        </a:blipFill>
                      </a:tcPr>
                    </a:tc>
                    <a:tc>
                      <a:txBody>
                        <a:bodyPr/>
                        <a:lstStyle/>
                        <a:p>
                          <a:pPr algn="ctr"/>
                          <a:r>
                            <a:rPr lang="en-US" sz="2000" dirty="0">
                              <a:latin typeface="Times New Roman" panose="02020603050405020304" pitchFamily="18" charset="0"/>
                              <a:cs typeface="Times New Roman" panose="02020603050405020304" pitchFamily="18" charset="0"/>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182606"/>
                      </a:ext>
                    </a:extLst>
                  </a:tr>
                  <a:tr h="396240">
                    <a:tc>
                      <a:txBody>
                        <a:bodyPr/>
                        <a:lstStyle/>
                        <a:p>
                          <a:pPr algn="ctr"/>
                          <a:r>
                            <a:rPr lang="en-US" sz="2000" dirty="0">
                              <a:latin typeface="Times New Roman" panose="02020603050405020304" pitchFamily="18" charset="0"/>
                              <a:cs typeface="Times New Roman" panose="02020603050405020304" pitchFamily="18" charset="0"/>
                            </a:rPr>
                            <a:t>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000" t="-509231" r="-496825" b="-327692"/>
                          </a:stretch>
                        </a:blipFill>
                      </a:tcPr>
                    </a:tc>
                    <a:tc>
                      <a:txBody>
                        <a:bodyPr/>
                        <a:lstStyle/>
                        <a:p>
                          <a:pPr algn="ctr"/>
                          <a:r>
                            <a:rPr lang="en-US" sz="2000" dirty="0">
                              <a:latin typeface="Times New Roman" panose="02020603050405020304" pitchFamily="18" charset="0"/>
                              <a:cs typeface="Times New Roman" panose="02020603050405020304" pitchFamily="18" charset="0"/>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3226" t="-509231" r="-304839" b="-327692"/>
                          </a:stretch>
                        </a:blipFill>
                      </a:tcPr>
                    </a:tc>
                    <a:tc>
                      <a:txBody>
                        <a:bodyPr/>
                        <a:lstStyle/>
                        <a:p>
                          <a:pPr algn="ctr"/>
                          <a:r>
                            <a:rPr lang="en-US" sz="2000" dirty="0">
                              <a:latin typeface="Times New Roman" panose="02020603050405020304" pitchFamily="18" charset="0"/>
                              <a:cs typeface="Times New Roman" panose="02020603050405020304" pitchFamily="18" charset="0"/>
                            </a:rPr>
                            <a:t>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8862075"/>
                      </a:ext>
                    </a:extLst>
                  </a:tr>
                  <a:tr h="396240">
                    <a:tc>
                      <a:txBody>
                        <a:bodyPr/>
                        <a:lstStyle/>
                        <a:p>
                          <a:pPr algn="ctr"/>
                          <a:r>
                            <a:rPr lang="en-US" sz="2000" dirty="0">
                              <a:latin typeface="Times New Roman" panose="02020603050405020304" pitchFamily="18" charset="0"/>
                              <a:cs typeface="Times New Roman" panose="02020603050405020304" pitchFamily="18" charset="0"/>
                            </a:rPr>
                            <a:t>f</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000" t="-609231" r="-496825" b="-227692"/>
                          </a:stretch>
                        </a:blipFill>
                      </a:tcPr>
                    </a:tc>
                    <a:tc>
                      <a:txBody>
                        <a:bodyPr/>
                        <a:lstStyle/>
                        <a:p>
                          <a:pPr algn="ctr"/>
                          <a:r>
                            <a:rPr lang="en-US" sz="2000" dirty="0">
                              <a:latin typeface="Times New Roman" panose="02020603050405020304" pitchFamily="18" charset="0"/>
                              <a:cs typeface="Times New Roman" panose="02020603050405020304" pitchFamily="18" charset="0"/>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0245079"/>
                      </a:ext>
                    </a:extLst>
                  </a:tr>
                  <a:tr h="396240">
                    <a:tc>
                      <a:txBody>
                        <a:bodyPr/>
                        <a:lstStyle/>
                        <a:p>
                          <a:pPr algn="ctr"/>
                          <a:r>
                            <a:rPr lang="en-US" sz="2000" dirty="0">
                              <a:latin typeface="Times New Roman" panose="02020603050405020304" pitchFamily="18" charset="0"/>
                              <a:cs typeface="Times New Roman" panose="02020603050405020304" pitchFamily="18" charset="0"/>
                            </a:rPr>
                            <a:t>g</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000" t="-709231" r="-496825" b="-127692"/>
                          </a:stretch>
                        </a:blipFill>
                      </a:tcPr>
                    </a:tc>
                    <a:tc>
                      <a:txBody>
                        <a:bodyPr/>
                        <a:lstStyle/>
                        <a:p>
                          <a:pPr algn="ctr"/>
                          <a:r>
                            <a:rPr lang="en-US" sz="2000" dirty="0">
                              <a:latin typeface="Times New Roman" panose="02020603050405020304" pitchFamily="18" charset="0"/>
                              <a:cs typeface="Times New Roman" panose="02020603050405020304" pitchFamily="18" charset="0"/>
                            </a:rPr>
                            <a:t>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3226" t="-709231" r="-304839" b="-127692"/>
                          </a:stretch>
                        </a:blipFill>
                      </a:tcPr>
                    </a:tc>
                    <a:tc>
                      <a:txBody>
                        <a:bodyPr/>
                        <a:lstStyle/>
                        <a:p>
                          <a:pPr algn="ctr"/>
                          <a:r>
                            <a:rPr lang="en-US" sz="2000" dirty="0">
                              <a:latin typeface="Times New Roman" panose="02020603050405020304" pitchFamily="18" charset="0"/>
                              <a:cs typeface="Times New Roman" panose="02020603050405020304" pitchFamily="18" charset="0"/>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036513"/>
                      </a:ext>
                    </a:extLst>
                  </a:tr>
                  <a:tr h="396240">
                    <a:tc>
                      <a:txBody>
                        <a:bodyPr/>
                        <a:lstStyle/>
                        <a:p>
                          <a:pPr algn="ctr"/>
                          <a:r>
                            <a:rPr lang="en-US" sz="2000" dirty="0">
                              <a:latin typeface="Times New Roman" panose="02020603050405020304" pitchFamily="18" charset="0"/>
                              <a:cs typeface="Times New Roman" panose="02020603050405020304" pitchFamily="18" charset="0"/>
                            </a:rPr>
                            <a:t>h</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809231" r="-496825" b="-27692"/>
                          </a:stretch>
                        </a:blipFill>
                      </a:tcPr>
                    </a:tc>
                    <a:tc>
                      <a:txBody>
                        <a:bodyPr/>
                        <a:lstStyle/>
                        <a:p>
                          <a:pPr algn="ctr"/>
                          <a:r>
                            <a:rPr lang="en-US" sz="2000" dirty="0">
                              <a:latin typeface="Times New Roman" panose="02020603050405020304" pitchFamily="18" charset="0"/>
                              <a:cs typeface="Times New Roman" panose="02020603050405020304" pitchFamily="18" charset="0"/>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9238597"/>
                      </a:ext>
                    </a:extLst>
                  </a:tr>
                </a:tbl>
              </a:graphicData>
            </a:graphic>
          </p:graphicFrame>
        </mc:Fallback>
      </mc:AlternateContent>
      <p:sp>
        <p:nvSpPr>
          <p:cNvPr id="50" name="Oval 49">
            <a:extLst>
              <a:ext uri="{FF2B5EF4-FFF2-40B4-BE49-F238E27FC236}">
                <a16:creationId xmlns:a16="http://schemas.microsoft.com/office/drawing/2014/main" id="{79829D35-E672-401A-9ED2-3CCC54B32B39}"/>
              </a:ext>
            </a:extLst>
          </p:cNvPr>
          <p:cNvSpPr/>
          <p:nvPr/>
        </p:nvSpPr>
        <p:spPr>
          <a:xfrm>
            <a:off x="8403489" y="4221660"/>
            <a:ext cx="352582" cy="359575"/>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51" name="Oval 50">
            <a:extLst>
              <a:ext uri="{FF2B5EF4-FFF2-40B4-BE49-F238E27FC236}">
                <a16:creationId xmlns:a16="http://schemas.microsoft.com/office/drawing/2014/main" id="{DFF58C52-63E1-421A-A0BE-05EEB0D7C54B}"/>
              </a:ext>
            </a:extLst>
          </p:cNvPr>
          <p:cNvSpPr/>
          <p:nvPr/>
        </p:nvSpPr>
        <p:spPr>
          <a:xfrm>
            <a:off x="8408646" y="4755459"/>
            <a:ext cx="341745" cy="290942"/>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52" name="Oval 51">
            <a:extLst>
              <a:ext uri="{FF2B5EF4-FFF2-40B4-BE49-F238E27FC236}">
                <a16:creationId xmlns:a16="http://schemas.microsoft.com/office/drawing/2014/main" id="{B6E7AB5B-C137-4C16-A17B-CFD5ADFFC8A1}"/>
              </a:ext>
            </a:extLst>
          </p:cNvPr>
          <p:cNvSpPr/>
          <p:nvPr/>
        </p:nvSpPr>
        <p:spPr>
          <a:xfrm>
            <a:off x="8427117" y="5245679"/>
            <a:ext cx="341745" cy="27310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53" name="Oval 52">
            <a:extLst>
              <a:ext uri="{FF2B5EF4-FFF2-40B4-BE49-F238E27FC236}">
                <a16:creationId xmlns:a16="http://schemas.microsoft.com/office/drawing/2014/main" id="{EEDED7DA-14F6-487E-975A-FA0378B0EC2F}"/>
              </a:ext>
            </a:extLst>
          </p:cNvPr>
          <p:cNvSpPr/>
          <p:nvPr/>
        </p:nvSpPr>
        <p:spPr>
          <a:xfrm>
            <a:off x="8408644" y="5754949"/>
            <a:ext cx="341745" cy="29094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p>
        </p:txBody>
      </p:sp>
      <p:sp>
        <p:nvSpPr>
          <p:cNvPr id="54" name="Oval 53">
            <a:extLst>
              <a:ext uri="{FF2B5EF4-FFF2-40B4-BE49-F238E27FC236}">
                <a16:creationId xmlns:a16="http://schemas.microsoft.com/office/drawing/2014/main" id="{9A6A951D-1C98-409F-A51D-744F53CDCE23}"/>
              </a:ext>
            </a:extLst>
          </p:cNvPr>
          <p:cNvSpPr/>
          <p:nvPr/>
        </p:nvSpPr>
        <p:spPr>
          <a:xfrm>
            <a:off x="8408643" y="6288747"/>
            <a:ext cx="341745" cy="29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55" name="Oval 54">
            <a:extLst>
              <a:ext uri="{FF2B5EF4-FFF2-40B4-BE49-F238E27FC236}">
                <a16:creationId xmlns:a16="http://schemas.microsoft.com/office/drawing/2014/main" id="{0A373E27-63B8-459F-AFAD-BF6197361215}"/>
              </a:ext>
            </a:extLst>
          </p:cNvPr>
          <p:cNvSpPr/>
          <p:nvPr/>
        </p:nvSpPr>
        <p:spPr>
          <a:xfrm>
            <a:off x="8985917" y="5754949"/>
            <a:ext cx="341745" cy="290942"/>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a:t>
            </a:r>
          </a:p>
        </p:txBody>
      </p:sp>
      <p:sp>
        <p:nvSpPr>
          <p:cNvPr id="56" name="Oval 55">
            <a:extLst>
              <a:ext uri="{FF2B5EF4-FFF2-40B4-BE49-F238E27FC236}">
                <a16:creationId xmlns:a16="http://schemas.microsoft.com/office/drawing/2014/main" id="{0737CE2C-8807-4AA7-A575-1EB98E3F7B5B}"/>
              </a:ext>
            </a:extLst>
          </p:cNvPr>
          <p:cNvSpPr/>
          <p:nvPr/>
        </p:nvSpPr>
        <p:spPr>
          <a:xfrm>
            <a:off x="8985917" y="6292405"/>
            <a:ext cx="341745" cy="290942"/>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a:t>
            </a:r>
          </a:p>
        </p:txBody>
      </p:sp>
      <p:sp>
        <p:nvSpPr>
          <p:cNvPr id="57" name="Oval 56">
            <a:extLst>
              <a:ext uri="{FF2B5EF4-FFF2-40B4-BE49-F238E27FC236}">
                <a16:creationId xmlns:a16="http://schemas.microsoft.com/office/drawing/2014/main" id="{701DE185-67B4-4EC6-A645-BA4C2A5A751A}"/>
              </a:ext>
            </a:extLst>
          </p:cNvPr>
          <p:cNvSpPr/>
          <p:nvPr/>
        </p:nvSpPr>
        <p:spPr>
          <a:xfrm>
            <a:off x="8985917" y="5269230"/>
            <a:ext cx="341745" cy="273106"/>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a:t>
            </a:r>
          </a:p>
        </p:txBody>
      </p:sp>
      <p:cxnSp>
        <p:nvCxnSpPr>
          <p:cNvPr id="7171" name="Straight Arrow Connector 7170">
            <a:extLst>
              <a:ext uri="{FF2B5EF4-FFF2-40B4-BE49-F238E27FC236}">
                <a16:creationId xmlns:a16="http://schemas.microsoft.com/office/drawing/2014/main" id="{8666A88A-C42A-4AAE-82A8-B0533534C621}"/>
              </a:ext>
            </a:extLst>
          </p:cNvPr>
          <p:cNvCxnSpPr>
            <a:stCxn id="50" idx="4"/>
            <a:endCxn id="51" idx="0"/>
          </p:cNvCxnSpPr>
          <p:nvPr/>
        </p:nvCxnSpPr>
        <p:spPr>
          <a:xfrm flipH="1">
            <a:off x="8579519" y="4581235"/>
            <a:ext cx="261" cy="1742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517B326-1BD4-4E3F-865E-90F06C6C2508}"/>
              </a:ext>
            </a:extLst>
          </p:cNvPr>
          <p:cNvCxnSpPr>
            <a:cxnSpLocks/>
            <a:stCxn id="51" idx="4"/>
          </p:cNvCxnSpPr>
          <p:nvPr/>
        </p:nvCxnSpPr>
        <p:spPr>
          <a:xfrm>
            <a:off x="8579519" y="5046401"/>
            <a:ext cx="22021" cy="1941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DBA44ED-0595-405B-84E9-D6EDA8156806}"/>
              </a:ext>
            </a:extLst>
          </p:cNvPr>
          <p:cNvCxnSpPr>
            <a:cxnSpLocks/>
            <a:stCxn id="52" idx="4"/>
            <a:endCxn id="53" idx="0"/>
          </p:cNvCxnSpPr>
          <p:nvPr/>
        </p:nvCxnSpPr>
        <p:spPr>
          <a:xfrm flipH="1">
            <a:off x="8579517" y="5518785"/>
            <a:ext cx="18473" cy="236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AA4A61F-3CB0-485E-8447-7A5C9D7A60A7}"/>
              </a:ext>
            </a:extLst>
          </p:cNvPr>
          <p:cNvCxnSpPr>
            <a:cxnSpLocks/>
            <a:endCxn id="54" idx="0"/>
          </p:cNvCxnSpPr>
          <p:nvPr/>
        </p:nvCxnSpPr>
        <p:spPr>
          <a:xfrm flipH="1">
            <a:off x="8579516" y="6052583"/>
            <a:ext cx="12788" cy="236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770DC87-11D3-487F-AF35-6E421FB98A76}"/>
              </a:ext>
            </a:extLst>
          </p:cNvPr>
          <p:cNvCxnSpPr>
            <a:cxnSpLocks/>
            <a:stCxn id="51" idx="4"/>
            <a:endCxn id="57" idx="0"/>
          </p:cNvCxnSpPr>
          <p:nvPr/>
        </p:nvCxnSpPr>
        <p:spPr>
          <a:xfrm>
            <a:off x="8579519" y="5046401"/>
            <a:ext cx="577271" cy="2228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3230374-DC15-4CE2-AAFF-844C1089C3E3}"/>
              </a:ext>
            </a:extLst>
          </p:cNvPr>
          <p:cNvCxnSpPr>
            <a:cxnSpLocks/>
            <a:endCxn id="55" idx="0"/>
          </p:cNvCxnSpPr>
          <p:nvPr/>
        </p:nvCxnSpPr>
        <p:spPr>
          <a:xfrm>
            <a:off x="8637389" y="5516820"/>
            <a:ext cx="519401" cy="2381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E9D970F-A915-4EB2-8D8B-B64668715F59}"/>
              </a:ext>
            </a:extLst>
          </p:cNvPr>
          <p:cNvCxnSpPr>
            <a:cxnSpLocks/>
            <a:endCxn id="56" idx="0"/>
          </p:cNvCxnSpPr>
          <p:nvPr/>
        </p:nvCxnSpPr>
        <p:spPr>
          <a:xfrm flipH="1">
            <a:off x="9156790" y="6045891"/>
            <a:ext cx="3550" cy="2465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5" name="Table 7167">
            <a:extLst>
              <a:ext uri="{FF2B5EF4-FFF2-40B4-BE49-F238E27FC236}">
                <a16:creationId xmlns:a16="http://schemas.microsoft.com/office/drawing/2014/main" id="{0B5055E3-3549-4FDC-A6F6-6ECCFE6564B7}"/>
              </a:ext>
            </a:extLst>
          </p:cNvPr>
          <p:cNvGraphicFramePr>
            <a:graphicFrameLocks noGrp="1"/>
          </p:cNvGraphicFramePr>
          <p:nvPr>
            <p:extLst>
              <p:ext uri="{D42A27DB-BD31-4B8C-83A1-F6EECF244321}">
                <p14:modId xmlns:p14="http://schemas.microsoft.com/office/powerpoint/2010/main" val="2564807614"/>
              </p:ext>
            </p:extLst>
          </p:nvPr>
        </p:nvGraphicFramePr>
        <p:xfrm>
          <a:off x="9768761" y="4221660"/>
          <a:ext cx="1978767" cy="1981200"/>
        </p:xfrm>
        <a:graphic>
          <a:graphicData uri="http://schemas.openxmlformats.org/drawingml/2006/table">
            <a:tbl>
              <a:tblPr firstRow="1" bandRow="1">
                <a:tableStyleId>{5C22544A-7EE6-4342-B048-85BDC9FD1C3A}</a:tableStyleId>
              </a:tblPr>
              <a:tblGrid>
                <a:gridCol w="663935">
                  <a:extLst>
                    <a:ext uri="{9D8B030D-6E8A-4147-A177-3AD203B41FA5}">
                      <a16:colId xmlns:a16="http://schemas.microsoft.com/office/drawing/2014/main" val="1501395557"/>
                    </a:ext>
                  </a:extLst>
                </a:gridCol>
                <a:gridCol w="663935">
                  <a:extLst>
                    <a:ext uri="{9D8B030D-6E8A-4147-A177-3AD203B41FA5}">
                      <a16:colId xmlns:a16="http://schemas.microsoft.com/office/drawing/2014/main" val="4289341917"/>
                    </a:ext>
                  </a:extLst>
                </a:gridCol>
                <a:gridCol w="650897">
                  <a:extLst>
                    <a:ext uri="{9D8B030D-6E8A-4147-A177-3AD203B41FA5}">
                      <a16:colId xmlns:a16="http://schemas.microsoft.com/office/drawing/2014/main" val="4218682937"/>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h</a:t>
                      </a:r>
                      <a:r>
                        <a:rPr lang="en-US" sz="2000" baseline="-25000" dirty="0">
                          <a:solidFill>
                            <a:schemeClr val="tx1"/>
                          </a:solidFill>
                          <a:latin typeface="Times New Roman" panose="02020603050405020304" pitchFamily="18" charset="0"/>
                          <a:cs typeface="Times New Roman" panose="02020603050405020304" pitchFamily="18" charset="0"/>
                        </a:rPr>
                        <a:t>5, 1</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f</a:t>
                      </a:r>
                      <a:r>
                        <a:rPr lang="en-US" sz="2000" baseline="-25000" dirty="0">
                          <a:solidFill>
                            <a:schemeClr val="tx1"/>
                          </a:solidFill>
                          <a:latin typeface="Times New Roman" panose="02020603050405020304" pitchFamily="18" charset="0"/>
                          <a:cs typeface="Times New Roman" panose="02020603050405020304" pitchFamily="18" charset="0"/>
                        </a:rPr>
                        <a:t>7, 3</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0182606"/>
                  </a:ext>
                </a:extLst>
              </a:tr>
              <a:tr h="370840">
                <a:tc>
                  <a:txBody>
                    <a:bodyPr/>
                    <a:lstStyle/>
                    <a:p>
                      <a:r>
                        <a:rPr lang="en-US" sz="2000" dirty="0">
                          <a:latin typeface="Times New Roman" panose="02020603050405020304" pitchFamily="18" charset="0"/>
                          <a:cs typeface="Times New Roman" panose="02020603050405020304" pitchFamily="18" charset="0"/>
                        </a:rPr>
                        <a:t>d</a:t>
                      </a:r>
                      <a:r>
                        <a:rPr lang="en-US" sz="2000" baseline="-25000" dirty="0">
                          <a:latin typeface="Times New Roman" panose="02020603050405020304" pitchFamily="18" charset="0"/>
                          <a:cs typeface="Times New Roman" panose="02020603050405020304" pitchFamily="18" charset="0"/>
                        </a:rPr>
                        <a:t>4, 2</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g</a:t>
                      </a:r>
                      <a:r>
                        <a:rPr lang="en-US" sz="2000" baseline="-25000" dirty="0">
                          <a:latin typeface="Times New Roman" panose="02020603050405020304" pitchFamily="18" charset="0"/>
                          <a:cs typeface="Times New Roman" panose="02020603050405020304" pitchFamily="18" charset="0"/>
                        </a:rPr>
                        <a:t>6, 4</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8862075"/>
                  </a:ext>
                </a:extLst>
              </a:tr>
              <a:tr h="370840">
                <a:tc>
                  <a:txBody>
                    <a:bodyPr/>
                    <a:lstStyle/>
                    <a:p>
                      <a:r>
                        <a:rPr lang="en-US" sz="2000" dirty="0">
                          <a:latin typeface="Times New Roman" panose="02020603050405020304" pitchFamily="18" charset="0"/>
                          <a:cs typeface="Times New Roman" panose="02020603050405020304" pitchFamily="18" charset="0"/>
                        </a:rPr>
                        <a:t>c</a:t>
                      </a:r>
                      <a:r>
                        <a:rPr lang="en-US" sz="2000" baseline="-25000" dirty="0">
                          <a:latin typeface="Times New Roman" panose="02020603050405020304" pitchFamily="18" charset="0"/>
                          <a:cs typeface="Times New Roman" panose="02020603050405020304" pitchFamily="18" charset="0"/>
                        </a:rPr>
                        <a:t>3, 5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e</a:t>
                      </a:r>
                      <a:r>
                        <a:rPr lang="en-US" sz="2000" baseline="-25000" dirty="0">
                          <a:latin typeface="Times New Roman" panose="02020603050405020304" pitchFamily="18" charset="0"/>
                          <a:cs typeface="Times New Roman" panose="02020603050405020304" pitchFamily="18" charset="0"/>
                        </a:rPr>
                        <a:t>8, 6</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0245079"/>
                  </a:ext>
                </a:extLst>
              </a:tr>
              <a:tr h="370840">
                <a:tc>
                  <a:txBody>
                    <a:bodyPr/>
                    <a:lstStyle/>
                    <a:p>
                      <a:r>
                        <a:rPr lang="en-US" sz="2000" dirty="0">
                          <a:latin typeface="Times New Roman" panose="02020603050405020304" pitchFamily="18" charset="0"/>
                          <a:cs typeface="Times New Roman" panose="02020603050405020304" pitchFamily="18" charset="0"/>
                        </a:rPr>
                        <a:t>b</a:t>
                      </a:r>
                      <a:r>
                        <a:rPr lang="en-US" sz="2000" baseline="-25000" dirty="0">
                          <a:latin typeface="Times New Roman" panose="02020603050405020304" pitchFamily="18" charset="0"/>
                          <a:cs typeface="Times New Roman" panose="02020603050405020304" pitchFamily="18" charset="0"/>
                        </a:rPr>
                        <a:t>2, 7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6036513"/>
                  </a:ext>
                </a:extLst>
              </a:tr>
              <a:tr h="370840">
                <a:tc>
                  <a:txBody>
                    <a:bodyPr/>
                    <a:lstStyle/>
                    <a:p>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1, 8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9238597"/>
                  </a:ext>
                </a:extLst>
              </a:tr>
            </a:tbl>
          </a:graphicData>
        </a:graphic>
      </p:graphicFrame>
      <p:cxnSp>
        <p:nvCxnSpPr>
          <p:cNvPr id="76" name="Curved Connector 33">
            <a:extLst>
              <a:ext uri="{FF2B5EF4-FFF2-40B4-BE49-F238E27FC236}">
                <a16:creationId xmlns:a16="http://schemas.microsoft.com/office/drawing/2014/main" id="{6BEB1EE7-C8B3-4B7A-A8C4-C8770519CFCB}"/>
              </a:ext>
            </a:extLst>
          </p:cNvPr>
          <p:cNvCxnSpPr/>
          <p:nvPr/>
        </p:nvCxnSpPr>
        <p:spPr>
          <a:xfrm flipH="1" flipV="1">
            <a:off x="8592304" y="6270317"/>
            <a:ext cx="45085" cy="140335"/>
          </a:xfrm>
          <a:prstGeom prst="curvedConnector3">
            <a:avLst>
              <a:gd name="adj1" fmla="val -54006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A29BCA7-919B-4CBF-B82C-460ACB746CFE}"/>
              </a:ext>
            </a:extLst>
          </p:cNvPr>
          <p:cNvCxnSpPr>
            <a:cxnSpLocks/>
          </p:cNvCxnSpPr>
          <p:nvPr/>
        </p:nvCxnSpPr>
        <p:spPr>
          <a:xfrm flipH="1">
            <a:off x="8674190" y="6042130"/>
            <a:ext cx="482599" cy="21637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7604503-0B54-4C28-86A6-CBA06A035EB4}"/>
              </a:ext>
            </a:extLst>
          </p:cNvPr>
          <p:cNvCxnSpPr>
            <a:cxnSpLocks/>
            <a:endCxn id="50" idx="5"/>
          </p:cNvCxnSpPr>
          <p:nvPr/>
        </p:nvCxnSpPr>
        <p:spPr>
          <a:xfrm flipH="1" flipV="1">
            <a:off x="8704437" y="4528576"/>
            <a:ext cx="457622" cy="73382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E52A233-309A-4BDC-9CB2-14DF48719D83}"/>
              </a:ext>
            </a:extLst>
          </p:cNvPr>
          <p:cNvCxnSpPr>
            <a:cxnSpLocks/>
          </p:cNvCxnSpPr>
          <p:nvPr/>
        </p:nvCxnSpPr>
        <p:spPr>
          <a:xfrm>
            <a:off x="9232988" y="5519378"/>
            <a:ext cx="272330" cy="39761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81BCFCA-33E0-4805-89D5-4432F1C78E14}"/>
              </a:ext>
            </a:extLst>
          </p:cNvPr>
          <p:cNvCxnSpPr>
            <a:cxnSpLocks/>
            <a:endCxn id="56" idx="7"/>
          </p:cNvCxnSpPr>
          <p:nvPr/>
        </p:nvCxnSpPr>
        <p:spPr>
          <a:xfrm flipH="1">
            <a:off x="9277615" y="5891132"/>
            <a:ext cx="215182" cy="44388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2477CC6-CD49-44D6-A498-9DDC55880B21}"/>
              </a:ext>
            </a:extLst>
          </p:cNvPr>
          <p:cNvCxnSpPr>
            <a:cxnSpLocks/>
          </p:cNvCxnSpPr>
          <p:nvPr/>
        </p:nvCxnSpPr>
        <p:spPr>
          <a:xfrm flipH="1">
            <a:off x="8189914" y="4943030"/>
            <a:ext cx="234550" cy="181088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BD8E37C-69A4-4687-A9CB-D9CD6308EF6D}"/>
              </a:ext>
            </a:extLst>
          </p:cNvPr>
          <p:cNvCxnSpPr>
            <a:cxnSpLocks/>
            <a:endCxn id="56" idx="4"/>
          </p:cNvCxnSpPr>
          <p:nvPr/>
        </p:nvCxnSpPr>
        <p:spPr>
          <a:xfrm flipV="1">
            <a:off x="8187261" y="6583347"/>
            <a:ext cx="969529" cy="13948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156C3177-1CBD-44CA-B818-7CDC9312B542}"/>
              </a:ext>
            </a:extLst>
          </p:cNvPr>
          <p:cNvSpPr/>
          <p:nvPr/>
        </p:nvSpPr>
        <p:spPr>
          <a:xfrm>
            <a:off x="899471" y="417296"/>
            <a:ext cx="6903300" cy="584775"/>
          </a:xfrm>
          <a:prstGeom prst="rect">
            <a:avLst/>
          </a:prstGeom>
          <a:solidFill>
            <a:srgbClr val="FFFF00"/>
          </a:solidFill>
        </p:spPr>
        <p:txBody>
          <a:bodyPr wrap="none">
            <a:spAutoFit/>
          </a:bodyPr>
          <a:lstStyle/>
          <a:p>
            <a:r>
              <a:rPr lang="en-US" sz="3200" dirty="0">
                <a:cs typeface="Times New Roman" panose="02020603050405020304" pitchFamily="18" charset="0"/>
              </a:rPr>
              <a:t>Graph - Strongly connected components</a:t>
            </a:r>
          </a:p>
        </p:txBody>
      </p:sp>
      <p:cxnSp>
        <p:nvCxnSpPr>
          <p:cNvPr id="73" name="Straight Arrow Connector 72">
            <a:extLst>
              <a:ext uri="{FF2B5EF4-FFF2-40B4-BE49-F238E27FC236}">
                <a16:creationId xmlns:a16="http://schemas.microsoft.com/office/drawing/2014/main" id="{080A209E-447B-46A8-98F0-5BEF9E0BFA68}"/>
              </a:ext>
            </a:extLst>
          </p:cNvPr>
          <p:cNvCxnSpPr>
            <a:cxnSpLocks/>
          </p:cNvCxnSpPr>
          <p:nvPr/>
        </p:nvCxnSpPr>
        <p:spPr>
          <a:xfrm flipV="1">
            <a:off x="8128175" y="5420629"/>
            <a:ext cx="70656" cy="29755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3499A30-1AE1-4D11-83A8-95E3506FE7AE}"/>
              </a:ext>
            </a:extLst>
          </p:cNvPr>
          <p:cNvCxnSpPr>
            <a:cxnSpLocks/>
          </p:cNvCxnSpPr>
          <p:nvPr/>
        </p:nvCxnSpPr>
        <p:spPr>
          <a:xfrm flipH="1" flipV="1">
            <a:off x="9583426" y="5980733"/>
            <a:ext cx="6864" cy="37682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258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Oval 198">
            <a:extLst>
              <a:ext uri="{FF2B5EF4-FFF2-40B4-BE49-F238E27FC236}">
                <a16:creationId xmlns:a16="http://schemas.microsoft.com/office/drawing/2014/main" id="{0FF70703-CE1F-4C8A-8371-70A2DA297781}"/>
              </a:ext>
            </a:extLst>
          </p:cNvPr>
          <p:cNvSpPr/>
          <p:nvPr/>
        </p:nvSpPr>
        <p:spPr>
          <a:xfrm>
            <a:off x="4919680" y="3129470"/>
            <a:ext cx="1845870" cy="231027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5D18331-BAE8-4589-AB11-326EF5B75DB2}"/>
              </a:ext>
            </a:extLst>
          </p:cNvPr>
          <p:cNvSpPr/>
          <p:nvPr/>
        </p:nvSpPr>
        <p:spPr>
          <a:xfrm>
            <a:off x="4797690" y="5535041"/>
            <a:ext cx="2054019" cy="73929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CEAF15BA-E627-46A6-8FF3-2A212779DE31}"/>
              </a:ext>
            </a:extLst>
          </p:cNvPr>
          <p:cNvSpPr/>
          <p:nvPr/>
        </p:nvSpPr>
        <p:spPr>
          <a:xfrm rot="17248618">
            <a:off x="6408410" y="-470772"/>
            <a:ext cx="2028441" cy="610191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CCEF2496-F757-4FEE-A542-8131EBBFE061}"/>
              </a:ext>
            </a:extLst>
          </p:cNvPr>
          <p:cNvSpPr/>
          <p:nvPr/>
        </p:nvSpPr>
        <p:spPr>
          <a:xfrm>
            <a:off x="5153852" y="1186630"/>
            <a:ext cx="1361873" cy="6767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a </a:t>
            </a:r>
            <a:r>
              <a:rPr lang="en-US" dirty="0">
                <a:solidFill>
                  <a:sysClr val="windowText" lastClr="000000"/>
                </a:solidFill>
              </a:rPr>
              <a:t> </a:t>
            </a:r>
            <a:r>
              <a:rPr lang="en-US" dirty="0">
                <a:solidFill>
                  <a:sysClr val="windowText" lastClr="000000"/>
                </a:solidFill>
                <a:latin typeface="Times New Roman" panose="02020603050405020304" pitchFamily="18" charset="0"/>
                <a:cs typeface="Times New Roman" panose="02020603050405020304" pitchFamily="18" charset="0"/>
              </a:rPr>
              <a:t>1/16</a:t>
            </a:r>
          </a:p>
        </p:txBody>
      </p:sp>
      <p:sp>
        <p:nvSpPr>
          <p:cNvPr id="3" name="Oval 2">
            <a:extLst>
              <a:ext uri="{FF2B5EF4-FFF2-40B4-BE49-F238E27FC236}">
                <a16:creationId xmlns:a16="http://schemas.microsoft.com/office/drawing/2014/main" id="{092349EB-0B11-4FF2-B040-D7F20D1122F6}"/>
              </a:ext>
            </a:extLst>
          </p:cNvPr>
          <p:cNvSpPr/>
          <p:nvPr/>
        </p:nvSpPr>
        <p:spPr>
          <a:xfrm>
            <a:off x="5153852" y="2213228"/>
            <a:ext cx="1361873" cy="62711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b</a:t>
            </a:r>
            <a:r>
              <a:rPr lang="en-US" dirty="0">
                <a:solidFill>
                  <a:sysClr val="windowText" lastClr="000000"/>
                </a:solidFill>
                <a:latin typeface="Times New Roman" panose="02020603050405020304" pitchFamily="18" charset="0"/>
                <a:cs typeface="Times New Roman" panose="02020603050405020304" pitchFamily="18" charset="0"/>
              </a:rPr>
              <a:t>  2/15</a:t>
            </a:r>
          </a:p>
        </p:txBody>
      </p:sp>
      <p:sp>
        <p:nvSpPr>
          <p:cNvPr id="4" name="Oval 3">
            <a:extLst>
              <a:ext uri="{FF2B5EF4-FFF2-40B4-BE49-F238E27FC236}">
                <a16:creationId xmlns:a16="http://schemas.microsoft.com/office/drawing/2014/main" id="{BF577DC3-D08F-4D80-A6BB-5B08526CD058}"/>
              </a:ext>
            </a:extLst>
          </p:cNvPr>
          <p:cNvSpPr/>
          <p:nvPr/>
        </p:nvSpPr>
        <p:spPr>
          <a:xfrm>
            <a:off x="5155659" y="3234779"/>
            <a:ext cx="1361873" cy="62711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c</a:t>
            </a:r>
            <a:r>
              <a:rPr lang="en-US" dirty="0">
                <a:solidFill>
                  <a:sysClr val="windowText" lastClr="000000"/>
                </a:solidFill>
                <a:latin typeface="Times New Roman" panose="02020603050405020304" pitchFamily="18" charset="0"/>
                <a:cs typeface="Times New Roman" panose="02020603050405020304" pitchFamily="18" charset="0"/>
              </a:rPr>
              <a:t>  3/12</a:t>
            </a:r>
          </a:p>
        </p:txBody>
      </p:sp>
      <p:sp>
        <p:nvSpPr>
          <p:cNvPr id="5" name="Oval 4">
            <a:extLst>
              <a:ext uri="{FF2B5EF4-FFF2-40B4-BE49-F238E27FC236}">
                <a16:creationId xmlns:a16="http://schemas.microsoft.com/office/drawing/2014/main" id="{4AF6216C-9170-43C0-AB82-39C4DF431F93}"/>
              </a:ext>
            </a:extLst>
          </p:cNvPr>
          <p:cNvSpPr/>
          <p:nvPr/>
        </p:nvSpPr>
        <p:spPr>
          <a:xfrm>
            <a:off x="5153852" y="4390160"/>
            <a:ext cx="1363680" cy="62711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d</a:t>
            </a:r>
            <a:r>
              <a:rPr lang="en-US" dirty="0">
                <a:solidFill>
                  <a:sysClr val="windowText" lastClr="000000"/>
                </a:solidFill>
                <a:latin typeface="Times New Roman" panose="02020603050405020304" pitchFamily="18" charset="0"/>
                <a:cs typeface="Times New Roman" panose="02020603050405020304" pitchFamily="18" charset="0"/>
              </a:rPr>
              <a:t>  4/7</a:t>
            </a:r>
          </a:p>
        </p:txBody>
      </p:sp>
      <p:sp>
        <p:nvSpPr>
          <p:cNvPr id="6" name="Oval 5">
            <a:extLst>
              <a:ext uri="{FF2B5EF4-FFF2-40B4-BE49-F238E27FC236}">
                <a16:creationId xmlns:a16="http://schemas.microsoft.com/office/drawing/2014/main" id="{FF246FB6-C5B1-4F35-8F05-A575C3A77AB1}"/>
              </a:ext>
            </a:extLst>
          </p:cNvPr>
          <p:cNvSpPr/>
          <p:nvPr/>
        </p:nvSpPr>
        <p:spPr>
          <a:xfrm>
            <a:off x="5210700" y="5584736"/>
            <a:ext cx="1306832" cy="6306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h</a:t>
            </a:r>
            <a:r>
              <a:rPr lang="en-US" dirty="0">
                <a:solidFill>
                  <a:sysClr val="windowText" lastClr="000000"/>
                </a:solidFill>
                <a:latin typeface="Times New Roman" panose="02020603050405020304" pitchFamily="18" charset="0"/>
                <a:cs typeface="Times New Roman" panose="02020603050405020304" pitchFamily="18" charset="0"/>
              </a:rPr>
              <a:t>  5/6</a:t>
            </a:r>
          </a:p>
        </p:txBody>
      </p:sp>
      <p:sp>
        <p:nvSpPr>
          <p:cNvPr id="193" name="Oval 192">
            <a:extLst>
              <a:ext uri="{FF2B5EF4-FFF2-40B4-BE49-F238E27FC236}">
                <a16:creationId xmlns:a16="http://schemas.microsoft.com/office/drawing/2014/main" id="{FA172E8B-4259-4D0E-85FC-92064606896A}"/>
              </a:ext>
            </a:extLst>
          </p:cNvPr>
          <p:cNvSpPr/>
          <p:nvPr/>
        </p:nvSpPr>
        <p:spPr>
          <a:xfrm>
            <a:off x="7078888" y="4232742"/>
            <a:ext cx="1755220" cy="231027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295B765-41F4-4CDF-9AF1-9E4F8AB731FF}"/>
              </a:ext>
            </a:extLst>
          </p:cNvPr>
          <p:cNvSpPr/>
          <p:nvPr/>
        </p:nvSpPr>
        <p:spPr>
          <a:xfrm>
            <a:off x="7304016" y="4390160"/>
            <a:ext cx="1253351" cy="60283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g</a:t>
            </a:r>
            <a:r>
              <a:rPr lang="en-US" dirty="0">
                <a:solidFill>
                  <a:sysClr val="windowText" lastClr="000000"/>
                </a:solidFill>
                <a:latin typeface="Times New Roman" panose="02020603050405020304" pitchFamily="18" charset="0"/>
                <a:cs typeface="Times New Roman" panose="02020603050405020304" pitchFamily="18" charset="0"/>
              </a:rPr>
              <a:t>  8/11</a:t>
            </a:r>
          </a:p>
        </p:txBody>
      </p:sp>
      <p:sp>
        <p:nvSpPr>
          <p:cNvPr id="8" name="Oval 7">
            <a:extLst>
              <a:ext uri="{FF2B5EF4-FFF2-40B4-BE49-F238E27FC236}">
                <a16:creationId xmlns:a16="http://schemas.microsoft.com/office/drawing/2014/main" id="{4933281B-1BCA-483D-9C62-C5557B6F630D}"/>
              </a:ext>
            </a:extLst>
          </p:cNvPr>
          <p:cNvSpPr/>
          <p:nvPr/>
        </p:nvSpPr>
        <p:spPr>
          <a:xfrm>
            <a:off x="7293866" y="5544766"/>
            <a:ext cx="1306832" cy="6072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f</a:t>
            </a:r>
            <a:r>
              <a:rPr lang="en-US" dirty="0">
                <a:solidFill>
                  <a:sysClr val="windowText" lastClr="000000"/>
                </a:solidFill>
                <a:latin typeface="Times New Roman" panose="02020603050405020304" pitchFamily="18" charset="0"/>
                <a:cs typeface="Times New Roman" panose="02020603050405020304" pitchFamily="18" charset="0"/>
              </a:rPr>
              <a:t>  9/10</a:t>
            </a:r>
          </a:p>
        </p:txBody>
      </p:sp>
      <p:sp>
        <p:nvSpPr>
          <p:cNvPr id="9" name="Oval 8">
            <a:extLst>
              <a:ext uri="{FF2B5EF4-FFF2-40B4-BE49-F238E27FC236}">
                <a16:creationId xmlns:a16="http://schemas.microsoft.com/office/drawing/2014/main" id="{C28A600F-860E-4DCF-81B6-AA996B976619}"/>
              </a:ext>
            </a:extLst>
          </p:cNvPr>
          <p:cNvSpPr/>
          <p:nvPr/>
        </p:nvSpPr>
        <p:spPr>
          <a:xfrm>
            <a:off x="8617603" y="3259056"/>
            <a:ext cx="1361872" cy="60283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e </a:t>
            </a:r>
            <a:r>
              <a:rPr lang="en-US" dirty="0">
                <a:solidFill>
                  <a:sysClr val="windowText" lastClr="000000"/>
                </a:solidFill>
                <a:latin typeface="Times New Roman" panose="02020603050405020304" pitchFamily="18" charset="0"/>
                <a:cs typeface="Times New Roman" panose="02020603050405020304" pitchFamily="18" charset="0"/>
              </a:rPr>
              <a:t> </a:t>
            </a:r>
            <a:r>
              <a:rPr lang="en-US" sz="1600" dirty="0">
                <a:solidFill>
                  <a:sysClr val="windowText" lastClr="000000"/>
                </a:solidFill>
                <a:latin typeface="Times New Roman" panose="02020603050405020304" pitchFamily="18" charset="0"/>
                <a:cs typeface="Times New Roman" panose="02020603050405020304" pitchFamily="18" charset="0"/>
              </a:rPr>
              <a:t>13/14</a:t>
            </a:r>
          </a:p>
        </p:txBody>
      </p:sp>
      <p:cxnSp>
        <p:nvCxnSpPr>
          <p:cNvPr id="10" name="Straight Arrow Connector 9">
            <a:extLst>
              <a:ext uri="{FF2B5EF4-FFF2-40B4-BE49-F238E27FC236}">
                <a16:creationId xmlns:a16="http://schemas.microsoft.com/office/drawing/2014/main" id="{5E47D778-9598-45F1-8F7C-8A99F1657BBC}"/>
              </a:ext>
            </a:extLst>
          </p:cNvPr>
          <p:cNvCxnSpPr>
            <a:cxnSpLocks/>
            <a:stCxn id="2" idx="4"/>
            <a:endCxn id="3" idx="0"/>
          </p:cNvCxnSpPr>
          <p:nvPr/>
        </p:nvCxnSpPr>
        <p:spPr>
          <a:xfrm>
            <a:off x="5834789" y="1863428"/>
            <a:ext cx="0" cy="349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237FF3-FEBE-4890-9A26-486A159FFE4D}"/>
              </a:ext>
            </a:extLst>
          </p:cNvPr>
          <p:cNvCxnSpPr>
            <a:cxnSpLocks/>
            <a:stCxn id="3" idx="4"/>
            <a:endCxn id="4" idx="0"/>
          </p:cNvCxnSpPr>
          <p:nvPr/>
        </p:nvCxnSpPr>
        <p:spPr>
          <a:xfrm>
            <a:off x="5834789" y="2840339"/>
            <a:ext cx="1807" cy="3944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D8A9CB1-8F85-45A3-9922-CFE1F3DF4822}"/>
              </a:ext>
            </a:extLst>
          </p:cNvPr>
          <p:cNvCxnSpPr>
            <a:cxnSpLocks/>
            <a:stCxn id="4" idx="4"/>
            <a:endCxn id="5" idx="0"/>
          </p:cNvCxnSpPr>
          <p:nvPr/>
        </p:nvCxnSpPr>
        <p:spPr>
          <a:xfrm flipH="1">
            <a:off x="5835692" y="3861890"/>
            <a:ext cx="904" cy="5282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17F0E8E-62DC-4230-AEB3-9ACCF532531B}"/>
              </a:ext>
            </a:extLst>
          </p:cNvPr>
          <p:cNvCxnSpPr>
            <a:cxnSpLocks/>
            <a:stCxn id="5" idx="4"/>
            <a:endCxn id="6" idx="0"/>
          </p:cNvCxnSpPr>
          <p:nvPr/>
        </p:nvCxnSpPr>
        <p:spPr>
          <a:xfrm>
            <a:off x="5835692" y="5017271"/>
            <a:ext cx="28424" cy="5674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EF9E329-97E8-489C-A829-DE3107771979}"/>
              </a:ext>
            </a:extLst>
          </p:cNvPr>
          <p:cNvCxnSpPr>
            <a:cxnSpLocks/>
            <a:stCxn id="3" idx="4"/>
            <a:endCxn id="9" idx="0"/>
          </p:cNvCxnSpPr>
          <p:nvPr/>
        </p:nvCxnSpPr>
        <p:spPr>
          <a:xfrm>
            <a:off x="5834789" y="2840339"/>
            <a:ext cx="3463750" cy="418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66A82C5-C428-4E57-9896-2781BFEEA877}"/>
              </a:ext>
            </a:extLst>
          </p:cNvPr>
          <p:cNvCxnSpPr>
            <a:cxnSpLocks/>
            <a:stCxn id="4" idx="6"/>
            <a:endCxn id="7" idx="0"/>
          </p:cNvCxnSpPr>
          <p:nvPr/>
        </p:nvCxnSpPr>
        <p:spPr>
          <a:xfrm>
            <a:off x="6517532" y="3548335"/>
            <a:ext cx="1413160" cy="8418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238873-3795-4F24-85DE-02CAFEED2D78}"/>
              </a:ext>
            </a:extLst>
          </p:cNvPr>
          <p:cNvCxnSpPr>
            <a:cxnSpLocks/>
            <a:stCxn id="7" idx="4"/>
            <a:endCxn id="8" idx="0"/>
          </p:cNvCxnSpPr>
          <p:nvPr/>
        </p:nvCxnSpPr>
        <p:spPr>
          <a:xfrm>
            <a:off x="7930692" y="4992993"/>
            <a:ext cx="16590" cy="5517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33">
            <a:extLst>
              <a:ext uri="{FF2B5EF4-FFF2-40B4-BE49-F238E27FC236}">
                <a16:creationId xmlns:a16="http://schemas.microsoft.com/office/drawing/2014/main" id="{F728CE27-0327-4B7B-A44D-4EEC2016936C}"/>
              </a:ext>
            </a:extLst>
          </p:cNvPr>
          <p:cNvCxnSpPr>
            <a:cxnSpLocks/>
          </p:cNvCxnSpPr>
          <p:nvPr/>
        </p:nvCxnSpPr>
        <p:spPr>
          <a:xfrm flipH="1" flipV="1">
            <a:off x="5210700" y="5848401"/>
            <a:ext cx="45085" cy="140335"/>
          </a:xfrm>
          <a:prstGeom prst="curvedConnector3">
            <a:avLst>
              <a:gd name="adj1" fmla="val 77608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322CFA-4702-47DA-B520-69B0B59DBBC7}"/>
              </a:ext>
            </a:extLst>
          </p:cNvPr>
          <p:cNvCxnSpPr>
            <a:cxnSpLocks/>
            <a:endCxn id="6" idx="6"/>
          </p:cNvCxnSpPr>
          <p:nvPr/>
        </p:nvCxnSpPr>
        <p:spPr>
          <a:xfrm flipH="1">
            <a:off x="6517532" y="4992127"/>
            <a:ext cx="1371985" cy="90793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4DF6C38-1C30-4D0B-873D-EB27926FCD18}"/>
              </a:ext>
            </a:extLst>
          </p:cNvPr>
          <p:cNvCxnSpPr>
            <a:cxnSpLocks/>
          </p:cNvCxnSpPr>
          <p:nvPr/>
        </p:nvCxnSpPr>
        <p:spPr>
          <a:xfrm flipH="1" flipV="1">
            <a:off x="6076122" y="3861889"/>
            <a:ext cx="8522" cy="54917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CE58FAC-0870-4238-9887-A5559B47D592}"/>
              </a:ext>
            </a:extLst>
          </p:cNvPr>
          <p:cNvCxnSpPr>
            <a:cxnSpLocks/>
            <a:endCxn id="8" idx="6"/>
          </p:cNvCxnSpPr>
          <p:nvPr/>
        </p:nvCxnSpPr>
        <p:spPr>
          <a:xfrm flipH="1">
            <a:off x="8600698" y="3857408"/>
            <a:ext cx="627840" cy="1990993"/>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BBC9BDC-8B0C-4BEF-8595-9AFD945AFC58}"/>
              </a:ext>
            </a:extLst>
          </p:cNvPr>
          <p:cNvCxnSpPr>
            <a:cxnSpLocks/>
          </p:cNvCxnSpPr>
          <p:nvPr/>
        </p:nvCxnSpPr>
        <p:spPr>
          <a:xfrm>
            <a:off x="5847716" y="2851561"/>
            <a:ext cx="2994727" cy="1384406"/>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C467E1-E853-4320-AD3A-A33A1C8207BD}"/>
              </a:ext>
            </a:extLst>
          </p:cNvPr>
          <p:cNvCxnSpPr>
            <a:cxnSpLocks/>
            <a:stCxn id="9" idx="0"/>
            <a:endCxn id="2" idx="6"/>
          </p:cNvCxnSpPr>
          <p:nvPr/>
        </p:nvCxnSpPr>
        <p:spPr>
          <a:xfrm flipH="1" flipV="1">
            <a:off x="6515725" y="1525029"/>
            <a:ext cx="2782814" cy="1734027"/>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3179E1-ECDF-46BF-9111-43C5286C6853}"/>
              </a:ext>
            </a:extLst>
          </p:cNvPr>
          <p:cNvCxnSpPr>
            <a:cxnSpLocks/>
            <a:endCxn id="8" idx="7"/>
          </p:cNvCxnSpPr>
          <p:nvPr/>
        </p:nvCxnSpPr>
        <p:spPr>
          <a:xfrm flipH="1">
            <a:off x="8409317" y="4232742"/>
            <a:ext cx="377096" cy="140095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2FA45C81-8F4B-4BFD-BF74-C8D3608FAEA4}"/>
              </a:ext>
            </a:extLst>
          </p:cNvPr>
          <p:cNvCxnSpPr>
            <a:cxnSpLocks/>
          </p:cNvCxnSpPr>
          <p:nvPr/>
        </p:nvCxnSpPr>
        <p:spPr>
          <a:xfrm flipH="1" flipV="1">
            <a:off x="8172410" y="4933220"/>
            <a:ext cx="24139" cy="61154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4" name="Rectangle 62">
            <a:extLst>
              <a:ext uri="{FF2B5EF4-FFF2-40B4-BE49-F238E27FC236}">
                <a16:creationId xmlns:a16="http://schemas.microsoft.com/office/drawing/2014/main" id="{BB212FD3-E7C8-48F4-97F5-298ADDA288A0}"/>
              </a:ext>
            </a:extLst>
          </p:cNvPr>
          <p:cNvSpPr>
            <a:spLocks noChangeArrowheads="1"/>
          </p:cNvSpPr>
          <p:nvPr/>
        </p:nvSpPr>
        <p:spPr bwMode="auto">
          <a:xfrm>
            <a:off x="909603" y="2818864"/>
            <a:ext cx="49482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Figure 3.23(a) </a:t>
            </a:r>
            <a:r>
              <a:rPr lang="en-US" sz="2400" dirty="0">
                <a:latin typeface="Times New Roman" panose="02020603050405020304" pitchFamily="18" charset="0"/>
                <a:cs typeface="Times New Roman" panose="02020603050405020304" pitchFamily="18" charset="0"/>
              </a:rPr>
              <a:t>A direct graph G. </a:t>
            </a:r>
            <a:endParaRPr kumimoji="0" lang="en-US" altLang="en-US" sz="2400" b="0" i="0" u="none" strike="noStrike" cap="none" normalizeH="0" baseline="0" dirty="0">
              <a:ln>
                <a:noFill/>
              </a:ln>
              <a:solidFill>
                <a:schemeClr val="tx1"/>
              </a:solidFill>
              <a:effectLst/>
            </a:endParaRPr>
          </a:p>
        </p:txBody>
      </p:sp>
      <p:sp>
        <p:nvSpPr>
          <p:cNvPr id="205" name="Rectangle 204">
            <a:extLst>
              <a:ext uri="{FF2B5EF4-FFF2-40B4-BE49-F238E27FC236}">
                <a16:creationId xmlns:a16="http://schemas.microsoft.com/office/drawing/2014/main" id="{FC3403EB-9C42-4757-9200-C16A9F73CE23}"/>
              </a:ext>
            </a:extLst>
          </p:cNvPr>
          <p:cNvSpPr/>
          <p:nvPr/>
        </p:nvSpPr>
        <p:spPr>
          <a:xfrm>
            <a:off x="899471" y="417296"/>
            <a:ext cx="6903300" cy="584775"/>
          </a:xfrm>
          <a:prstGeom prst="rect">
            <a:avLst/>
          </a:prstGeom>
          <a:solidFill>
            <a:srgbClr val="FFFF00"/>
          </a:solidFill>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226420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DC83B-3433-48C2-82A5-9415771CFB30}"/>
              </a:ext>
            </a:extLst>
          </p:cNvPr>
          <p:cNvSpPr/>
          <p:nvPr/>
        </p:nvSpPr>
        <p:spPr>
          <a:xfrm>
            <a:off x="4129932" y="3263788"/>
            <a:ext cx="3759200" cy="646331"/>
          </a:xfrm>
          <a:prstGeom prst="rect">
            <a:avLst/>
          </a:prstGeom>
        </p:spPr>
        <p:txBody>
          <a:bodyPr wrap="square">
            <a:spAutoFit/>
          </a:bodyPr>
          <a:lstStyle/>
          <a:p>
            <a:pPr>
              <a:spcAft>
                <a:spcPts val="1200"/>
              </a:spcAft>
            </a:pPr>
            <a:r>
              <a:rPr lang="en-US" sz="3600" dirty="0">
                <a:ea typeface="SimSun" panose="02010600030101010101" pitchFamily="2" charset="-122"/>
              </a:rPr>
              <a:t>Topological Sorting </a:t>
            </a:r>
          </a:p>
        </p:txBody>
      </p:sp>
    </p:spTree>
    <p:extLst>
      <p:ext uri="{BB962C8B-B14F-4D97-AF65-F5344CB8AC3E}">
        <p14:creationId xmlns:p14="http://schemas.microsoft.com/office/powerpoint/2010/main" val="172809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8475" y="1708684"/>
            <a:ext cx="8512404" cy="4154984"/>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Figure 3.23(c)  </a:t>
            </a:r>
            <a:r>
              <a:rPr lang="en-US" sz="2400" dirty="0">
                <a:solidFill>
                  <a:srgbClr val="0000FF"/>
                </a:solidFill>
                <a:latin typeface="Times New Roman" panose="02020603050405020304" pitchFamily="18" charset="0"/>
                <a:ea typeface="SimSun" panose="02010600030101010101" pitchFamily="2" charset="-122"/>
              </a:rPr>
              <a:t>The acyclic component graph G</a:t>
            </a:r>
            <a:r>
              <a:rPr lang="en-US" sz="2400" baseline="30000" dirty="0">
                <a:solidFill>
                  <a:srgbClr val="0000FF"/>
                </a:solidFill>
                <a:latin typeface="Times New Roman" panose="02020603050405020304" pitchFamily="18" charset="0"/>
                <a:ea typeface="SimSun" panose="02010600030101010101" pitchFamily="2" charset="-122"/>
              </a:rPr>
              <a:t>SCC</a:t>
            </a:r>
            <a:r>
              <a:rPr lang="en-US" sz="2400" dirty="0">
                <a:solidFill>
                  <a:srgbClr val="0000FF"/>
                </a:solidFill>
                <a:latin typeface="Times New Roman" panose="02020603050405020304" pitchFamily="18" charset="0"/>
                <a:ea typeface="SimSun" panose="02010600030101010101" pitchFamily="2" charset="-122"/>
              </a:rPr>
              <a:t> obtained </a:t>
            </a:r>
            <a:r>
              <a:rPr lang="en-US" sz="2400" dirty="0">
                <a:latin typeface="Times New Roman" panose="02020603050405020304" pitchFamily="18" charset="0"/>
                <a:ea typeface="SimSun" panose="02010600030101010101" pitchFamily="2" charset="-122"/>
              </a:rPr>
              <a:t>by contracting all edges within each strongly connected component of G so that only a single vertex remains in each component. </a:t>
            </a:r>
          </a:p>
          <a:p>
            <a:endParaRPr lang="en-US" sz="2400" dirty="0">
              <a:latin typeface="Times New Roman" panose="02020603050405020304" pitchFamily="18" charset="0"/>
              <a:ea typeface="SimSun" panose="02010600030101010101" pitchFamily="2" charset="-122"/>
            </a:endParaRPr>
          </a:p>
          <a:p>
            <a:endParaRPr lang="en-US" sz="2400" dirty="0">
              <a:latin typeface="Times New Roman" panose="02020603050405020304" pitchFamily="18" charset="0"/>
              <a:ea typeface="SimSun" panose="02010600030101010101" pitchFamily="2" charset="-122"/>
            </a:endParaRPr>
          </a:p>
          <a:p>
            <a:endParaRPr lang="en-US" sz="2400" dirty="0">
              <a:latin typeface="Times New Roman" panose="02020603050405020304" pitchFamily="18" charset="0"/>
              <a:ea typeface="SimSun" panose="02010600030101010101" pitchFamily="2" charset="-122"/>
            </a:endParaRPr>
          </a:p>
          <a:p>
            <a:endParaRPr lang="en-US" sz="2400" dirty="0">
              <a:latin typeface="Times New Roman" panose="02020603050405020304" pitchFamily="18" charset="0"/>
              <a:ea typeface="SimSun" panose="02010600030101010101" pitchFamily="2" charset="-122"/>
            </a:endParaRPr>
          </a:p>
          <a:p>
            <a:endParaRPr lang="en-US" sz="2400" dirty="0">
              <a:latin typeface="Times New Roman" panose="02020603050405020304" pitchFamily="18" charset="0"/>
              <a:ea typeface="SimSun" panose="02010600030101010101" pitchFamily="2" charset="-122"/>
            </a:endParaRPr>
          </a:p>
          <a:p>
            <a:endParaRPr lang="en-US" sz="2400" dirty="0">
              <a:latin typeface="Times New Roman" panose="02020603050405020304" pitchFamily="18" charset="0"/>
              <a:ea typeface="SimSun" panose="02010600030101010101" pitchFamily="2" charset="-122"/>
            </a:endParaRPr>
          </a:p>
          <a:p>
            <a:endParaRPr lang="en-US" sz="2400" dirty="0">
              <a:latin typeface="Times New Roman" panose="02020603050405020304" pitchFamily="18" charset="0"/>
              <a:ea typeface="SimSun" panose="02010600030101010101" pitchFamily="2" charset="-122"/>
            </a:endParaRPr>
          </a:p>
          <a:p>
            <a:pPr marL="457200" indent="-4572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How to obtain this acyclic component graph from a give G?</a:t>
            </a:r>
            <a:endParaRPr lang="en-US" sz="2400" dirty="0"/>
          </a:p>
        </p:txBody>
      </p:sp>
      <p:sp>
        <p:nvSpPr>
          <p:cNvPr id="3" name="Oval 1546"/>
          <p:cNvSpPr>
            <a:spLocks noChangeArrowheads="1"/>
          </p:cNvSpPr>
          <p:nvPr/>
        </p:nvSpPr>
        <p:spPr bwMode="auto">
          <a:xfrm>
            <a:off x="2593332" y="3429144"/>
            <a:ext cx="1238250" cy="552450"/>
          </a:xfrm>
          <a:prstGeom prst="ellipse">
            <a:avLst/>
          </a:prstGeom>
          <a:solidFill>
            <a:srgbClr val="D8D8D8"/>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abe</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4" name="Oval 1547"/>
          <p:cNvSpPr>
            <a:spLocks noChangeArrowheads="1"/>
          </p:cNvSpPr>
          <p:nvPr/>
        </p:nvSpPr>
        <p:spPr bwMode="auto">
          <a:xfrm>
            <a:off x="3947767" y="4390832"/>
            <a:ext cx="1127125" cy="515938"/>
          </a:xfrm>
          <a:prstGeom prst="ellipse">
            <a:avLst/>
          </a:prstGeom>
          <a:solidFill>
            <a:srgbClr val="D8D8D8"/>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fg</a:t>
            </a:r>
            <a:endParaRPr kumimoji="0" lang="en-US" altLang="zh-CN" sz="2400" b="0" i="0" u="none" strike="noStrike" cap="none" normalizeH="0" baseline="0">
              <a:ln>
                <a:noFill/>
              </a:ln>
              <a:solidFill>
                <a:schemeClr val="tx1"/>
              </a:solidFill>
              <a:effectLst/>
              <a:latin typeface="Arial" panose="020B0604020202020204" pitchFamily="34" charset="0"/>
            </a:endParaRPr>
          </a:p>
        </p:txBody>
      </p:sp>
      <p:sp>
        <p:nvSpPr>
          <p:cNvPr id="5" name="Oval 1548"/>
          <p:cNvSpPr>
            <a:spLocks noChangeArrowheads="1"/>
          </p:cNvSpPr>
          <p:nvPr/>
        </p:nvSpPr>
        <p:spPr bwMode="auto">
          <a:xfrm>
            <a:off x="6451053" y="4398134"/>
            <a:ext cx="1239837" cy="515937"/>
          </a:xfrm>
          <a:prstGeom prst="ellipse">
            <a:avLst/>
          </a:prstGeom>
          <a:solidFill>
            <a:srgbClr val="D8D8D8"/>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a:t>
            </a:r>
            <a:endParaRPr kumimoji="0" lang="en-US" altLang="zh-CN" sz="2400" b="0" i="0" u="none" strike="noStrike" cap="none" normalizeH="0" baseline="0">
              <a:ln>
                <a:noFill/>
              </a:ln>
              <a:solidFill>
                <a:schemeClr val="tx1"/>
              </a:solidFill>
              <a:effectLst/>
              <a:latin typeface="Arial" panose="020B0604020202020204" pitchFamily="34" charset="0"/>
            </a:endParaRPr>
          </a:p>
        </p:txBody>
      </p:sp>
      <p:sp>
        <p:nvSpPr>
          <p:cNvPr id="6" name="Oval 1549"/>
          <p:cNvSpPr>
            <a:spLocks noChangeArrowheads="1"/>
          </p:cNvSpPr>
          <p:nvPr/>
        </p:nvSpPr>
        <p:spPr bwMode="auto">
          <a:xfrm>
            <a:off x="5348230" y="3353793"/>
            <a:ext cx="1141413" cy="530225"/>
          </a:xfrm>
          <a:prstGeom prst="ellipse">
            <a:avLst/>
          </a:prstGeom>
          <a:solidFill>
            <a:srgbClr val="D8D8D8"/>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cd</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p:cNvCxnSpPr/>
          <p:nvPr/>
        </p:nvCxnSpPr>
        <p:spPr>
          <a:xfrm>
            <a:off x="6107402" y="3884018"/>
            <a:ext cx="1023994" cy="5413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980277" y="3900691"/>
            <a:ext cx="914400" cy="6191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862407" y="3618208"/>
            <a:ext cx="1489710" cy="1250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329854" y="3978063"/>
            <a:ext cx="892175" cy="479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48379" y="4648801"/>
            <a:ext cx="1387475" cy="14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0"/>
          <p:cNvSpPr>
            <a:spLocks noChangeArrowheads="1"/>
          </p:cNvSpPr>
          <p:nvPr/>
        </p:nvSpPr>
        <p:spPr bwMode="auto">
          <a:xfrm>
            <a:off x="1084082" y="1005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6">
            <a:extLst>
              <a:ext uri="{FF2B5EF4-FFF2-40B4-BE49-F238E27FC236}">
                <a16:creationId xmlns:a16="http://schemas.microsoft.com/office/drawing/2014/main" id="{860637D7-A502-448E-A3E3-05757C857A3C}"/>
              </a:ext>
            </a:extLst>
          </p:cNvPr>
          <p:cNvSpPr/>
          <p:nvPr/>
        </p:nvSpPr>
        <p:spPr>
          <a:xfrm>
            <a:off x="1596729" y="596073"/>
            <a:ext cx="6903300" cy="584775"/>
          </a:xfrm>
          <a:prstGeom prst="rect">
            <a:avLst/>
          </a:prstGeom>
          <a:solidFill>
            <a:srgbClr val="FFFF00"/>
          </a:solidFill>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3667248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3CA76-FBEE-45A6-8263-204AAA334252}"/>
              </a:ext>
            </a:extLst>
          </p:cNvPr>
          <p:cNvSpPr txBox="1"/>
          <p:nvPr/>
        </p:nvSpPr>
        <p:spPr>
          <a:xfrm>
            <a:off x="960120" y="4700016"/>
            <a:ext cx="10268712" cy="102412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35437" y="1629154"/>
            <a:ext cx="8389854" cy="3970318"/>
          </a:xfrm>
          <a:prstGeom prst="rect">
            <a:avLst/>
          </a:prstGeom>
        </p:spPr>
        <p:txBody>
          <a:bodyPr wrap="square">
            <a:spAutoFit/>
          </a:bodyPr>
          <a:lstStyle/>
          <a:p>
            <a:pPr marL="457200"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Define the transpose of a directed graph G = (V, E) as </a:t>
            </a:r>
          </a:p>
          <a:p>
            <a:pPr lvl="2"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the graph G</a:t>
            </a:r>
            <a:r>
              <a:rPr lang="en-US" sz="2400" baseline="30000" dirty="0">
                <a:solidFill>
                  <a:srgbClr val="0000FF"/>
                </a:solidFill>
                <a:latin typeface="Times New Roman" panose="02020603050405020304" pitchFamily="18" charset="0"/>
                <a:ea typeface="SimSun" panose="02010600030101010101" pitchFamily="2" charset="-122"/>
              </a:rPr>
              <a:t>T</a:t>
            </a:r>
            <a:r>
              <a:rPr lang="en-US" sz="2400" dirty="0">
                <a:solidFill>
                  <a:srgbClr val="0000FF"/>
                </a:solidFill>
                <a:latin typeface="Times New Roman" panose="02020603050405020304" pitchFamily="18" charset="0"/>
                <a:ea typeface="SimSun" panose="02010600030101010101" pitchFamily="2" charset="-122"/>
              </a:rPr>
              <a:t> = (V, E</a:t>
            </a:r>
            <a:r>
              <a:rPr lang="en-US" sz="2400" baseline="30000" dirty="0">
                <a:solidFill>
                  <a:srgbClr val="0000FF"/>
                </a:solidFill>
                <a:latin typeface="Times New Roman" panose="02020603050405020304" pitchFamily="18" charset="0"/>
                <a:ea typeface="SimSun" panose="02010600030101010101" pitchFamily="2" charset="-122"/>
              </a:rPr>
              <a:t>T</a:t>
            </a:r>
            <a:r>
              <a:rPr lang="en-US" sz="2400" dirty="0">
                <a:solidFill>
                  <a:srgbClr val="0000FF"/>
                </a:solidFill>
                <a:latin typeface="Times New Roman" panose="02020603050405020304" pitchFamily="18" charset="0"/>
                <a:ea typeface="SimSun" panose="02010600030101010101" pitchFamily="2" charset="-122"/>
              </a:rPr>
              <a:t> ), where </a:t>
            </a:r>
          </a:p>
          <a:p>
            <a:pPr lvl="2"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E</a:t>
            </a:r>
            <a:r>
              <a:rPr lang="en-US" sz="2400" baseline="30000" dirty="0">
                <a:solidFill>
                  <a:srgbClr val="0000FF"/>
                </a:solidFill>
                <a:latin typeface="Times New Roman" panose="02020603050405020304" pitchFamily="18" charset="0"/>
                <a:ea typeface="SimSun" panose="02010600030101010101" pitchFamily="2" charset="-122"/>
              </a:rPr>
              <a:t>T</a:t>
            </a:r>
            <a:r>
              <a:rPr lang="en-US" sz="2400" dirty="0">
                <a:solidFill>
                  <a:srgbClr val="0000FF"/>
                </a:solidFill>
                <a:latin typeface="Times New Roman" panose="02020603050405020304" pitchFamily="18" charset="0"/>
                <a:ea typeface="SimSun" panose="02010600030101010101" pitchFamily="2" charset="-122"/>
              </a:rPr>
              <a:t> = {(v, u) ɛ V x V | (u, v) ɛ E}. </a:t>
            </a:r>
          </a:p>
          <a:p>
            <a:pPr marL="457200"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Thus, G</a:t>
            </a:r>
            <a:r>
              <a:rPr lang="en-US" sz="2400" baseline="30000" dirty="0">
                <a:solidFill>
                  <a:srgbClr val="0000FF"/>
                </a:solidFill>
                <a:latin typeface="Times New Roman" panose="02020603050405020304" pitchFamily="18" charset="0"/>
                <a:ea typeface="SimSun" panose="02010600030101010101" pitchFamily="2" charset="-122"/>
              </a:rPr>
              <a:t>T</a:t>
            </a:r>
            <a:r>
              <a:rPr lang="en-US" sz="2400" dirty="0">
                <a:solidFill>
                  <a:srgbClr val="0000FF"/>
                </a:solidFill>
                <a:latin typeface="Times New Roman" panose="02020603050405020304" pitchFamily="18" charset="0"/>
                <a:ea typeface="SimSun" panose="02010600030101010101" pitchFamily="2" charset="-122"/>
              </a:rPr>
              <a:t> is G with all its edges reversed.</a:t>
            </a:r>
            <a:endParaRPr lang="en-US" sz="2400" dirty="0">
              <a:latin typeface="Times New Roman" panose="02020603050405020304" pitchFamily="18" charset="0"/>
              <a:ea typeface="SimSun" panose="02010600030101010101" pitchFamily="2" charset="-122"/>
            </a:endParaRPr>
          </a:p>
          <a:p>
            <a:pPr marL="457200"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Given an adjacency-list representation of G, </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the time to create G</a:t>
            </a:r>
            <a:r>
              <a:rPr lang="en-US" sz="2400" baseline="30000" dirty="0">
                <a:solidFill>
                  <a:srgbClr val="0000FF"/>
                </a:solidFill>
                <a:latin typeface="Times New Roman" panose="02020603050405020304" pitchFamily="18" charset="0"/>
                <a:ea typeface="SimSun" panose="02010600030101010101" pitchFamily="2" charset="-122"/>
              </a:rPr>
              <a:t>T</a:t>
            </a:r>
            <a:r>
              <a:rPr lang="en-US" sz="2400" dirty="0">
                <a:solidFill>
                  <a:srgbClr val="0000FF"/>
                </a:solidFill>
                <a:latin typeface="Times New Roman" panose="02020603050405020304" pitchFamily="18" charset="0"/>
                <a:ea typeface="SimSun" panose="02010600030101010101" pitchFamily="2" charset="-122"/>
              </a:rPr>
              <a:t> is O(| V | + | E |).  </a:t>
            </a:r>
            <a:endParaRPr lang="en-US" sz="2400" dirty="0">
              <a:latin typeface="Times New Roman" panose="02020603050405020304" pitchFamily="18" charset="0"/>
              <a:ea typeface="SimSun" panose="02010600030101010101" pitchFamily="2" charset="-122"/>
            </a:endParaRPr>
          </a:p>
          <a:p>
            <a:pPr marL="457200"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An algorithm for finding strongly connected components of a graph G = (V, E) </a:t>
            </a:r>
            <a:r>
              <a:rPr lang="en-US" sz="2400" dirty="0">
                <a:solidFill>
                  <a:srgbClr val="0000FF"/>
                </a:solidFill>
                <a:latin typeface="Times New Roman" panose="02020603050405020304" pitchFamily="18" charset="0"/>
                <a:ea typeface="SimSun" panose="02010600030101010101" pitchFamily="2" charset="-122"/>
              </a:rPr>
              <a:t>uses the transpose of G.  </a:t>
            </a:r>
          </a:p>
        </p:txBody>
      </p:sp>
      <p:sp>
        <p:nvSpPr>
          <p:cNvPr id="4" name="Rectangle 3">
            <a:extLst>
              <a:ext uri="{FF2B5EF4-FFF2-40B4-BE49-F238E27FC236}">
                <a16:creationId xmlns:a16="http://schemas.microsoft.com/office/drawing/2014/main" id="{BD6F0E4E-BE20-424D-8B82-677C21825519}"/>
              </a:ext>
            </a:extLst>
          </p:cNvPr>
          <p:cNvSpPr/>
          <p:nvPr/>
        </p:nvSpPr>
        <p:spPr>
          <a:xfrm>
            <a:off x="1503950" y="631232"/>
            <a:ext cx="6903300" cy="584775"/>
          </a:xfrm>
          <a:prstGeom prst="rect">
            <a:avLst/>
          </a:prstGeom>
          <a:solidFill>
            <a:srgbClr val="FFFF00"/>
          </a:solidFill>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3402475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9576C7-6D7F-4BA3-AEEB-C0F9D9F4D8BE}"/>
              </a:ext>
            </a:extLst>
          </p:cNvPr>
          <p:cNvSpPr txBox="1"/>
          <p:nvPr/>
        </p:nvSpPr>
        <p:spPr>
          <a:xfrm>
            <a:off x="1068115" y="2026629"/>
            <a:ext cx="10087566" cy="197844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60072" y="1244001"/>
            <a:ext cx="8389854" cy="4308872"/>
          </a:xfrm>
          <a:prstGeom prst="rect">
            <a:avLst/>
          </a:prstGeom>
        </p:spPr>
        <p:txBody>
          <a:bodyPr wrap="square">
            <a:spAutoFit/>
          </a:bodyPr>
          <a:lstStyle/>
          <a:p>
            <a:endParaRPr lang="en-US" sz="1200" dirty="0">
              <a:latin typeface="Times New Roman" panose="02020603050405020304" pitchFamily="18" charset="0"/>
              <a:ea typeface="SimSun" panose="02010600030101010101" pitchFamily="2" charset="-122"/>
            </a:endParaRPr>
          </a:p>
          <a:p>
            <a:pPr>
              <a:spcBef>
                <a:spcPts val="1200"/>
              </a:spcBef>
              <a:spcAft>
                <a:spcPts val="6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Observe: </a:t>
            </a:r>
          </a:p>
          <a:p>
            <a:pPr marL="457200" indent="-457200">
              <a:spcBef>
                <a:spcPts val="12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G and G</a:t>
            </a:r>
            <a:r>
              <a:rPr lang="en-US" sz="2400"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have exactly the same strongly connected components:</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461963" indent="-461963">
              <a:spcBef>
                <a:spcPts val="1200"/>
              </a:spcBef>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Vertices u and v are reachable from each other in G if and only if they are reachable from each other in  G</a:t>
            </a:r>
            <a:r>
              <a:rPr lang="en-US" sz="2400" baseline="30000" dirty="0">
                <a:latin typeface="Times New Roman" panose="02020603050405020304" pitchFamily="18" charset="0"/>
                <a:ea typeface="SimSun" panose="02010600030101010101" pitchFamily="2" charset="-122"/>
                <a:cs typeface="Times New Roman" panose="02020603050405020304" pitchFamily="18" charset="0"/>
              </a:rPr>
              <a:t>T</a:t>
            </a:r>
            <a:r>
              <a:rPr lang="en-US" sz="2400" dirty="0">
                <a:latin typeface="Times New Roman" panose="02020603050405020304" pitchFamily="18" charset="0"/>
                <a:ea typeface="SimSun" panose="02010600030101010101" pitchFamily="2" charset="-122"/>
                <a:cs typeface="Times New Roman" panose="02020603050405020304" pitchFamily="18" charset="0"/>
              </a:rPr>
              <a:t>.</a:t>
            </a:r>
          </a:p>
          <a:p>
            <a:pPr>
              <a:spcBef>
                <a:spcPts val="1200"/>
              </a:spcBef>
              <a:spcAft>
                <a:spcPts val="600"/>
              </a:spcAft>
            </a:pPr>
            <a:endParaRPr lang="en-US" sz="2400" dirty="0">
              <a:latin typeface="Times New Roman" panose="02020603050405020304" pitchFamily="18" charset="0"/>
              <a:cs typeface="Times New Roman" panose="02020603050405020304" pitchFamily="18" charset="0"/>
            </a:endParaRPr>
          </a:p>
          <a:p>
            <a:pPr>
              <a:spcBef>
                <a:spcPts val="1200"/>
              </a:spcBef>
              <a:spcAft>
                <a:spcPts val="600"/>
              </a:spcAft>
            </a:pPr>
            <a:r>
              <a:rPr lang="en-US" sz="2400" dirty="0">
                <a:latin typeface="Times New Roman" panose="02020603050405020304" pitchFamily="18" charset="0"/>
                <a:cs typeface="Times New Roman" panose="02020603050405020304" pitchFamily="18" charset="0"/>
              </a:rPr>
              <a:t>Figure 3.23 (b) shows the transpose of the graph in Figure 3.23 (a), with the strongly connected components shaded.</a:t>
            </a:r>
          </a:p>
        </p:txBody>
      </p:sp>
      <p:sp>
        <p:nvSpPr>
          <p:cNvPr id="4" name="Rectangle 3">
            <a:extLst>
              <a:ext uri="{FF2B5EF4-FFF2-40B4-BE49-F238E27FC236}">
                <a16:creationId xmlns:a16="http://schemas.microsoft.com/office/drawing/2014/main" id="{FE3ED710-640C-4827-8655-9C473B11B2D8}"/>
              </a:ext>
            </a:extLst>
          </p:cNvPr>
          <p:cNvSpPr/>
          <p:nvPr/>
        </p:nvSpPr>
        <p:spPr>
          <a:xfrm>
            <a:off x="1483130" y="807631"/>
            <a:ext cx="6903300" cy="584775"/>
          </a:xfrm>
          <a:prstGeom prst="rect">
            <a:avLst/>
          </a:prstGeom>
          <a:solidFill>
            <a:srgbClr val="FFFF00"/>
          </a:solidFill>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2508768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Card 12"/>
          <p:cNvSpPr/>
          <p:nvPr/>
        </p:nvSpPr>
        <p:spPr>
          <a:xfrm rot="10800000">
            <a:off x="1143557" y="2308595"/>
            <a:ext cx="2824616" cy="2252980"/>
          </a:xfrm>
          <a:prstGeom prst="flowChartPunchedCard">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Oval 1449"/>
          <p:cNvSpPr>
            <a:spLocks noChangeArrowheads="1"/>
          </p:cNvSpPr>
          <p:nvPr/>
        </p:nvSpPr>
        <p:spPr bwMode="auto">
          <a:xfrm>
            <a:off x="1439167" y="3101780"/>
            <a:ext cx="1089613" cy="475317"/>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3" name="Oval 1450"/>
          <p:cNvSpPr>
            <a:spLocks noChangeArrowheads="1"/>
          </p:cNvSpPr>
          <p:nvPr/>
        </p:nvSpPr>
        <p:spPr bwMode="auto">
          <a:xfrm>
            <a:off x="2779197" y="3119077"/>
            <a:ext cx="1103294" cy="535305"/>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4" name="Oval 1451"/>
          <p:cNvSpPr>
            <a:spLocks noChangeArrowheads="1"/>
          </p:cNvSpPr>
          <p:nvPr/>
        </p:nvSpPr>
        <p:spPr bwMode="auto">
          <a:xfrm>
            <a:off x="1521792" y="3853901"/>
            <a:ext cx="1171509" cy="501572"/>
          </a:xfrm>
          <a:prstGeom prst="ellipse">
            <a:avLst/>
          </a:prstGeom>
          <a:solidFill>
            <a:srgbClr val="0070C0"/>
          </a:solidFill>
          <a:ln w="31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p:nvPr/>
        </p:nvSpPr>
        <p:spPr>
          <a:xfrm>
            <a:off x="4380230" y="2582864"/>
            <a:ext cx="2821848" cy="1376362"/>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Oval 1453"/>
          <p:cNvSpPr>
            <a:spLocks noChangeArrowheads="1"/>
          </p:cNvSpPr>
          <p:nvPr/>
        </p:nvSpPr>
        <p:spPr bwMode="auto">
          <a:xfrm>
            <a:off x="4471306" y="3119077"/>
            <a:ext cx="1009823" cy="459929"/>
          </a:xfrm>
          <a:prstGeom prst="ellipse">
            <a:avLst/>
          </a:prstGeom>
          <a:solidFill>
            <a:schemeClr val="bg1"/>
          </a:solidFill>
          <a:ln w="28575">
            <a:solidFill>
              <a:srgbClr val="FFC000"/>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6" name="Oval 1454"/>
          <p:cNvSpPr>
            <a:spLocks noChangeArrowheads="1"/>
          </p:cNvSpPr>
          <p:nvPr/>
        </p:nvSpPr>
        <p:spPr bwMode="auto">
          <a:xfrm>
            <a:off x="5984050" y="3167423"/>
            <a:ext cx="1142110" cy="486959"/>
          </a:xfrm>
          <a:prstGeom prst="ellipse">
            <a:avLst/>
          </a:prstGeom>
          <a:solidFill>
            <a:srgbClr val="0070C0"/>
          </a:solidFill>
          <a:ln w="25400">
            <a:solidFill>
              <a:schemeClr val="accent1">
                <a:lumMod val="75000"/>
              </a:schemeClr>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20" name="Oval 19"/>
          <p:cNvSpPr/>
          <p:nvPr/>
        </p:nvSpPr>
        <p:spPr>
          <a:xfrm>
            <a:off x="2555864" y="4432760"/>
            <a:ext cx="3128328" cy="1672944"/>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dirty="0"/>
          </a:p>
        </p:txBody>
      </p:sp>
      <p:sp>
        <p:nvSpPr>
          <p:cNvPr id="21" name="Oval 20"/>
          <p:cNvSpPr/>
          <p:nvPr/>
        </p:nvSpPr>
        <p:spPr>
          <a:xfrm>
            <a:off x="5857875" y="4561575"/>
            <a:ext cx="1344203" cy="943240"/>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1457"/>
          <p:cNvSpPr>
            <a:spLocks noChangeArrowheads="1"/>
          </p:cNvSpPr>
          <p:nvPr/>
        </p:nvSpPr>
        <p:spPr bwMode="auto">
          <a:xfrm>
            <a:off x="5985467" y="4857535"/>
            <a:ext cx="998062" cy="507003"/>
          </a:xfrm>
          <a:prstGeom prst="ellipse">
            <a:avLst/>
          </a:prstGeom>
          <a:solidFill>
            <a:schemeClr val="bg1"/>
          </a:solidFill>
          <a:ln w="3175">
            <a:solidFill>
              <a:schemeClr val="tx1"/>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panose="020B0604020202020204" pitchFamily="34" charset="0"/>
            </a:endParaRPr>
          </a:p>
        </p:txBody>
      </p:sp>
      <p:sp>
        <p:nvSpPr>
          <p:cNvPr id="8" name="Oval 1458"/>
          <p:cNvSpPr>
            <a:spLocks noChangeArrowheads="1"/>
          </p:cNvSpPr>
          <p:nvPr/>
        </p:nvSpPr>
        <p:spPr bwMode="auto">
          <a:xfrm>
            <a:off x="2774073" y="4900930"/>
            <a:ext cx="1156891" cy="535128"/>
          </a:xfrm>
          <a:prstGeom prst="ellipse">
            <a:avLst/>
          </a:prstGeom>
          <a:solidFill>
            <a:schemeClr val="accent5">
              <a:lumMod val="75000"/>
            </a:schemeClr>
          </a:solidFill>
          <a:ln w="31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9" name="Oval 1459"/>
          <p:cNvSpPr>
            <a:spLocks noChangeArrowheads="1"/>
          </p:cNvSpPr>
          <p:nvPr/>
        </p:nvSpPr>
        <p:spPr bwMode="auto">
          <a:xfrm>
            <a:off x="4328070" y="4870908"/>
            <a:ext cx="1091848" cy="565149"/>
          </a:xfrm>
          <a:prstGeom prst="ellipse">
            <a:avLst/>
          </a:prstGeom>
          <a:solidFill>
            <a:schemeClr val="bg1"/>
          </a:solidFill>
          <a:ln w="38100">
            <a:solidFill>
              <a:schemeClr val="accent4"/>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cxnSp>
        <p:nvCxnSpPr>
          <p:cNvPr id="25" name="Straight Arrow Connector 24"/>
          <p:cNvCxnSpPr>
            <a:stCxn id="2" idx="4"/>
            <a:endCxn id="4" idx="0"/>
          </p:cNvCxnSpPr>
          <p:nvPr/>
        </p:nvCxnSpPr>
        <p:spPr>
          <a:xfrm>
            <a:off x="1983974" y="3577097"/>
            <a:ext cx="123573" cy="2768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 idx="2"/>
            <a:endCxn id="2" idx="6"/>
          </p:cNvCxnSpPr>
          <p:nvPr/>
        </p:nvCxnSpPr>
        <p:spPr>
          <a:xfrm flipH="1" flipV="1">
            <a:off x="2528780" y="3339439"/>
            <a:ext cx="250417" cy="472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4" idx="6"/>
          </p:cNvCxnSpPr>
          <p:nvPr/>
        </p:nvCxnSpPr>
        <p:spPr>
          <a:xfrm flipV="1">
            <a:off x="2693301" y="3654382"/>
            <a:ext cx="594433" cy="4503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1"/>
            <a:endCxn id="4" idx="5"/>
          </p:cNvCxnSpPr>
          <p:nvPr/>
        </p:nvCxnSpPr>
        <p:spPr>
          <a:xfrm flipH="1" flipV="1">
            <a:off x="2521737" y="4282019"/>
            <a:ext cx="421759" cy="6972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0"/>
            <a:endCxn id="3" idx="4"/>
          </p:cNvCxnSpPr>
          <p:nvPr/>
        </p:nvCxnSpPr>
        <p:spPr>
          <a:xfrm flipH="1" flipV="1">
            <a:off x="3330844" y="3654382"/>
            <a:ext cx="21675" cy="12465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2"/>
            <a:endCxn id="3" idx="6"/>
          </p:cNvCxnSpPr>
          <p:nvPr/>
        </p:nvCxnSpPr>
        <p:spPr>
          <a:xfrm flipH="1">
            <a:off x="3882491" y="3349042"/>
            <a:ext cx="588815" cy="376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0"/>
            <a:endCxn id="5" idx="4"/>
          </p:cNvCxnSpPr>
          <p:nvPr/>
        </p:nvCxnSpPr>
        <p:spPr>
          <a:xfrm flipV="1">
            <a:off x="4873994" y="3579006"/>
            <a:ext cx="102224" cy="12919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0"/>
            <a:endCxn id="6" idx="4"/>
          </p:cNvCxnSpPr>
          <p:nvPr/>
        </p:nvCxnSpPr>
        <p:spPr>
          <a:xfrm flipV="1">
            <a:off x="6484498" y="3654382"/>
            <a:ext cx="70607" cy="120315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2"/>
            <a:endCxn id="9" idx="6"/>
          </p:cNvCxnSpPr>
          <p:nvPr/>
        </p:nvCxnSpPr>
        <p:spPr>
          <a:xfrm flipH="1">
            <a:off x="5419918" y="5111037"/>
            <a:ext cx="565549" cy="424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flipH="1" flipV="1">
            <a:off x="6938444" y="5001503"/>
            <a:ext cx="45085" cy="140335"/>
          </a:xfrm>
          <a:prstGeom prst="curvedConnector3">
            <a:avLst>
              <a:gd name="adj1" fmla="val -49909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endCxn id="5" idx="6"/>
          </p:cNvCxnSpPr>
          <p:nvPr/>
        </p:nvCxnSpPr>
        <p:spPr>
          <a:xfrm rot="10800000" flipV="1">
            <a:off x="5481129" y="3287600"/>
            <a:ext cx="545540" cy="61442"/>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cxnSpLocks/>
            <a:stCxn id="5" idx="5"/>
          </p:cNvCxnSpPr>
          <p:nvPr/>
        </p:nvCxnSpPr>
        <p:spPr>
          <a:xfrm rot="5400000" flipH="1" flipV="1">
            <a:off x="5682362" y="3152347"/>
            <a:ext cx="10186" cy="708422"/>
          </a:xfrm>
          <a:prstGeom prst="curvedConnector4">
            <a:avLst>
              <a:gd name="adj1" fmla="val -47752"/>
              <a:gd name="adj2" fmla="val 6043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cxnSpLocks/>
            <a:stCxn id="8" idx="5"/>
          </p:cNvCxnSpPr>
          <p:nvPr/>
        </p:nvCxnSpPr>
        <p:spPr>
          <a:xfrm rot="5400000" flipH="1" flipV="1">
            <a:off x="4041245" y="4989528"/>
            <a:ext cx="88458" cy="647866"/>
          </a:xfrm>
          <a:prstGeom prst="curvedConnector4">
            <a:avLst>
              <a:gd name="adj1" fmla="val -5498"/>
              <a:gd name="adj2" fmla="val 6307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10800000" flipV="1">
            <a:off x="3930964" y="5134628"/>
            <a:ext cx="397106" cy="15011"/>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478"/>
          <p:cNvSpPr txBox="1"/>
          <p:nvPr/>
        </p:nvSpPr>
        <p:spPr>
          <a:xfrm>
            <a:off x="2075497" y="2649637"/>
            <a:ext cx="316865" cy="413154"/>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a </a:t>
            </a:r>
            <a:endParaRPr lang="en-US" sz="2400" dirty="0">
              <a:effectLst/>
              <a:latin typeface="Courier New" panose="02070309020205020404" pitchFamily="49" charset="0"/>
              <a:ea typeface="SimSun" panose="02010600030101010101" pitchFamily="2" charset="-122"/>
            </a:endParaRPr>
          </a:p>
        </p:txBody>
      </p:sp>
      <p:sp>
        <p:nvSpPr>
          <p:cNvPr id="40" name="Text Box 1481"/>
          <p:cNvSpPr txBox="1"/>
          <p:nvPr/>
        </p:nvSpPr>
        <p:spPr>
          <a:xfrm>
            <a:off x="3287734" y="2709004"/>
            <a:ext cx="316865" cy="378906"/>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a:effectLst/>
                <a:latin typeface="Times New Roman" panose="02020603050405020304" pitchFamily="18" charset="0"/>
                <a:ea typeface="SimSun" panose="02010600030101010101" pitchFamily="2" charset="-122"/>
              </a:rPr>
              <a:t>b </a:t>
            </a:r>
            <a:endParaRPr lang="en-US" sz="2000">
              <a:effectLst/>
              <a:latin typeface="Courier New" panose="02070309020205020404" pitchFamily="49" charset="0"/>
              <a:ea typeface="SimSun" panose="02010600030101010101" pitchFamily="2" charset="-122"/>
            </a:endParaRPr>
          </a:p>
        </p:txBody>
      </p:sp>
      <p:sp>
        <p:nvSpPr>
          <p:cNvPr id="41" name="Text Box 1484"/>
          <p:cNvSpPr txBox="1"/>
          <p:nvPr/>
        </p:nvSpPr>
        <p:spPr>
          <a:xfrm>
            <a:off x="1102936" y="3830819"/>
            <a:ext cx="378236" cy="47910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e</a:t>
            </a:r>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p:txBody>
      </p:sp>
      <p:sp>
        <p:nvSpPr>
          <p:cNvPr id="10" name="Text Box 1487"/>
          <p:cNvSpPr txBox="1">
            <a:spLocks noChangeArrowheads="1"/>
          </p:cNvSpPr>
          <p:nvPr/>
        </p:nvSpPr>
        <p:spPr bwMode="auto">
          <a:xfrm>
            <a:off x="4657058" y="5443127"/>
            <a:ext cx="486410" cy="457293"/>
          </a:xfrm>
          <a:prstGeom prst="rect">
            <a:avLst/>
          </a:prstGeom>
          <a:solidFill>
            <a:srgbClr val="D9D9D9"/>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a:t>
            </a:r>
            <a:endParaRPr kumimoji="0" lang="en-US" altLang="zh-CN" sz="2000" b="0" i="0" u="none" strike="noStrike" cap="none" normalizeH="0" baseline="0">
              <a:ln>
                <a:noFill/>
              </a:ln>
              <a:solidFill>
                <a:schemeClr val="tx1"/>
              </a:solidFill>
              <a:effectLst/>
              <a:latin typeface="Arial" panose="020B0604020202020204" pitchFamily="34" charset="0"/>
            </a:endParaRPr>
          </a:p>
        </p:txBody>
      </p:sp>
      <p:sp>
        <p:nvSpPr>
          <p:cNvPr id="43" name="Text Box 1490"/>
          <p:cNvSpPr txBox="1"/>
          <p:nvPr/>
        </p:nvSpPr>
        <p:spPr>
          <a:xfrm>
            <a:off x="3354705" y="5518785"/>
            <a:ext cx="434870" cy="381635"/>
          </a:xfrm>
          <a:prstGeom prst="rect">
            <a:avLst/>
          </a:prstGeom>
          <a:solidFill>
            <a:sysClr val="window" lastClr="FFFFFF">
              <a:lumMod val="85000"/>
            </a:sysClr>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f </a:t>
            </a:r>
            <a:endParaRPr lang="en-US" sz="2000" dirty="0">
              <a:effectLst/>
              <a:latin typeface="Courier New" panose="02070309020205020404" pitchFamily="49" charset="0"/>
              <a:ea typeface="SimSun" panose="02010600030101010101" pitchFamily="2" charset="-122"/>
            </a:endParaRPr>
          </a:p>
        </p:txBody>
      </p:sp>
      <p:sp>
        <p:nvSpPr>
          <p:cNvPr id="44" name="Text Box 1493"/>
          <p:cNvSpPr txBox="1"/>
          <p:nvPr/>
        </p:nvSpPr>
        <p:spPr>
          <a:xfrm>
            <a:off x="6245971" y="5384707"/>
            <a:ext cx="436815" cy="439603"/>
          </a:xfrm>
          <a:prstGeom prst="rect">
            <a:avLst/>
          </a:prstGeom>
          <a:solidFill>
            <a:sysClr val="window" lastClr="FFFFFF">
              <a:lumMod val="85000"/>
            </a:sysClr>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h </a:t>
            </a:r>
            <a:endParaRPr lang="en-US" sz="2000" dirty="0">
              <a:effectLst/>
              <a:latin typeface="Courier New" panose="02070309020205020404" pitchFamily="49" charset="0"/>
              <a:ea typeface="SimSun" panose="02010600030101010101" pitchFamily="2" charset="-122"/>
            </a:endParaRPr>
          </a:p>
        </p:txBody>
      </p:sp>
      <p:sp>
        <p:nvSpPr>
          <p:cNvPr id="45" name="Text Box 1496"/>
          <p:cNvSpPr txBox="1"/>
          <p:nvPr/>
        </p:nvSpPr>
        <p:spPr>
          <a:xfrm>
            <a:off x="6136850" y="2713038"/>
            <a:ext cx="311499" cy="41614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d </a:t>
            </a:r>
            <a:endParaRPr lang="en-US" sz="2000" dirty="0">
              <a:effectLst/>
              <a:latin typeface="Courier New" panose="02070309020205020404" pitchFamily="49" charset="0"/>
              <a:ea typeface="SimSun" panose="02010600030101010101" pitchFamily="2" charset="-122"/>
            </a:endParaRPr>
          </a:p>
        </p:txBody>
      </p:sp>
      <p:sp>
        <p:nvSpPr>
          <p:cNvPr id="46" name="Text Box 1499"/>
          <p:cNvSpPr txBox="1"/>
          <p:nvPr/>
        </p:nvSpPr>
        <p:spPr>
          <a:xfrm>
            <a:off x="4942951" y="2711703"/>
            <a:ext cx="347870" cy="37620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c </a:t>
            </a:r>
            <a:endParaRPr lang="en-US" sz="2000" dirty="0">
              <a:effectLst/>
              <a:latin typeface="Courier New" panose="02070309020205020404" pitchFamily="49" charset="0"/>
              <a:ea typeface="SimSun" panose="02010600030101010101" pitchFamily="2" charset="-122"/>
            </a:endParaRPr>
          </a:p>
        </p:txBody>
      </p:sp>
      <p:sp>
        <p:nvSpPr>
          <p:cNvPr id="11" name="Rectangle 4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49"/>
          <p:cNvSpPr>
            <a:spLocks noChangeArrowheads="1"/>
          </p:cNvSpPr>
          <p:nvPr/>
        </p:nvSpPr>
        <p:spPr bwMode="auto">
          <a:xfrm>
            <a:off x="0" y="5111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51"/>
          <p:cNvSpPr>
            <a:spLocks noChangeArrowheads="1"/>
          </p:cNvSpPr>
          <p:nvPr/>
        </p:nvSpPr>
        <p:spPr bwMode="auto">
          <a:xfrm>
            <a:off x="0" y="5651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53"/>
          <p:cNvSpPr>
            <a:spLocks noChangeArrowheads="1"/>
          </p:cNvSpPr>
          <p:nvPr/>
        </p:nvSpPr>
        <p:spPr bwMode="auto">
          <a:xfrm>
            <a:off x="0" y="74136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62"/>
          <p:cNvSpPr>
            <a:spLocks noChangeArrowheads="1"/>
          </p:cNvSpPr>
          <p:nvPr/>
        </p:nvSpPr>
        <p:spPr bwMode="auto">
          <a:xfrm>
            <a:off x="1734531" y="1707506"/>
            <a:ext cx="22336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Figure 3.23</a:t>
            </a:r>
            <a:r>
              <a:rPr kumimoji="0" lang="en-US" altLang="en-US" sz="2400"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en-US"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en-US" sz="2400" i="0" u="none" strike="noStrike" cap="none" normalizeH="0" baseline="0" dirty="0">
              <a:ln>
                <a:noFill/>
              </a:ln>
              <a:solidFill>
                <a:schemeClr val="tx1"/>
              </a:solidFill>
              <a:effectLst/>
            </a:endParaRPr>
          </a:p>
        </p:txBody>
      </p:sp>
      <p:sp>
        <p:nvSpPr>
          <p:cNvPr id="23" name="Rectangle 63"/>
          <p:cNvSpPr>
            <a:spLocks noChangeArrowheads="1"/>
          </p:cNvSpPr>
          <p:nvPr/>
        </p:nvSpPr>
        <p:spPr bwMode="auto">
          <a:xfrm>
            <a:off x="0" y="216693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69"/>
          <p:cNvSpPr>
            <a:spLocks noChangeArrowheads="1"/>
          </p:cNvSpPr>
          <p:nvPr/>
        </p:nvSpPr>
        <p:spPr bwMode="auto">
          <a:xfrm>
            <a:off x="0" y="23431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169" name="Rectangle 73"/>
          <p:cNvSpPr>
            <a:spLocks noChangeArrowheads="1"/>
          </p:cNvSpPr>
          <p:nvPr/>
        </p:nvSpPr>
        <p:spPr bwMode="auto">
          <a:xfrm>
            <a:off x="0" y="2695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7673278" y="845485"/>
            <a:ext cx="4100659" cy="5940088"/>
          </a:xfrm>
          <a:prstGeom prst="rect">
            <a:avLst/>
          </a:prstGeom>
          <a:noFill/>
        </p:spPr>
        <p:txBody>
          <a:bodyPr wrap="square" rtlCol="0">
            <a:spAutoFit/>
          </a:bodyPr>
          <a:lstStyle/>
          <a:p>
            <a:pPr marL="457200" indent="-457200">
              <a:spcAft>
                <a:spcPts val="1200"/>
              </a:spcAft>
              <a:buAutoNum type="alphaLcParenBoth" startAt="2"/>
            </a:pPr>
            <a:r>
              <a:rPr lang="en-US" sz="2400" dirty="0">
                <a:latin typeface="Times New Roman" panose="02020603050405020304" pitchFamily="18" charset="0"/>
                <a:ea typeface="SimSun" panose="02010600030101010101" pitchFamily="2" charset="-122"/>
              </a:rPr>
              <a:t>The graph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 the transpose of G, with the depth-first forest computed in line 3 of Strongly-Connected-Components shown and tree edges shaded. </a:t>
            </a:r>
          </a:p>
          <a:p>
            <a:pPr marL="461963">
              <a:spcAft>
                <a:spcPts val="1200"/>
              </a:spcAft>
            </a:pPr>
            <a:r>
              <a:rPr lang="en-US" sz="2400" dirty="0">
                <a:latin typeface="Times New Roman" panose="02020603050405020304" pitchFamily="18" charset="0"/>
                <a:ea typeface="SimSun" panose="02010600030101010101" pitchFamily="2" charset="-122"/>
              </a:rPr>
              <a:t>Each strongly connect component in G</a:t>
            </a:r>
            <a:r>
              <a:rPr lang="en-US" sz="2400" baseline="30000" dirty="0">
                <a:latin typeface="Times New Roman" panose="02020603050405020304" pitchFamily="18" charset="0"/>
                <a:ea typeface="SimSun" panose="02010600030101010101" pitchFamily="2" charset="-122"/>
              </a:rPr>
              <a:t>T </a:t>
            </a:r>
            <a:r>
              <a:rPr lang="en-US" sz="2400" dirty="0">
                <a:latin typeface="Times New Roman" panose="02020603050405020304" pitchFamily="18" charset="0"/>
                <a:ea typeface="SimSun" panose="02010600030101010101" pitchFamily="2" charset="-122"/>
              </a:rPr>
              <a:t>corresponds to one depth-first tree. </a:t>
            </a:r>
          </a:p>
          <a:p>
            <a:pPr marL="461963">
              <a:spcAft>
                <a:spcPts val="1200"/>
              </a:spcAft>
            </a:pPr>
            <a:r>
              <a:rPr lang="en-US" sz="2400" dirty="0">
                <a:latin typeface="Times New Roman" panose="02020603050405020304" pitchFamily="18" charset="0"/>
                <a:ea typeface="SimSun" panose="02010600030101010101" pitchFamily="2" charset="-122"/>
              </a:rPr>
              <a:t>Vertices a, c, f and h, which are white shaped, are the roots of the depth-first trees produced by the depth-first search of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a:t>
            </a:r>
            <a:endParaRPr lang="en-US" sz="2400" dirty="0">
              <a:latin typeface="Courier New" panose="02070309020205020404" pitchFamily="49" charset="0"/>
              <a:ea typeface="SimSun" panose="02010600030101010101" pitchFamily="2" charset="-122"/>
            </a:endParaRPr>
          </a:p>
        </p:txBody>
      </p:sp>
      <p:sp>
        <p:nvSpPr>
          <p:cNvPr id="47" name="Rectangle 46">
            <a:extLst>
              <a:ext uri="{FF2B5EF4-FFF2-40B4-BE49-F238E27FC236}">
                <a16:creationId xmlns:a16="http://schemas.microsoft.com/office/drawing/2014/main" id="{A5FA255B-7AF0-4BB2-82A3-C8F7F400FE84}"/>
              </a:ext>
            </a:extLst>
          </p:cNvPr>
          <p:cNvSpPr/>
          <p:nvPr/>
        </p:nvSpPr>
        <p:spPr>
          <a:xfrm>
            <a:off x="1106920" y="388285"/>
            <a:ext cx="6903300" cy="584775"/>
          </a:xfrm>
          <a:prstGeom prst="rect">
            <a:avLst/>
          </a:prstGeom>
          <a:solidFill>
            <a:srgbClr val="FFFF00"/>
          </a:solidFill>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3578141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Card 12"/>
          <p:cNvSpPr/>
          <p:nvPr/>
        </p:nvSpPr>
        <p:spPr>
          <a:xfrm rot="10800000">
            <a:off x="1143557" y="2308595"/>
            <a:ext cx="2824616" cy="2252980"/>
          </a:xfrm>
          <a:prstGeom prst="flowChartPunchedCard">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Oval 1449"/>
          <p:cNvSpPr>
            <a:spLocks noChangeArrowheads="1"/>
          </p:cNvSpPr>
          <p:nvPr/>
        </p:nvSpPr>
        <p:spPr bwMode="auto">
          <a:xfrm>
            <a:off x="1439167" y="3101780"/>
            <a:ext cx="1089613" cy="475317"/>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3" name="Oval 1450"/>
          <p:cNvSpPr>
            <a:spLocks noChangeArrowheads="1"/>
          </p:cNvSpPr>
          <p:nvPr/>
        </p:nvSpPr>
        <p:spPr bwMode="auto">
          <a:xfrm>
            <a:off x="2779197" y="3119077"/>
            <a:ext cx="1103294" cy="535305"/>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4" name="Oval 1451"/>
          <p:cNvSpPr>
            <a:spLocks noChangeArrowheads="1"/>
          </p:cNvSpPr>
          <p:nvPr/>
        </p:nvSpPr>
        <p:spPr bwMode="auto">
          <a:xfrm>
            <a:off x="1521792" y="3853901"/>
            <a:ext cx="1171509" cy="501572"/>
          </a:xfrm>
          <a:prstGeom prst="ellipse">
            <a:avLst/>
          </a:prstGeom>
          <a:solidFill>
            <a:schemeClr val="accent1">
              <a:lumMod val="75000"/>
            </a:schemeClr>
          </a:solidFill>
          <a:ln w="6350">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p:nvPr/>
        </p:nvSpPr>
        <p:spPr>
          <a:xfrm>
            <a:off x="4380230" y="2582864"/>
            <a:ext cx="2821848" cy="1376362"/>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Oval 1453"/>
          <p:cNvSpPr>
            <a:spLocks noChangeArrowheads="1"/>
          </p:cNvSpPr>
          <p:nvPr/>
        </p:nvSpPr>
        <p:spPr bwMode="auto">
          <a:xfrm>
            <a:off x="4495428" y="3137054"/>
            <a:ext cx="1009823" cy="459929"/>
          </a:xfrm>
          <a:prstGeom prst="ellipse">
            <a:avLst/>
          </a:prstGeom>
          <a:solidFill>
            <a:schemeClr val="bg1"/>
          </a:solidFill>
          <a:ln w="19050">
            <a:solidFill>
              <a:schemeClr val="accent4">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6" name="Oval 1454"/>
          <p:cNvSpPr>
            <a:spLocks noChangeArrowheads="1"/>
          </p:cNvSpPr>
          <p:nvPr/>
        </p:nvSpPr>
        <p:spPr bwMode="auto">
          <a:xfrm>
            <a:off x="5984050" y="3167423"/>
            <a:ext cx="1142110" cy="486959"/>
          </a:xfrm>
          <a:prstGeom prst="ellipse">
            <a:avLst/>
          </a:prstGeom>
          <a:solidFill>
            <a:schemeClr val="accent1">
              <a:lumMod val="75000"/>
            </a:schemeClr>
          </a:solidFill>
          <a:ln w="31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20" name="Oval 19"/>
          <p:cNvSpPr/>
          <p:nvPr/>
        </p:nvSpPr>
        <p:spPr>
          <a:xfrm>
            <a:off x="2555513" y="4432758"/>
            <a:ext cx="3128328" cy="1672944"/>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dirty="0"/>
          </a:p>
        </p:txBody>
      </p:sp>
      <p:sp>
        <p:nvSpPr>
          <p:cNvPr id="21" name="Oval 20"/>
          <p:cNvSpPr/>
          <p:nvPr/>
        </p:nvSpPr>
        <p:spPr>
          <a:xfrm>
            <a:off x="5857875" y="4561575"/>
            <a:ext cx="1344203" cy="943240"/>
          </a:xfrm>
          <a:prstGeom prst="ellipse">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1457"/>
          <p:cNvSpPr>
            <a:spLocks noChangeArrowheads="1"/>
          </p:cNvSpPr>
          <p:nvPr/>
        </p:nvSpPr>
        <p:spPr bwMode="auto">
          <a:xfrm>
            <a:off x="5985467" y="4857535"/>
            <a:ext cx="998062" cy="507003"/>
          </a:xfrm>
          <a:prstGeom prst="ellipse">
            <a:avLst/>
          </a:prstGeom>
          <a:solidFill>
            <a:schemeClr val="bg1"/>
          </a:solidFill>
          <a:ln>
            <a:solidFill>
              <a:schemeClr val="accent4">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panose="020B0604020202020204" pitchFamily="34" charset="0"/>
            </a:endParaRPr>
          </a:p>
        </p:txBody>
      </p:sp>
      <p:sp>
        <p:nvSpPr>
          <p:cNvPr id="8" name="Oval 1458"/>
          <p:cNvSpPr>
            <a:spLocks noChangeArrowheads="1"/>
          </p:cNvSpPr>
          <p:nvPr/>
        </p:nvSpPr>
        <p:spPr bwMode="auto">
          <a:xfrm>
            <a:off x="2774073" y="4900930"/>
            <a:ext cx="1156891" cy="535128"/>
          </a:xfrm>
          <a:prstGeom prst="ellipse">
            <a:avLst/>
          </a:prstGeom>
          <a:solidFill>
            <a:schemeClr val="accent5">
              <a:lumMod val="75000"/>
            </a:schemeClr>
          </a:solidFill>
          <a:ln w="31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
        <p:nvSpPr>
          <p:cNvPr id="9" name="Oval 1459"/>
          <p:cNvSpPr>
            <a:spLocks noChangeArrowheads="1"/>
          </p:cNvSpPr>
          <p:nvPr/>
        </p:nvSpPr>
        <p:spPr bwMode="auto">
          <a:xfrm>
            <a:off x="4328070" y="4870908"/>
            <a:ext cx="1091848" cy="565149"/>
          </a:xfrm>
          <a:prstGeom prst="ellipse">
            <a:avLst/>
          </a:prstGeom>
          <a:solidFill>
            <a:schemeClr val="bg1"/>
          </a:solidFill>
          <a:ln w="28575">
            <a:solidFill>
              <a:schemeClr val="accent2"/>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cxnSp>
        <p:nvCxnSpPr>
          <p:cNvPr id="25" name="Straight Arrow Connector 24"/>
          <p:cNvCxnSpPr>
            <a:stCxn id="2" idx="4"/>
            <a:endCxn id="4" idx="0"/>
          </p:cNvCxnSpPr>
          <p:nvPr/>
        </p:nvCxnSpPr>
        <p:spPr>
          <a:xfrm>
            <a:off x="1983974" y="3577097"/>
            <a:ext cx="123573" cy="2768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flipV="1">
            <a:off x="2695316" y="3680312"/>
            <a:ext cx="624608" cy="4450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endCxn id="2" idx="6"/>
          </p:cNvCxnSpPr>
          <p:nvPr/>
        </p:nvCxnSpPr>
        <p:spPr>
          <a:xfrm flipH="1" flipV="1">
            <a:off x="2528780" y="3339439"/>
            <a:ext cx="238342" cy="711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1"/>
            <a:endCxn id="4" idx="5"/>
          </p:cNvCxnSpPr>
          <p:nvPr/>
        </p:nvCxnSpPr>
        <p:spPr>
          <a:xfrm flipH="1" flipV="1">
            <a:off x="2521737" y="4282019"/>
            <a:ext cx="421759" cy="6972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0"/>
            <a:endCxn id="3" idx="4"/>
          </p:cNvCxnSpPr>
          <p:nvPr/>
        </p:nvCxnSpPr>
        <p:spPr>
          <a:xfrm flipH="1" flipV="1">
            <a:off x="3330844" y="3654382"/>
            <a:ext cx="21675" cy="12465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2"/>
            <a:endCxn id="3" idx="6"/>
          </p:cNvCxnSpPr>
          <p:nvPr/>
        </p:nvCxnSpPr>
        <p:spPr>
          <a:xfrm flipH="1">
            <a:off x="3882491" y="3367019"/>
            <a:ext cx="612937" cy="197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0"/>
            <a:endCxn id="5" idx="4"/>
          </p:cNvCxnSpPr>
          <p:nvPr/>
        </p:nvCxnSpPr>
        <p:spPr>
          <a:xfrm flipV="1">
            <a:off x="4873994" y="3596983"/>
            <a:ext cx="126346" cy="12739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0"/>
            <a:endCxn id="6" idx="4"/>
          </p:cNvCxnSpPr>
          <p:nvPr/>
        </p:nvCxnSpPr>
        <p:spPr>
          <a:xfrm flipV="1">
            <a:off x="6484498" y="3654382"/>
            <a:ext cx="70607" cy="12031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2"/>
            <a:endCxn id="9" idx="6"/>
          </p:cNvCxnSpPr>
          <p:nvPr/>
        </p:nvCxnSpPr>
        <p:spPr>
          <a:xfrm flipH="1">
            <a:off x="5419918" y="5111037"/>
            <a:ext cx="565549" cy="424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flipH="1" flipV="1">
            <a:off x="6938444" y="5001503"/>
            <a:ext cx="45085" cy="140335"/>
          </a:xfrm>
          <a:prstGeom prst="curvedConnector3">
            <a:avLst>
              <a:gd name="adj1" fmla="val -49909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endCxn id="5" idx="6"/>
          </p:cNvCxnSpPr>
          <p:nvPr/>
        </p:nvCxnSpPr>
        <p:spPr>
          <a:xfrm rot="10800000" flipV="1">
            <a:off x="5505251" y="3305577"/>
            <a:ext cx="545540" cy="61442"/>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a:off x="5466132" y="3440710"/>
            <a:ext cx="575534" cy="7086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cxnSpLocks/>
          </p:cNvCxnSpPr>
          <p:nvPr/>
        </p:nvCxnSpPr>
        <p:spPr>
          <a:xfrm flipV="1">
            <a:off x="3867922" y="5269232"/>
            <a:ext cx="541486" cy="20743"/>
          </a:xfrm>
          <a:prstGeom prst="curved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10800000" flipV="1">
            <a:off x="3930964" y="5134628"/>
            <a:ext cx="397106" cy="15011"/>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478"/>
          <p:cNvSpPr txBox="1"/>
          <p:nvPr/>
        </p:nvSpPr>
        <p:spPr>
          <a:xfrm>
            <a:off x="2075497" y="2649637"/>
            <a:ext cx="316865" cy="413154"/>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a </a:t>
            </a:r>
            <a:endParaRPr lang="en-US" sz="2400" dirty="0">
              <a:effectLst/>
              <a:latin typeface="Courier New" panose="02070309020205020404" pitchFamily="49" charset="0"/>
              <a:ea typeface="SimSun" panose="02010600030101010101" pitchFamily="2" charset="-122"/>
            </a:endParaRPr>
          </a:p>
        </p:txBody>
      </p:sp>
      <p:sp>
        <p:nvSpPr>
          <p:cNvPr id="40" name="Text Box 1481"/>
          <p:cNvSpPr txBox="1"/>
          <p:nvPr/>
        </p:nvSpPr>
        <p:spPr>
          <a:xfrm>
            <a:off x="3287734" y="2709004"/>
            <a:ext cx="316865" cy="378906"/>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a:effectLst/>
                <a:latin typeface="Times New Roman" panose="02020603050405020304" pitchFamily="18" charset="0"/>
                <a:ea typeface="SimSun" panose="02010600030101010101" pitchFamily="2" charset="-122"/>
              </a:rPr>
              <a:t>b </a:t>
            </a:r>
            <a:endParaRPr lang="en-US" sz="2000">
              <a:effectLst/>
              <a:latin typeface="Courier New" panose="02070309020205020404" pitchFamily="49" charset="0"/>
              <a:ea typeface="SimSun" panose="02010600030101010101" pitchFamily="2" charset="-122"/>
            </a:endParaRPr>
          </a:p>
        </p:txBody>
      </p:sp>
      <p:sp>
        <p:nvSpPr>
          <p:cNvPr id="41" name="Text Box 1484"/>
          <p:cNvSpPr txBox="1"/>
          <p:nvPr/>
        </p:nvSpPr>
        <p:spPr>
          <a:xfrm>
            <a:off x="1102936" y="3830819"/>
            <a:ext cx="378236" cy="47910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e</a:t>
            </a:r>
            <a:r>
              <a:rPr lang="en-US" sz="2000" dirty="0">
                <a:effectLst/>
                <a:latin typeface="Times New Roman" panose="02020603050405020304" pitchFamily="18" charset="0"/>
                <a:ea typeface="SimSun" panose="02010600030101010101" pitchFamily="2" charset="-122"/>
              </a:rPr>
              <a:t> </a:t>
            </a:r>
            <a:endParaRPr lang="en-US" sz="2000" dirty="0">
              <a:effectLst/>
              <a:latin typeface="Courier New" panose="02070309020205020404" pitchFamily="49" charset="0"/>
              <a:ea typeface="SimSun" panose="02010600030101010101" pitchFamily="2" charset="-122"/>
            </a:endParaRPr>
          </a:p>
        </p:txBody>
      </p:sp>
      <p:sp>
        <p:nvSpPr>
          <p:cNvPr id="10" name="Text Box 1487"/>
          <p:cNvSpPr txBox="1">
            <a:spLocks noChangeArrowheads="1"/>
          </p:cNvSpPr>
          <p:nvPr/>
        </p:nvSpPr>
        <p:spPr bwMode="auto">
          <a:xfrm>
            <a:off x="4617181" y="5471630"/>
            <a:ext cx="486410" cy="457293"/>
          </a:xfrm>
          <a:prstGeom prst="rect">
            <a:avLst/>
          </a:prstGeom>
          <a:solidFill>
            <a:srgbClr val="D9D9D9"/>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a:t>
            </a:r>
            <a:endParaRPr kumimoji="0" lang="en-US" altLang="zh-CN" sz="2000" b="0" i="0" u="none" strike="noStrike" cap="none" normalizeH="0" baseline="0">
              <a:ln>
                <a:noFill/>
              </a:ln>
              <a:solidFill>
                <a:schemeClr val="tx1"/>
              </a:solidFill>
              <a:effectLst/>
              <a:latin typeface="Arial" panose="020B0604020202020204" pitchFamily="34" charset="0"/>
            </a:endParaRPr>
          </a:p>
        </p:txBody>
      </p:sp>
      <p:sp>
        <p:nvSpPr>
          <p:cNvPr id="43" name="Text Box 1490"/>
          <p:cNvSpPr txBox="1"/>
          <p:nvPr/>
        </p:nvSpPr>
        <p:spPr>
          <a:xfrm>
            <a:off x="3354705" y="5518785"/>
            <a:ext cx="434870" cy="381635"/>
          </a:xfrm>
          <a:prstGeom prst="rect">
            <a:avLst/>
          </a:prstGeom>
          <a:solidFill>
            <a:sysClr val="window" lastClr="FFFFFF">
              <a:lumMod val="85000"/>
            </a:sysClr>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f </a:t>
            </a:r>
            <a:endParaRPr lang="en-US" sz="2000" dirty="0">
              <a:effectLst/>
              <a:latin typeface="Courier New" panose="02070309020205020404" pitchFamily="49" charset="0"/>
              <a:ea typeface="SimSun" panose="02010600030101010101" pitchFamily="2" charset="-122"/>
            </a:endParaRPr>
          </a:p>
        </p:txBody>
      </p:sp>
      <p:sp>
        <p:nvSpPr>
          <p:cNvPr id="44" name="Text Box 1493"/>
          <p:cNvSpPr txBox="1"/>
          <p:nvPr/>
        </p:nvSpPr>
        <p:spPr>
          <a:xfrm>
            <a:off x="6245971" y="5384707"/>
            <a:ext cx="436815" cy="439603"/>
          </a:xfrm>
          <a:prstGeom prst="rect">
            <a:avLst/>
          </a:prstGeom>
          <a:solidFill>
            <a:sysClr val="window" lastClr="FFFFFF">
              <a:lumMod val="85000"/>
            </a:sysClr>
          </a:solidFill>
          <a:ln w="6350">
            <a:solidFill>
              <a:sysClr val="window" lastClr="FFFFFF"/>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h </a:t>
            </a:r>
            <a:endParaRPr lang="en-US" sz="2000" dirty="0">
              <a:effectLst/>
              <a:latin typeface="Courier New" panose="02070309020205020404" pitchFamily="49" charset="0"/>
              <a:ea typeface="SimSun" panose="02010600030101010101" pitchFamily="2" charset="-122"/>
            </a:endParaRPr>
          </a:p>
        </p:txBody>
      </p:sp>
      <p:sp>
        <p:nvSpPr>
          <p:cNvPr id="45" name="Text Box 1496"/>
          <p:cNvSpPr txBox="1"/>
          <p:nvPr/>
        </p:nvSpPr>
        <p:spPr>
          <a:xfrm>
            <a:off x="6136850" y="2713038"/>
            <a:ext cx="311499" cy="41614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d </a:t>
            </a:r>
            <a:endParaRPr lang="en-US" sz="2000" dirty="0">
              <a:effectLst/>
              <a:latin typeface="Courier New" panose="02070309020205020404" pitchFamily="49" charset="0"/>
              <a:ea typeface="SimSun" panose="02010600030101010101" pitchFamily="2" charset="-122"/>
            </a:endParaRPr>
          </a:p>
        </p:txBody>
      </p:sp>
      <p:sp>
        <p:nvSpPr>
          <p:cNvPr id="46" name="Text Box 1499"/>
          <p:cNvSpPr txBox="1"/>
          <p:nvPr/>
        </p:nvSpPr>
        <p:spPr>
          <a:xfrm>
            <a:off x="4942951" y="2711703"/>
            <a:ext cx="347870" cy="376207"/>
          </a:xfrm>
          <a:prstGeom prst="rect">
            <a:avLst/>
          </a:prstGeom>
          <a:solidFill>
            <a:schemeClr val="bg1">
              <a:lumMod val="85000"/>
            </a:schemeClr>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rPr>
              <a:t>c </a:t>
            </a:r>
            <a:endParaRPr lang="en-US" sz="2000" dirty="0">
              <a:effectLst/>
              <a:latin typeface="Courier New" panose="02070309020205020404" pitchFamily="49" charset="0"/>
              <a:ea typeface="SimSun" panose="02010600030101010101" pitchFamily="2" charset="-122"/>
            </a:endParaRPr>
          </a:p>
        </p:txBody>
      </p:sp>
      <p:sp>
        <p:nvSpPr>
          <p:cNvPr id="14" name="Rectangle 49"/>
          <p:cNvSpPr>
            <a:spLocks noChangeArrowheads="1"/>
          </p:cNvSpPr>
          <p:nvPr/>
        </p:nvSpPr>
        <p:spPr bwMode="auto">
          <a:xfrm>
            <a:off x="0" y="5111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51"/>
          <p:cNvSpPr>
            <a:spLocks noChangeArrowheads="1"/>
          </p:cNvSpPr>
          <p:nvPr/>
        </p:nvSpPr>
        <p:spPr bwMode="auto">
          <a:xfrm>
            <a:off x="0" y="5651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53"/>
          <p:cNvSpPr>
            <a:spLocks noChangeArrowheads="1"/>
          </p:cNvSpPr>
          <p:nvPr/>
        </p:nvSpPr>
        <p:spPr bwMode="auto">
          <a:xfrm>
            <a:off x="0" y="74136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62"/>
          <p:cNvSpPr>
            <a:spLocks noChangeArrowheads="1"/>
          </p:cNvSpPr>
          <p:nvPr/>
        </p:nvSpPr>
        <p:spPr bwMode="auto">
          <a:xfrm>
            <a:off x="1328247" y="1387244"/>
            <a:ext cx="47225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Figure 3.23(b)</a:t>
            </a:r>
            <a:r>
              <a:rPr lang="en-US" sz="2400" dirty="0">
                <a:latin typeface="Times New Roman" panose="02020603050405020304" pitchFamily="18" charset="0"/>
                <a:ea typeface="SimSun" panose="02010600030101010101" pitchFamily="2" charset="-122"/>
              </a:rPr>
              <a:t> The graph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 the transpose of G. DFS traversal on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 </a:t>
            </a:r>
            <a:endParaRPr kumimoji="0" lang="en-US" altLang="en-US" sz="2400" b="0" i="0" u="none" strike="noStrike" cap="none" normalizeH="0" baseline="0" dirty="0">
              <a:ln>
                <a:noFill/>
              </a:ln>
              <a:solidFill>
                <a:schemeClr val="tx1"/>
              </a:solidFill>
              <a:effectLst/>
            </a:endParaRPr>
          </a:p>
        </p:txBody>
      </p:sp>
      <p:sp>
        <p:nvSpPr>
          <p:cNvPr id="23" name="Rectangle 63"/>
          <p:cNvSpPr>
            <a:spLocks noChangeArrowheads="1"/>
          </p:cNvSpPr>
          <p:nvPr/>
        </p:nvSpPr>
        <p:spPr bwMode="auto">
          <a:xfrm>
            <a:off x="0" y="216693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69"/>
          <p:cNvSpPr>
            <a:spLocks noChangeArrowheads="1"/>
          </p:cNvSpPr>
          <p:nvPr/>
        </p:nvSpPr>
        <p:spPr bwMode="auto">
          <a:xfrm>
            <a:off x="0" y="23431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169" name="Rectangle 73"/>
          <p:cNvSpPr>
            <a:spLocks noChangeArrowheads="1"/>
          </p:cNvSpPr>
          <p:nvPr/>
        </p:nvSpPr>
        <p:spPr bwMode="auto">
          <a:xfrm>
            <a:off x="0" y="2695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49" name="Table 7167">
                <a:extLst>
                  <a:ext uri="{FF2B5EF4-FFF2-40B4-BE49-F238E27FC236}">
                    <a16:creationId xmlns:a16="http://schemas.microsoft.com/office/drawing/2014/main" id="{C47096D7-0B6E-4E75-BE3C-C13C8C1F0E2A}"/>
                  </a:ext>
                </a:extLst>
              </p:cNvPr>
              <p:cNvGraphicFramePr>
                <a:graphicFrameLocks noGrp="1"/>
              </p:cNvGraphicFramePr>
              <p:nvPr>
                <p:extLst>
                  <p:ext uri="{D42A27DB-BD31-4B8C-83A1-F6EECF244321}">
                    <p14:modId xmlns:p14="http://schemas.microsoft.com/office/powerpoint/2010/main" val="4200356974"/>
                  </p:ext>
                </p:extLst>
              </p:nvPr>
            </p:nvGraphicFramePr>
            <p:xfrm>
              <a:off x="8420948" y="352924"/>
              <a:ext cx="2655737" cy="3566160"/>
            </p:xfrm>
            <a:graphic>
              <a:graphicData uri="http://schemas.openxmlformats.org/drawingml/2006/table">
                <a:tbl>
                  <a:tblPr firstRow="1" bandRow="1">
                    <a:tableStyleId>{5C22544A-7EE6-4342-B048-85BDC9FD1C3A}</a:tableStyleId>
                  </a:tblPr>
                  <a:tblGrid>
                    <a:gridCol w="379391">
                      <a:extLst>
                        <a:ext uri="{9D8B030D-6E8A-4147-A177-3AD203B41FA5}">
                          <a16:colId xmlns:a16="http://schemas.microsoft.com/office/drawing/2014/main" val="1501395557"/>
                        </a:ext>
                      </a:extLst>
                    </a:gridCol>
                    <a:gridCol w="379391">
                      <a:extLst>
                        <a:ext uri="{9D8B030D-6E8A-4147-A177-3AD203B41FA5}">
                          <a16:colId xmlns:a16="http://schemas.microsoft.com/office/drawing/2014/main" val="1316556581"/>
                        </a:ext>
                      </a:extLst>
                    </a:gridCol>
                    <a:gridCol w="379391">
                      <a:extLst>
                        <a:ext uri="{9D8B030D-6E8A-4147-A177-3AD203B41FA5}">
                          <a16:colId xmlns:a16="http://schemas.microsoft.com/office/drawing/2014/main" val="4289341917"/>
                        </a:ext>
                      </a:extLst>
                    </a:gridCol>
                    <a:gridCol w="379391">
                      <a:extLst>
                        <a:ext uri="{9D8B030D-6E8A-4147-A177-3AD203B41FA5}">
                          <a16:colId xmlns:a16="http://schemas.microsoft.com/office/drawing/2014/main" val="1584541837"/>
                        </a:ext>
                      </a:extLst>
                    </a:gridCol>
                    <a:gridCol w="379391">
                      <a:extLst>
                        <a:ext uri="{9D8B030D-6E8A-4147-A177-3AD203B41FA5}">
                          <a16:colId xmlns:a16="http://schemas.microsoft.com/office/drawing/2014/main" val="4218682937"/>
                        </a:ext>
                      </a:extLst>
                    </a:gridCol>
                    <a:gridCol w="379391">
                      <a:extLst>
                        <a:ext uri="{9D8B030D-6E8A-4147-A177-3AD203B41FA5}">
                          <a16:colId xmlns:a16="http://schemas.microsoft.com/office/drawing/2014/main" val="3507071381"/>
                        </a:ext>
                      </a:extLst>
                    </a:gridCol>
                    <a:gridCol w="379391">
                      <a:extLst>
                        <a:ext uri="{9D8B030D-6E8A-4147-A177-3AD203B41FA5}">
                          <a16:colId xmlns:a16="http://schemas.microsoft.com/office/drawing/2014/main" val="2100418397"/>
                        </a:ext>
                      </a:extLst>
                    </a:gridCol>
                  </a:tblGrid>
                  <a:tr h="383197">
                    <a:tc gridSpan="7">
                      <a:txBody>
                        <a:bodyPr/>
                        <a:lstStyle/>
                        <a:p>
                          <a:r>
                            <a:rPr lang="en-US" sz="2000" b="0" dirty="0">
                              <a:solidFill>
                                <a:schemeClr val="tx1"/>
                              </a:solidFill>
                              <a:latin typeface="Times New Roman" panose="02020603050405020304" pitchFamily="18" charset="0"/>
                              <a:cs typeface="Times New Roman" panose="02020603050405020304" pitchFamily="18" charset="0"/>
                            </a:rPr>
                            <a:t>Adjacency Lists of </a:t>
                          </a:r>
                          <a:r>
                            <a:rPr lang="en-US" sz="2000" b="0" dirty="0">
                              <a:solidFill>
                                <a:srgbClr val="0033CC"/>
                              </a:solidFill>
                              <a:latin typeface="Times New Roman" panose="02020603050405020304" pitchFamily="18" charset="0"/>
                              <a:ea typeface="SimSun" panose="02010600030101010101" pitchFamily="2" charset="-122"/>
                            </a:rPr>
                            <a:t>G</a:t>
                          </a:r>
                          <a:r>
                            <a:rPr lang="en-US" sz="2000" b="0" baseline="30000" dirty="0">
                              <a:solidFill>
                                <a:srgbClr val="0033CC"/>
                              </a:solidFill>
                              <a:latin typeface="Times New Roman" panose="02020603050405020304" pitchFamily="18" charset="0"/>
                              <a:ea typeface="SimSun" panose="02010600030101010101" pitchFamily="2" charset="-122"/>
                            </a:rPr>
                            <a:t>T</a:t>
                          </a:r>
                          <a:endParaRPr lang="en-US" sz="2000" b="0" dirty="0">
                            <a:solidFill>
                              <a:srgbClr val="0033CC"/>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3879455"/>
                      </a:ext>
                    </a:extLst>
                  </a:tr>
                  <a:tr h="383197">
                    <a:tc>
                      <a:txBody>
                        <a:bodyPr/>
                        <a:lstStyle/>
                        <a:p>
                          <a:r>
                            <a:rPr lang="en-US" sz="20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5526635"/>
                      </a:ext>
                    </a:extLst>
                  </a:tr>
                  <a:tr h="383197">
                    <a:tc>
                      <a:txBody>
                        <a:bodyPr/>
                        <a:lstStyle/>
                        <a:p>
                          <a:r>
                            <a:rPr lang="en-US" sz="2000"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8096772"/>
                      </a:ext>
                    </a:extLst>
                  </a:tr>
                  <a:tr h="383197">
                    <a:tc>
                      <a:txBody>
                        <a:bodyPr/>
                        <a:lstStyle/>
                        <a:p>
                          <a:r>
                            <a:rPr lang="en-US" sz="2000"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9467029"/>
                      </a:ext>
                    </a:extLst>
                  </a:tr>
                  <a:tr h="383197">
                    <a:tc>
                      <a:txBody>
                        <a:bodyPr/>
                        <a:lstStyle/>
                        <a:p>
                          <a:r>
                            <a:rPr lang="en-US" sz="2000" dirty="0">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182606"/>
                      </a:ext>
                    </a:extLst>
                  </a:tr>
                  <a:tr h="383197">
                    <a:tc>
                      <a:txBody>
                        <a:bodyPr/>
                        <a:lstStyle/>
                        <a:p>
                          <a:r>
                            <a:rPr lang="en-US" sz="2000" dirty="0">
                              <a:latin typeface="Times New Roman" panose="02020603050405020304" pitchFamily="18" charset="0"/>
                              <a:cs typeface="Times New Roman" panose="02020603050405020304" pitchFamily="18" charset="0"/>
                            </a:rPr>
                            <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8862075"/>
                      </a:ext>
                    </a:extLst>
                  </a:tr>
                  <a:tr h="383197">
                    <a:tc>
                      <a:txBody>
                        <a:bodyPr/>
                        <a:lstStyle/>
                        <a:p>
                          <a:r>
                            <a:rPr lang="en-US" sz="2000" dirty="0">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0245079"/>
                      </a:ext>
                    </a:extLst>
                  </a:tr>
                  <a:tr h="383197">
                    <a:tc>
                      <a:txBody>
                        <a:bodyPr/>
                        <a:lstStyle/>
                        <a:p>
                          <a:r>
                            <a:rPr lang="en-US" sz="2000" dirty="0">
                              <a:latin typeface="Times New Roman" panose="02020603050405020304" pitchFamily="18" charset="0"/>
                              <a:cs typeface="Times New Roman" panose="02020603050405020304" pitchFamily="18" charset="0"/>
                            </a:rPr>
                            <a:t>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036513"/>
                      </a:ext>
                    </a:extLst>
                  </a:tr>
                  <a:tr h="383197">
                    <a:tc>
                      <a:txBody>
                        <a:bodyPr/>
                        <a:lstStyle/>
                        <a:p>
                          <a:r>
                            <a:rPr lang="en-US" sz="2000" dirty="0">
                              <a:latin typeface="Times New Roman" panose="02020603050405020304" pitchFamily="18" charset="0"/>
                              <a:cs typeface="Times New Roman" panose="02020603050405020304" pitchFamily="18" charset="0"/>
                            </a:rPr>
                            <a:t>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h</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9238597"/>
                      </a:ext>
                    </a:extLst>
                  </a:tr>
                </a:tbl>
              </a:graphicData>
            </a:graphic>
          </p:graphicFrame>
        </mc:Choice>
        <mc:Fallback xmlns="">
          <p:graphicFrame>
            <p:nvGraphicFramePr>
              <p:cNvPr id="49" name="Table 7167">
                <a:extLst>
                  <a:ext uri="{FF2B5EF4-FFF2-40B4-BE49-F238E27FC236}">
                    <a16:creationId xmlns:a16="http://schemas.microsoft.com/office/drawing/2014/main" id="{C47096D7-0B6E-4E75-BE3C-C13C8C1F0E2A}"/>
                  </a:ext>
                </a:extLst>
              </p:cNvPr>
              <p:cNvGraphicFramePr>
                <a:graphicFrameLocks noGrp="1"/>
              </p:cNvGraphicFramePr>
              <p:nvPr>
                <p:extLst>
                  <p:ext uri="{D42A27DB-BD31-4B8C-83A1-F6EECF244321}">
                    <p14:modId xmlns:p14="http://schemas.microsoft.com/office/powerpoint/2010/main" val="4200356974"/>
                  </p:ext>
                </p:extLst>
              </p:nvPr>
            </p:nvGraphicFramePr>
            <p:xfrm>
              <a:off x="8420948" y="352924"/>
              <a:ext cx="2655737" cy="3566160"/>
            </p:xfrm>
            <a:graphic>
              <a:graphicData uri="http://schemas.openxmlformats.org/drawingml/2006/table">
                <a:tbl>
                  <a:tblPr firstRow="1" bandRow="1">
                    <a:tableStyleId>{5C22544A-7EE6-4342-B048-85BDC9FD1C3A}</a:tableStyleId>
                  </a:tblPr>
                  <a:tblGrid>
                    <a:gridCol w="379391">
                      <a:extLst>
                        <a:ext uri="{9D8B030D-6E8A-4147-A177-3AD203B41FA5}">
                          <a16:colId xmlns:a16="http://schemas.microsoft.com/office/drawing/2014/main" val="1501395557"/>
                        </a:ext>
                      </a:extLst>
                    </a:gridCol>
                    <a:gridCol w="379391">
                      <a:extLst>
                        <a:ext uri="{9D8B030D-6E8A-4147-A177-3AD203B41FA5}">
                          <a16:colId xmlns:a16="http://schemas.microsoft.com/office/drawing/2014/main" val="1316556581"/>
                        </a:ext>
                      </a:extLst>
                    </a:gridCol>
                    <a:gridCol w="379391">
                      <a:extLst>
                        <a:ext uri="{9D8B030D-6E8A-4147-A177-3AD203B41FA5}">
                          <a16:colId xmlns:a16="http://schemas.microsoft.com/office/drawing/2014/main" val="4289341917"/>
                        </a:ext>
                      </a:extLst>
                    </a:gridCol>
                    <a:gridCol w="379391">
                      <a:extLst>
                        <a:ext uri="{9D8B030D-6E8A-4147-A177-3AD203B41FA5}">
                          <a16:colId xmlns:a16="http://schemas.microsoft.com/office/drawing/2014/main" val="1584541837"/>
                        </a:ext>
                      </a:extLst>
                    </a:gridCol>
                    <a:gridCol w="379391">
                      <a:extLst>
                        <a:ext uri="{9D8B030D-6E8A-4147-A177-3AD203B41FA5}">
                          <a16:colId xmlns:a16="http://schemas.microsoft.com/office/drawing/2014/main" val="4218682937"/>
                        </a:ext>
                      </a:extLst>
                    </a:gridCol>
                    <a:gridCol w="379391">
                      <a:extLst>
                        <a:ext uri="{9D8B030D-6E8A-4147-A177-3AD203B41FA5}">
                          <a16:colId xmlns:a16="http://schemas.microsoft.com/office/drawing/2014/main" val="3507071381"/>
                        </a:ext>
                      </a:extLst>
                    </a:gridCol>
                    <a:gridCol w="379391">
                      <a:extLst>
                        <a:ext uri="{9D8B030D-6E8A-4147-A177-3AD203B41FA5}">
                          <a16:colId xmlns:a16="http://schemas.microsoft.com/office/drawing/2014/main" val="2100418397"/>
                        </a:ext>
                      </a:extLst>
                    </a:gridCol>
                  </a:tblGrid>
                  <a:tr h="396240">
                    <a:tc gridSpan="7">
                      <a:txBody>
                        <a:bodyPr/>
                        <a:lstStyle/>
                        <a:p>
                          <a:r>
                            <a:rPr lang="en-US" sz="2000" b="0" dirty="0">
                              <a:solidFill>
                                <a:schemeClr val="tx1"/>
                              </a:solidFill>
                              <a:latin typeface="Times New Roman" panose="02020603050405020304" pitchFamily="18" charset="0"/>
                              <a:cs typeface="Times New Roman" panose="02020603050405020304" pitchFamily="18" charset="0"/>
                            </a:rPr>
                            <a:t>Adjacency Lists of </a:t>
                          </a:r>
                          <a:r>
                            <a:rPr lang="en-US" sz="2000" b="0" dirty="0">
                              <a:solidFill>
                                <a:srgbClr val="0033CC"/>
                              </a:solidFill>
                              <a:latin typeface="Times New Roman" panose="02020603050405020304" pitchFamily="18" charset="0"/>
                              <a:ea typeface="SimSun" panose="02010600030101010101" pitchFamily="2" charset="-122"/>
                            </a:rPr>
                            <a:t>G</a:t>
                          </a:r>
                          <a:r>
                            <a:rPr lang="en-US" sz="2000" b="0" baseline="30000" dirty="0">
                              <a:solidFill>
                                <a:srgbClr val="0033CC"/>
                              </a:solidFill>
                              <a:latin typeface="Times New Roman" panose="02020603050405020304" pitchFamily="18" charset="0"/>
                              <a:ea typeface="SimSun" panose="02010600030101010101" pitchFamily="2" charset="-122"/>
                            </a:rPr>
                            <a:t>T</a:t>
                          </a:r>
                          <a:endParaRPr lang="en-US" sz="2000" b="0" dirty="0">
                            <a:solidFill>
                              <a:srgbClr val="0033CC"/>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3879455"/>
                      </a:ext>
                    </a:extLst>
                  </a:tr>
                  <a:tr h="396240">
                    <a:tc>
                      <a:txBody>
                        <a:bodyPr/>
                        <a:lstStyle/>
                        <a:p>
                          <a:r>
                            <a:rPr lang="en-US" sz="20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107692" r="-498413" b="-729231"/>
                          </a:stretch>
                        </a:blipFill>
                      </a:tcPr>
                    </a:tc>
                    <a:tc>
                      <a:txBody>
                        <a:bodyPr/>
                        <a:lstStyle/>
                        <a:p>
                          <a:r>
                            <a:rPr lang="en-US" sz="2000" dirty="0">
                              <a:latin typeface="Times New Roman" panose="02020603050405020304" pitchFamily="18" charset="0"/>
                              <a:cs typeface="Times New Roman" panose="02020603050405020304" pitchFamily="18" charset="0"/>
                            </a:rPr>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5526635"/>
                      </a:ext>
                    </a:extLst>
                  </a:tr>
                  <a:tr h="396240">
                    <a:tc>
                      <a:txBody>
                        <a:bodyPr/>
                        <a:lstStyle/>
                        <a:p>
                          <a:r>
                            <a:rPr lang="en-US" sz="2000"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207692" r="-498413" b="-629231"/>
                          </a:stretch>
                        </a:blipFill>
                      </a:tcPr>
                    </a:tc>
                    <a:tc>
                      <a:txBody>
                        <a:bodyPr/>
                        <a:lstStyle/>
                        <a:p>
                          <a:r>
                            <a:rPr lang="en-US" sz="2000" dirty="0">
                              <a:latin typeface="Times New Roman" panose="02020603050405020304" pitchFamily="18" charset="0"/>
                              <a:cs typeface="Times New Roman" panose="02020603050405020304" pitchFamily="18" charset="0"/>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8096772"/>
                      </a:ext>
                    </a:extLst>
                  </a:tr>
                  <a:tr h="396240">
                    <a:tc>
                      <a:txBody>
                        <a:bodyPr/>
                        <a:lstStyle/>
                        <a:p>
                          <a:r>
                            <a:rPr lang="en-US" sz="2000"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307692" r="-498413" b="-529231"/>
                          </a:stretch>
                        </a:blipFill>
                      </a:tcPr>
                    </a:tc>
                    <a:tc>
                      <a:txBody>
                        <a:bodyPr/>
                        <a:lstStyle/>
                        <a:p>
                          <a:r>
                            <a:rPr lang="en-US" sz="2000" dirty="0">
                              <a:latin typeface="Times New Roman" panose="02020603050405020304" pitchFamily="18" charset="0"/>
                              <a:cs typeface="Times New Roman" panose="02020603050405020304" pitchFamily="18" charset="0"/>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98413" t="-307692" r="-300000" b="-529231"/>
                          </a:stretch>
                        </a:blipFill>
                      </a:tcPr>
                    </a:tc>
                    <a:tc>
                      <a:txBody>
                        <a:bodyPr/>
                        <a:lstStyle/>
                        <a:p>
                          <a:r>
                            <a:rPr lang="en-US" sz="2000" dirty="0">
                              <a:latin typeface="Times New Roman" panose="02020603050405020304" pitchFamily="18" charset="0"/>
                              <a:cs typeface="Times New Roman" panose="02020603050405020304" pitchFamily="18" charset="0"/>
                            </a:rPr>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9467029"/>
                      </a:ext>
                    </a:extLst>
                  </a:tr>
                  <a:tr h="396240">
                    <a:tc>
                      <a:txBody>
                        <a:bodyPr/>
                        <a:lstStyle/>
                        <a:p>
                          <a:r>
                            <a:rPr lang="en-US" sz="2000" dirty="0">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401515" r="-498413" b="-421212"/>
                          </a:stretch>
                        </a:blipFill>
                      </a:tcPr>
                    </a:tc>
                    <a:tc>
                      <a:txBody>
                        <a:bodyPr/>
                        <a:lstStyle/>
                        <a:p>
                          <a:r>
                            <a:rPr lang="en-US" sz="2000" dirty="0">
                              <a:latin typeface="Times New Roman" panose="02020603050405020304" pitchFamily="18" charset="0"/>
                              <a:cs typeface="Times New Roman" panose="02020603050405020304" pitchFamily="18" charset="0"/>
                            </a:rPr>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182606"/>
                      </a:ext>
                    </a:extLst>
                  </a:tr>
                  <a:tr h="396240">
                    <a:tc>
                      <a:txBody>
                        <a:bodyPr/>
                        <a:lstStyle/>
                        <a:p>
                          <a:r>
                            <a:rPr lang="en-US" sz="2000" dirty="0">
                              <a:latin typeface="Times New Roman" panose="02020603050405020304" pitchFamily="18" charset="0"/>
                              <a:cs typeface="Times New Roman" panose="02020603050405020304" pitchFamily="18" charset="0"/>
                            </a:rPr>
                            <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509231" r="-498413" b="-327692"/>
                          </a:stretch>
                        </a:blipFill>
                      </a:tcPr>
                    </a:tc>
                    <a:tc>
                      <a:txBody>
                        <a:bodyPr/>
                        <a:lstStyle/>
                        <a:p>
                          <a:r>
                            <a:rPr lang="en-US" sz="2000" dirty="0">
                              <a:latin typeface="Times New Roman" panose="02020603050405020304" pitchFamily="18" charset="0"/>
                              <a:cs typeface="Times New Roman" panose="02020603050405020304" pitchFamily="18" charset="0"/>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8862075"/>
                      </a:ext>
                    </a:extLst>
                  </a:tr>
                  <a:tr h="396240">
                    <a:tc>
                      <a:txBody>
                        <a:bodyPr/>
                        <a:lstStyle/>
                        <a:p>
                          <a:r>
                            <a:rPr lang="en-US" sz="2000" dirty="0">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609231" r="-498413" b="-227692"/>
                          </a:stretch>
                        </a:blipFill>
                      </a:tcPr>
                    </a:tc>
                    <a:tc>
                      <a:txBody>
                        <a:bodyPr/>
                        <a:lstStyle/>
                        <a:p>
                          <a:r>
                            <a:rPr lang="en-US" sz="2000" dirty="0">
                              <a:latin typeface="Times New Roman" panose="02020603050405020304" pitchFamily="18" charset="0"/>
                              <a:cs typeface="Times New Roman" panose="02020603050405020304" pitchFamily="18" charset="0"/>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98413" t="-609231" r="-300000" b="-227692"/>
                          </a:stretch>
                        </a:blipFill>
                      </a:tcPr>
                    </a:tc>
                    <a:tc>
                      <a:txBody>
                        <a:bodyPr/>
                        <a:lstStyle/>
                        <a:p>
                          <a:r>
                            <a:rPr lang="en-US" sz="2000" dirty="0">
                              <a:latin typeface="Times New Roman" panose="02020603050405020304" pitchFamily="18" charset="0"/>
                              <a:cs typeface="Times New Roman" panose="02020603050405020304" pitchFamily="18" charset="0"/>
                            </a:rPr>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496825" t="-609231" r="-101587" b="-227692"/>
                          </a:stretch>
                        </a:blipFill>
                      </a:tcPr>
                    </a:tc>
                    <a:tc>
                      <a:txBody>
                        <a:bodyPr/>
                        <a:lstStyle/>
                        <a:p>
                          <a:r>
                            <a:rPr lang="en-US" sz="2000" dirty="0">
                              <a:latin typeface="Times New Roman" panose="02020603050405020304" pitchFamily="18" charset="0"/>
                              <a:cs typeface="Times New Roman" panose="02020603050405020304" pitchFamily="18" charset="0"/>
                            </a:rPr>
                            <a:t>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0245079"/>
                      </a:ext>
                    </a:extLst>
                  </a:tr>
                  <a:tr h="396240">
                    <a:tc>
                      <a:txBody>
                        <a:bodyPr/>
                        <a:lstStyle/>
                        <a:p>
                          <a:r>
                            <a:rPr lang="en-US" sz="2000" dirty="0">
                              <a:latin typeface="Times New Roman" panose="02020603050405020304" pitchFamily="18" charset="0"/>
                              <a:cs typeface="Times New Roman" panose="02020603050405020304" pitchFamily="18" charset="0"/>
                            </a:rPr>
                            <a:t>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709231" r="-498413" b="-127692"/>
                          </a:stretch>
                        </a:blipFill>
                      </a:tcPr>
                    </a:tc>
                    <a:tc>
                      <a:txBody>
                        <a:bodyPr/>
                        <a:lstStyle/>
                        <a:p>
                          <a:r>
                            <a:rPr lang="en-US" sz="2000" dirty="0">
                              <a:latin typeface="Times New Roman" panose="02020603050405020304" pitchFamily="18" charset="0"/>
                              <a:cs typeface="Times New Roman" panose="02020603050405020304" pitchFamily="18" charset="0"/>
                            </a:rPr>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98413" t="-709231" r="-300000" b="-127692"/>
                          </a:stretch>
                        </a:blipFill>
                      </a:tcPr>
                    </a:tc>
                    <a:tc>
                      <a:txBody>
                        <a:bodyPr/>
                        <a:lstStyle/>
                        <a:p>
                          <a:r>
                            <a:rPr lang="en-US" sz="2000" dirty="0">
                              <a:latin typeface="Times New Roman" panose="02020603050405020304" pitchFamily="18" charset="0"/>
                              <a:cs typeface="Times New Roman" panose="02020603050405020304" pitchFamily="18" charset="0"/>
                            </a:rPr>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6036513"/>
                      </a:ext>
                    </a:extLst>
                  </a:tr>
                  <a:tr h="396240">
                    <a:tc>
                      <a:txBody>
                        <a:bodyPr/>
                        <a:lstStyle/>
                        <a:p>
                          <a:r>
                            <a:rPr lang="en-US" sz="2000" dirty="0">
                              <a:latin typeface="Times New Roman" panose="02020603050405020304" pitchFamily="18" charset="0"/>
                              <a:cs typeface="Times New Roman" panose="02020603050405020304" pitchFamily="18" charset="0"/>
                            </a:rPr>
                            <a:t>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000" t="-809231" r="-498413" b="-27692"/>
                          </a:stretch>
                        </a:blipFill>
                      </a:tcPr>
                    </a:tc>
                    <a:tc>
                      <a:txBody>
                        <a:bodyPr/>
                        <a:lstStyle/>
                        <a:p>
                          <a:r>
                            <a:rPr lang="en-US" sz="2000" dirty="0">
                              <a:latin typeface="Times New Roman" panose="02020603050405020304" pitchFamily="18" charset="0"/>
                              <a:cs typeface="Times New Roman" panose="02020603050405020304" pitchFamily="18" charset="0"/>
                            </a:rPr>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98413" t="-809231" r="-300000" b="-27692"/>
                          </a:stretch>
                        </a:blipFill>
                      </a:tcPr>
                    </a:tc>
                    <a:tc>
                      <a:txBody>
                        <a:bodyPr/>
                        <a:lstStyle/>
                        <a:p>
                          <a:r>
                            <a:rPr lang="en-US" sz="2000" dirty="0">
                              <a:latin typeface="Times New Roman" panose="02020603050405020304" pitchFamily="18" charset="0"/>
                              <a:cs typeface="Times New Roman" panose="02020603050405020304" pitchFamily="18" charset="0"/>
                            </a:rPr>
                            <a:t>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96825" t="-809231" r="-101587" b="-27692"/>
                          </a:stretch>
                        </a:blipFill>
                      </a:tcPr>
                    </a:tc>
                    <a:tc>
                      <a:txBody>
                        <a:bodyPr/>
                        <a:lstStyle/>
                        <a:p>
                          <a:r>
                            <a:rPr lang="en-US" sz="2000" dirty="0">
                              <a:latin typeface="Times New Roman" panose="02020603050405020304" pitchFamily="18" charset="0"/>
                              <a:cs typeface="Times New Roman" panose="02020603050405020304" pitchFamily="18" charset="0"/>
                            </a:rPr>
                            <a:t>h</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9238597"/>
                      </a:ext>
                    </a:extLst>
                  </a:tr>
                </a:tbl>
              </a:graphicData>
            </a:graphic>
          </p:graphicFrame>
        </mc:Fallback>
      </mc:AlternateContent>
      <p:sp>
        <p:nvSpPr>
          <p:cNvPr id="50" name="Oval 49">
            <a:extLst>
              <a:ext uri="{FF2B5EF4-FFF2-40B4-BE49-F238E27FC236}">
                <a16:creationId xmlns:a16="http://schemas.microsoft.com/office/drawing/2014/main" id="{B4D09AB7-54D5-4A52-A101-39563EE9E84E}"/>
              </a:ext>
            </a:extLst>
          </p:cNvPr>
          <p:cNvSpPr/>
          <p:nvPr/>
        </p:nvSpPr>
        <p:spPr>
          <a:xfrm>
            <a:off x="8063385" y="4038011"/>
            <a:ext cx="352582" cy="3595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51" name="Oval 50">
            <a:extLst>
              <a:ext uri="{FF2B5EF4-FFF2-40B4-BE49-F238E27FC236}">
                <a16:creationId xmlns:a16="http://schemas.microsoft.com/office/drawing/2014/main" id="{7DDFF9C6-F5CD-4384-88C0-7119302DCFE5}"/>
              </a:ext>
            </a:extLst>
          </p:cNvPr>
          <p:cNvSpPr/>
          <p:nvPr/>
        </p:nvSpPr>
        <p:spPr>
          <a:xfrm>
            <a:off x="8063385" y="4540166"/>
            <a:ext cx="352582" cy="3595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a:t>
            </a:r>
          </a:p>
        </p:txBody>
      </p:sp>
      <p:sp>
        <p:nvSpPr>
          <p:cNvPr id="52" name="Oval 51">
            <a:extLst>
              <a:ext uri="{FF2B5EF4-FFF2-40B4-BE49-F238E27FC236}">
                <a16:creationId xmlns:a16="http://schemas.microsoft.com/office/drawing/2014/main" id="{4D047A1F-449D-4EBB-A0D0-6AA29619073C}"/>
              </a:ext>
            </a:extLst>
          </p:cNvPr>
          <p:cNvSpPr/>
          <p:nvPr/>
        </p:nvSpPr>
        <p:spPr>
          <a:xfrm>
            <a:off x="8063385" y="5023943"/>
            <a:ext cx="352582" cy="3595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53" name="Oval 52">
            <a:extLst>
              <a:ext uri="{FF2B5EF4-FFF2-40B4-BE49-F238E27FC236}">
                <a16:creationId xmlns:a16="http://schemas.microsoft.com/office/drawing/2014/main" id="{21AE6ACE-4CC8-4471-BFC5-C30821F755C7}"/>
              </a:ext>
            </a:extLst>
          </p:cNvPr>
          <p:cNvSpPr/>
          <p:nvPr/>
        </p:nvSpPr>
        <p:spPr>
          <a:xfrm>
            <a:off x="8823815" y="4844962"/>
            <a:ext cx="357129" cy="36434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54" name="Oval 53">
            <a:extLst>
              <a:ext uri="{FF2B5EF4-FFF2-40B4-BE49-F238E27FC236}">
                <a16:creationId xmlns:a16="http://schemas.microsoft.com/office/drawing/2014/main" id="{85A841D4-D046-4444-AFE6-175C92676336}"/>
              </a:ext>
            </a:extLst>
          </p:cNvPr>
          <p:cNvSpPr/>
          <p:nvPr/>
        </p:nvSpPr>
        <p:spPr>
          <a:xfrm>
            <a:off x="8828362" y="5458062"/>
            <a:ext cx="352582" cy="3832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p>
        </p:txBody>
      </p:sp>
      <p:sp>
        <p:nvSpPr>
          <p:cNvPr id="55" name="Oval 54">
            <a:extLst>
              <a:ext uri="{FF2B5EF4-FFF2-40B4-BE49-F238E27FC236}">
                <a16:creationId xmlns:a16="http://schemas.microsoft.com/office/drawing/2014/main" id="{07FC57EC-94DD-4BF6-BDC8-52690B8D1C9F}"/>
              </a:ext>
            </a:extLst>
          </p:cNvPr>
          <p:cNvSpPr/>
          <p:nvPr/>
        </p:nvSpPr>
        <p:spPr>
          <a:xfrm>
            <a:off x="7440376" y="5045256"/>
            <a:ext cx="375556" cy="3303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a:t>
            </a:r>
          </a:p>
        </p:txBody>
      </p:sp>
      <p:sp>
        <p:nvSpPr>
          <p:cNvPr id="56" name="Oval 55">
            <a:extLst>
              <a:ext uri="{FF2B5EF4-FFF2-40B4-BE49-F238E27FC236}">
                <a16:creationId xmlns:a16="http://schemas.microsoft.com/office/drawing/2014/main" id="{09F4A659-BDDE-42BD-89E4-6557F6F26163}"/>
              </a:ext>
            </a:extLst>
          </p:cNvPr>
          <p:cNvSpPr/>
          <p:nvPr/>
        </p:nvSpPr>
        <p:spPr>
          <a:xfrm>
            <a:off x="7467746" y="5612543"/>
            <a:ext cx="338458" cy="3213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a:t>
            </a:r>
          </a:p>
        </p:txBody>
      </p:sp>
      <p:sp>
        <p:nvSpPr>
          <p:cNvPr id="57" name="Oval 56">
            <a:extLst>
              <a:ext uri="{FF2B5EF4-FFF2-40B4-BE49-F238E27FC236}">
                <a16:creationId xmlns:a16="http://schemas.microsoft.com/office/drawing/2014/main" id="{BBBD871A-E483-4FCA-BA71-9268BDBF3E56}"/>
              </a:ext>
            </a:extLst>
          </p:cNvPr>
          <p:cNvSpPr/>
          <p:nvPr/>
        </p:nvSpPr>
        <p:spPr>
          <a:xfrm>
            <a:off x="9417927" y="5458689"/>
            <a:ext cx="375555" cy="3285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 </a:t>
            </a:r>
          </a:p>
        </p:txBody>
      </p:sp>
      <p:cxnSp>
        <p:nvCxnSpPr>
          <p:cNvPr id="7170" name="Straight Arrow Connector 7169">
            <a:extLst>
              <a:ext uri="{FF2B5EF4-FFF2-40B4-BE49-F238E27FC236}">
                <a16:creationId xmlns:a16="http://schemas.microsoft.com/office/drawing/2014/main" id="{B4CA5141-655E-49DB-9630-2E7F42E7C058}"/>
              </a:ext>
            </a:extLst>
          </p:cNvPr>
          <p:cNvCxnSpPr>
            <a:stCxn id="50" idx="4"/>
            <a:endCxn id="51" idx="0"/>
          </p:cNvCxnSpPr>
          <p:nvPr/>
        </p:nvCxnSpPr>
        <p:spPr>
          <a:xfrm>
            <a:off x="8239676" y="4397586"/>
            <a:ext cx="0" cy="1425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5E02E77-FAE1-4C1B-A32A-8341D28CC658}"/>
              </a:ext>
            </a:extLst>
          </p:cNvPr>
          <p:cNvCxnSpPr>
            <a:cxnSpLocks/>
            <a:endCxn id="52" idx="0"/>
          </p:cNvCxnSpPr>
          <p:nvPr/>
        </p:nvCxnSpPr>
        <p:spPr>
          <a:xfrm flipH="1">
            <a:off x="8239676" y="4881363"/>
            <a:ext cx="14694" cy="1425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438CCBF-59B2-4D99-A960-9E501ACBD49F}"/>
              </a:ext>
            </a:extLst>
          </p:cNvPr>
          <p:cNvCxnSpPr>
            <a:cxnSpLocks/>
            <a:stCxn id="53" idx="4"/>
            <a:endCxn id="54" idx="0"/>
          </p:cNvCxnSpPr>
          <p:nvPr/>
        </p:nvCxnSpPr>
        <p:spPr>
          <a:xfrm>
            <a:off x="9002380" y="5209305"/>
            <a:ext cx="2273" cy="2487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BED30C9-4543-4525-8089-5328A2A7C2C7}"/>
              </a:ext>
            </a:extLst>
          </p:cNvPr>
          <p:cNvCxnSpPr>
            <a:cxnSpLocks/>
          </p:cNvCxnSpPr>
          <p:nvPr/>
        </p:nvCxnSpPr>
        <p:spPr>
          <a:xfrm>
            <a:off x="7517005" y="5364538"/>
            <a:ext cx="0" cy="329154"/>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E4E2680-6F5E-49A6-BA00-327AACC02C30}"/>
              </a:ext>
            </a:extLst>
          </p:cNvPr>
          <p:cNvCxnSpPr>
            <a:cxnSpLocks/>
            <a:stCxn id="55" idx="6"/>
            <a:endCxn id="52" idx="2"/>
          </p:cNvCxnSpPr>
          <p:nvPr/>
        </p:nvCxnSpPr>
        <p:spPr>
          <a:xfrm flipV="1">
            <a:off x="7815932" y="5203731"/>
            <a:ext cx="247453" cy="667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38A7816-0CB2-43D4-A9CE-9A58724A3330}"/>
              </a:ext>
            </a:extLst>
          </p:cNvPr>
          <p:cNvCxnSpPr>
            <a:cxnSpLocks/>
            <a:endCxn id="51" idx="2"/>
          </p:cNvCxnSpPr>
          <p:nvPr/>
        </p:nvCxnSpPr>
        <p:spPr>
          <a:xfrm flipV="1">
            <a:off x="7799901" y="4719954"/>
            <a:ext cx="263484" cy="47053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E804FFD-D1EF-453E-BB41-7436491A5D02}"/>
              </a:ext>
            </a:extLst>
          </p:cNvPr>
          <p:cNvCxnSpPr>
            <a:cxnSpLocks/>
            <a:stCxn id="53" idx="3"/>
            <a:endCxn id="52" idx="6"/>
          </p:cNvCxnSpPr>
          <p:nvPr/>
        </p:nvCxnSpPr>
        <p:spPr>
          <a:xfrm flipH="1">
            <a:off x="8415967" y="5155948"/>
            <a:ext cx="460148" cy="4778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9C8B204-921D-4231-89C3-5A0AF69D0412}"/>
              </a:ext>
            </a:extLst>
          </p:cNvPr>
          <p:cNvCxnSpPr>
            <a:cxnSpLocks/>
            <a:endCxn id="53" idx="3"/>
          </p:cNvCxnSpPr>
          <p:nvPr/>
        </p:nvCxnSpPr>
        <p:spPr>
          <a:xfrm flipV="1">
            <a:off x="7814160" y="5155948"/>
            <a:ext cx="1061955" cy="56351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888AA69-05E6-4A9E-B84D-B90CBDE17613}"/>
              </a:ext>
            </a:extLst>
          </p:cNvPr>
          <p:cNvCxnSpPr>
            <a:cxnSpLocks/>
          </p:cNvCxnSpPr>
          <p:nvPr/>
        </p:nvCxnSpPr>
        <p:spPr>
          <a:xfrm flipV="1">
            <a:off x="8410732" y="4719953"/>
            <a:ext cx="460148" cy="44854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D7272C5-73A6-4BE0-83C2-421640068C84}"/>
              </a:ext>
            </a:extLst>
          </p:cNvPr>
          <p:cNvCxnSpPr>
            <a:cxnSpLocks/>
            <a:endCxn id="50" idx="4"/>
          </p:cNvCxnSpPr>
          <p:nvPr/>
        </p:nvCxnSpPr>
        <p:spPr>
          <a:xfrm flipH="1" flipV="1">
            <a:off x="8239676" y="4397586"/>
            <a:ext cx="617724" cy="33161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33">
            <a:extLst>
              <a:ext uri="{FF2B5EF4-FFF2-40B4-BE49-F238E27FC236}">
                <a16:creationId xmlns:a16="http://schemas.microsoft.com/office/drawing/2014/main" id="{B66DB446-A177-48DE-8471-8A3A28823DF0}"/>
              </a:ext>
            </a:extLst>
          </p:cNvPr>
          <p:cNvCxnSpPr/>
          <p:nvPr/>
        </p:nvCxnSpPr>
        <p:spPr>
          <a:xfrm flipH="1" flipV="1">
            <a:off x="9748397" y="5544448"/>
            <a:ext cx="45085" cy="140335"/>
          </a:xfrm>
          <a:prstGeom prst="curvedConnector3">
            <a:avLst>
              <a:gd name="adj1" fmla="val -49909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0" name="Table 7167">
            <a:extLst>
              <a:ext uri="{FF2B5EF4-FFF2-40B4-BE49-F238E27FC236}">
                <a16:creationId xmlns:a16="http://schemas.microsoft.com/office/drawing/2014/main" id="{6531B531-3749-4337-90A8-6480764D85AA}"/>
              </a:ext>
            </a:extLst>
          </p:cNvPr>
          <p:cNvGraphicFramePr>
            <a:graphicFrameLocks noGrp="1"/>
          </p:cNvGraphicFramePr>
          <p:nvPr>
            <p:extLst>
              <p:ext uri="{D42A27DB-BD31-4B8C-83A1-F6EECF244321}">
                <p14:modId xmlns:p14="http://schemas.microsoft.com/office/powerpoint/2010/main" val="1132378065"/>
              </p:ext>
            </p:extLst>
          </p:nvPr>
        </p:nvGraphicFramePr>
        <p:xfrm>
          <a:off x="9307209" y="4101255"/>
          <a:ext cx="2580568" cy="1188720"/>
        </p:xfrm>
        <a:graphic>
          <a:graphicData uri="http://schemas.openxmlformats.org/drawingml/2006/table">
            <a:tbl>
              <a:tblPr firstRow="1" bandRow="1">
                <a:tableStyleId>{5C22544A-7EE6-4342-B048-85BDC9FD1C3A}</a:tableStyleId>
              </a:tblPr>
              <a:tblGrid>
                <a:gridCol w="645142">
                  <a:extLst>
                    <a:ext uri="{9D8B030D-6E8A-4147-A177-3AD203B41FA5}">
                      <a16:colId xmlns:a16="http://schemas.microsoft.com/office/drawing/2014/main" val="1501395557"/>
                    </a:ext>
                  </a:extLst>
                </a:gridCol>
                <a:gridCol w="645142">
                  <a:extLst>
                    <a:ext uri="{9D8B030D-6E8A-4147-A177-3AD203B41FA5}">
                      <a16:colId xmlns:a16="http://schemas.microsoft.com/office/drawing/2014/main" val="4289341917"/>
                    </a:ext>
                  </a:extLst>
                </a:gridCol>
                <a:gridCol w="645142">
                  <a:extLst>
                    <a:ext uri="{9D8B030D-6E8A-4147-A177-3AD203B41FA5}">
                      <a16:colId xmlns:a16="http://schemas.microsoft.com/office/drawing/2014/main" val="4218682937"/>
                    </a:ext>
                  </a:extLst>
                </a:gridCol>
                <a:gridCol w="645142">
                  <a:extLst>
                    <a:ext uri="{9D8B030D-6E8A-4147-A177-3AD203B41FA5}">
                      <a16:colId xmlns:a16="http://schemas.microsoft.com/office/drawing/2014/main" val="2100418397"/>
                    </a:ext>
                  </a:extLst>
                </a:gridCol>
              </a:tblGrid>
              <a:tr h="370840">
                <a:tc>
                  <a:txBody>
                    <a:bodyPr/>
                    <a:lstStyle/>
                    <a:p>
                      <a:r>
                        <a:rPr lang="en-US" sz="2000" b="0" dirty="0">
                          <a:solidFill>
                            <a:schemeClr val="tx1"/>
                          </a:solidFill>
                          <a:latin typeface="Times New Roman" panose="02020603050405020304" pitchFamily="18" charset="0"/>
                          <a:cs typeface="Times New Roman" panose="02020603050405020304" pitchFamily="18" charset="0"/>
                        </a:rPr>
                        <a:t>b</a:t>
                      </a:r>
                      <a:r>
                        <a:rPr lang="en-US" sz="2000" b="0" baseline="-25000" dirty="0">
                          <a:solidFill>
                            <a:schemeClr val="tx1"/>
                          </a:solidFill>
                          <a:latin typeface="Times New Roman" panose="02020603050405020304" pitchFamily="18" charset="0"/>
                          <a:cs typeface="Times New Roman" panose="02020603050405020304" pitchFamily="18" charset="0"/>
                        </a:rPr>
                        <a:t>3, 1 </a:t>
                      </a: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0245079"/>
                  </a:ext>
                </a:extLst>
              </a:tr>
              <a:tr h="370840">
                <a:tc>
                  <a:txBody>
                    <a:bodyPr/>
                    <a:lstStyle/>
                    <a:p>
                      <a:r>
                        <a:rPr lang="en-US" sz="2000" dirty="0">
                          <a:latin typeface="Times New Roman" panose="02020603050405020304" pitchFamily="18" charset="0"/>
                          <a:cs typeface="Times New Roman" panose="02020603050405020304" pitchFamily="18" charset="0"/>
                        </a:rPr>
                        <a:t>e</a:t>
                      </a:r>
                      <a:r>
                        <a:rPr lang="en-US" sz="2000" baseline="-25000" dirty="0">
                          <a:latin typeface="Times New Roman" panose="02020603050405020304" pitchFamily="18" charset="0"/>
                          <a:cs typeface="Times New Roman" panose="02020603050405020304" pitchFamily="18" charset="0"/>
                        </a:rPr>
                        <a:t>2, 2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
                      </a:r>
                      <a:r>
                        <a:rPr lang="en-US" sz="2000" baseline="-25000" dirty="0">
                          <a:latin typeface="Times New Roman" panose="02020603050405020304" pitchFamily="18" charset="0"/>
                          <a:cs typeface="Times New Roman" panose="02020603050405020304" pitchFamily="18" charset="0"/>
                        </a:rPr>
                        <a:t>5, 4</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f</a:t>
                      </a:r>
                      <a:r>
                        <a:rPr lang="en-US" sz="2000" baseline="-25000" dirty="0">
                          <a:latin typeface="Times New Roman" panose="02020603050405020304" pitchFamily="18" charset="0"/>
                          <a:cs typeface="Times New Roman" panose="02020603050405020304" pitchFamily="18" charset="0"/>
                        </a:rPr>
                        <a:t>7, 6</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6036513"/>
                  </a:ext>
                </a:extLst>
              </a:tr>
              <a:tr h="370840">
                <a:tc>
                  <a:txBody>
                    <a:bodyPr/>
                    <a:lstStyle/>
                    <a:p>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1, 3 </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latin typeface="Times New Roman" panose="02020603050405020304" pitchFamily="18" charset="0"/>
                          <a:cs typeface="Times New Roman" panose="02020603050405020304" pitchFamily="18" charset="0"/>
                        </a:rPr>
                        <a:t>c</a:t>
                      </a:r>
                      <a:r>
                        <a:rPr lang="en-US" sz="2000" baseline="-25000" dirty="0">
                          <a:latin typeface="Times New Roman" panose="02020603050405020304" pitchFamily="18" charset="0"/>
                          <a:cs typeface="Times New Roman" panose="02020603050405020304" pitchFamily="18" charset="0"/>
                        </a:rPr>
                        <a:t>4, 5</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aseline="0" dirty="0">
                          <a:latin typeface="Times New Roman" panose="02020603050405020304" pitchFamily="18" charset="0"/>
                          <a:cs typeface="Times New Roman" panose="02020603050405020304" pitchFamily="18" charset="0"/>
                        </a:rPr>
                        <a:t>g</a:t>
                      </a:r>
                      <a:r>
                        <a:rPr lang="en-US" sz="2000" baseline="-25000" dirty="0">
                          <a:latin typeface="Times New Roman" panose="02020603050405020304" pitchFamily="18" charset="0"/>
                          <a:cs typeface="Times New Roman" panose="02020603050405020304" pitchFamily="18" charset="0"/>
                        </a:rPr>
                        <a:t>6, 7</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aseline="0" dirty="0">
                          <a:latin typeface="Times New Roman" panose="02020603050405020304" pitchFamily="18" charset="0"/>
                          <a:cs typeface="Times New Roman" panose="02020603050405020304" pitchFamily="18" charset="0"/>
                        </a:rPr>
                        <a:t>h</a:t>
                      </a:r>
                      <a:r>
                        <a:rPr lang="en-US" sz="2000" baseline="-25000" dirty="0">
                          <a:latin typeface="Times New Roman" panose="02020603050405020304" pitchFamily="18" charset="0"/>
                          <a:cs typeface="Times New Roman" panose="02020603050405020304" pitchFamily="18" charset="0"/>
                        </a:rPr>
                        <a:t>8, 8</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9238597"/>
                  </a:ext>
                </a:extLst>
              </a:tr>
            </a:tbl>
          </a:graphicData>
        </a:graphic>
      </p:graphicFrame>
      <p:sp>
        <p:nvSpPr>
          <p:cNvPr id="66" name="Rectangle 65">
            <a:extLst>
              <a:ext uri="{FF2B5EF4-FFF2-40B4-BE49-F238E27FC236}">
                <a16:creationId xmlns:a16="http://schemas.microsoft.com/office/drawing/2014/main" id="{EE747F6A-E229-4A53-A9F1-48CA761CDEE0}"/>
              </a:ext>
            </a:extLst>
          </p:cNvPr>
          <p:cNvSpPr/>
          <p:nvPr/>
        </p:nvSpPr>
        <p:spPr>
          <a:xfrm>
            <a:off x="899471" y="417296"/>
            <a:ext cx="6903300" cy="584775"/>
          </a:xfrm>
          <a:prstGeom prst="rect">
            <a:avLst/>
          </a:prstGeom>
          <a:solidFill>
            <a:srgbClr val="FFFF00"/>
          </a:solidFill>
        </p:spPr>
        <p:txBody>
          <a:bodyPr wrap="none">
            <a:spAutoFit/>
          </a:bodyPr>
          <a:lstStyle/>
          <a:p>
            <a:r>
              <a:rPr lang="en-US" sz="3200" dirty="0">
                <a:cs typeface="Times New Roman" panose="02020603050405020304" pitchFamily="18" charset="0"/>
              </a:rPr>
              <a:t>Graph - Strongly connected components</a:t>
            </a:r>
          </a:p>
        </p:txBody>
      </p:sp>
      <p:cxnSp>
        <p:nvCxnSpPr>
          <p:cNvPr id="68" name="Straight Arrow Connector 67">
            <a:extLst>
              <a:ext uri="{FF2B5EF4-FFF2-40B4-BE49-F238E27FC236}">
                <a16:creationId xmlns:a16="http://schemas.microsoft.com/office/drawing/2014/main" id="{43C046E3-0972-4233-A72F-5A917176783F}"/>
              </a:ext>
            </a:extLst>
          </p:cNvPr>
          <p:cNvCxnSpPr>
            <a:cxnSpLocks/>
          </p:cNvCxnSpPr>
          <p:nvPr/>
        </p:nvCxnSpPr>
        <p:spPr>
          <a:xfrm flipH="1">
            <a:off x="9171216" y="5645039"/>
            <a:ext cx="264006" cy="46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61605CAE-071C-4C83-9EE4-522A525272BA}"/>
              </a:ext>
            </a:extLst>
          </p:cNvPr>
          <p:cNvCxnSpPr>
            <a:cxnSpLocks/>
            <a:stCxn id="57" idx="4"/>
            <a:endCxn id="56" idx="5"/>
          </p:cNvCxnSpPr>
          <p:nvPr/>
        </p:nvCxnSpPr>
        <p:spPr>
          <a:xfrm rot="5400000">
            <a:off x="8631403" y="4912513"/>
            <a:ext cx="99539" cy="1849067"/>
          </a:xfrm>
          <a:prstGeom prst="curvedConnector3">
            <a:avLst>
              <a:gd name="adj1" fmla="val 376935"/>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71" name="Connector: Curved 7170">
            <a:extLst>
              <a:ext uri="{FF2B5EF4-FFF2-40B4-BE49-F238E27FC236}">
                <a16:creationId xmlns:a16="http://schemas.microsoft.com/office/drawing/2014/main" id="{110C776E-8D38-49B9-A13D-E8F7AF582C42}"/>
              </a:ext>
            </a:extLst>
          </p:cNvPr>
          <p:cNvCxnSpPr>
            <a:stCxn id="54" idx="7"/>
            <a:endCxn id="53" idx="5"/>
          </p:cNvCxnSpPr>
          <p:nvPr/>
        </p:nvCxnSpPr>
        <p:spPr>
          <a:xfrm rot="16200000" flipV="1">
            <a:off x="8949859" y="5334734"/>
            <a:ext cx="358237" cy="666"/>
          </a:xfrm>
          <a:prstGeom prst="curvedConnector3">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08A89FDA-A415-4039-AF7D-5A6C706B0853}"/>
              </a:ext>
            </a:extLst>
          </p:cNvPr>
          <p:cNvCxnSpPr>
            <a:cxnSpLocks/>
          </p:cNvCxnSpPr>
          <p:nvPr/>
        </p:nvCxnSpPr>
        <p:spPr>
          <a:xfrm rot="16200000" flipV="1">
            <a:off x="7528667" y="5494507"/>
            <a:ext cx="236980" cy="18550"/>
          </a:xfrm>
          <a:prstGeom prst="curvedConnector3">
            <a:avLst>
              <a:gd name="adj1" fmla="val -3363"/>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746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8AACF5-F7F2-48DE-8778-CF0F5E491CEF}"/>
              </a:ext>
            </a:extLst>
          </p:cNvPr>
          <p:cNvSpPr txBox="1"/>
          <p:nvPr/>
        </p:nvSpPr>
        <p:spPr>
          <a:xfrm>
            <a:off x="914400" y="2304288"/>
            <a:ext cx="10113264" cy="325333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27242" y="1541973"/>
            <a:ext cx="8871626" cy="4015651"/>
          </a:xfrm>
          <a:prstGeom prst="rect">
            <a:avLst/>
          </a:prstGeom>
        </p:spPr>
        <p:txBody>
          <a:bodyPr wrap="square">
            <a:spAutoFit/>
          </a:bodyPr>
          <a:lstStyle/>
          <a:p>
            <a:pPr>
              <a:lnSpc>
                <a:spcPct val="150000"/>
              </a:lnSpc>
            </a:pPr>
            <a:r>
              <a:rPr lang="en-US" sz="2800" dirty="0">
                <a:ea typeface="SimSun" panose="02010600030101010101" pitchFamily="2" charset="-122"/>
              </a:rPr>
              <a:t>Strongly-Connected-Components(G)</a:t>
            </a:r>
          </a:p>
          <a:p>
            <a:pPr marL="342900" marR="0" lvl="0" indent="-342900">
              <a:lnSpc>
                <a:spcPct val="150000"/>
              </a:lnSpc>
              <a:spcBef>
                <a:spcPts val="0"/>
              </a:spcBef>
              <a:spcAft>
                <a:spcPts val="0"/>
              </a:spcAft>
              <a:buFont typeface="+mj-lt"/>
              <a:buAutoNum type="arabicPeriod"/>
            </a:pPr>
            <a:r>
              <a:rPr lang="en-US" sz="2400" dirty="0">
                <a:latin typeface="Times New Roman" panose="02020603050405020304" pitchFamily="18" charset="0"/>
                <a:ea typeface="SimSun" panose="02010600030101010101" pitchFamily="2" charset="-122"/>
              </a:rPr>
              <a:t>Call DFS(G) to </a:t>
            </a:r>
            <a:r>
              <a:rPr lang="en-US" sz="2400" dirty="0">
                <a:solidFill>
                  <a:srgbClr val="0033CC"/>
                </a:solidFill>
                <a:latin typeface="Times New Roman" panose="02020603050405020304" pitchFamily="18" charset="0"/>
                <a:ea typeface="SimSun" panose="02010600030101010101" pitchFamily="2" charset="-122"/>
              </a:rPr>
              <a:t>compute finishing times Finish[u] </a:t>
            </a:r>
            <a:r>
              <a:rPr lang="en-US" sz="2400" dirty="0">
                <a:latin typeface="Times New Roman" panose="02020603050405020304" pitchFamily="18" charset="0"/>
                <a:ea typeface="SimSun" panose="02010600030101010101" pitchFamily="2" charset="-122"/>
              </a:rPr>
              <a:t>for each vertex u.</a:t>
            </a:r>
            <a:endParaRPr lang="en-US" sz="2400" dirty="0">
              <a:latin typeface="Courier New" panose="02070309020205020404" pitchFamily="49" charset="0"/>
              <a:ea typeface="SimSun" panose="02010600030101010101" pitchFamily="2" charset="-122"/>
            </a:endParaRPr>
          </a:p>
          <a:p>
            <a:pPr marL="342900" marR="0" lvl="0" indent="-342900">
              <a:lnSpc>
                <a:spcPct val="150000"/>
              </a:lnSpc>
              <a:spcBef>
                <a:spcPts val="0"/>
              </a:spcBef>
              <a:spcAft>
                <a:spcPts val="0"/>
              </a:spcAft>
              <a:buFont typeface="+mj-lt"/>
              <a:buAutoNum type="arabicPeriod"/>
            </a:pPr>
            <a:r>
              <a:rPr lang="en-US" sz="2400" dirty="0">
                <a:latin typeface="Times New Roman" panose="02020603050405020304" pitchFamily="18" charset="0"/>
                <a:ea typeface="SimSun" panose="02010600030101010101" pitchFamily="2" charset="-122"/>
              </a:rPr>
              <a:t>Compute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a:t>
            </a:r>
            <a:endParaRPr lang="en-US" sz="2400" dirty="0">
              <a:latin typeface="Courier New" panose="02070309020205020404" pitchFamily="49" charset="0"/>
              <a:ea typeface="SimSun" panose="02010600030101010101" pitchFamily="2" charset="-122"/>
            </a:endParaRPr>
          </a:p>
          <a:p>
            <a:pPr marL="342900" marR="0" lvl="0" indent="-342900">
              <a:lnSpc>
                <a:spcPct val="150000"/>
              </a:lnSpc>
              <a:spcBef>
                <a:spcPts val="0"/>
              </a:spcBef>
              <a:spcAft>
                <a:spcPts val="0"/>
              </a:spcAft>
              <a:buFont typeface="+mj-lt"/>
              <a:buAutoNum type="arabicPeriod"/>
            </a:pPr>
            <a:r>
              <a:rPr lang="en-US" sz="2400" dirty="0">
                <a:latin typeface="Times New Roman" panose="02020603050405020304" pitchFamily="18" charset="0"/>
                <a:ea typeface="SimSun" panose="02010600030101010101" pitchFamily="2" charset="-122"/>
              </a:rPr>
              <a:t>Call DFS(G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 ), but in the main loop of DFS, </a:t>
            </a:r>
            <a:r>
              <a:rPr lang="en-US" sz="2400" dirty="0">
                <a:solidFill>
                  <a:srgbClr val="0033CC"/>
                </a:solidFill>
                <a:latin typeface="Times New Roman" panose="02020603050405020304" pitchFamily="18" charset="0"/>
                <a:ea typeface="SimSun" panose="02010600030101010101" pitchFamily="2" charset="-122"/>
              </a:rPr>
              <a:t>consider the vertices in order of decreasing Finish[u]</a:t>
            </a:r>
            <a:r>
              <a:rPr lang="en-US" sz="2400" dirty="0">
                <a:latin typeface="Times New Roman" panose="02020603050405020304" pitchFamily="18" charset="0"/>
                <a:ea typeface="SimSun" panose="02010600030101010101" pitchFamily="2" charset="-122"/>
              </a:rPr>
              <a:t> (as computed in line 1).</a:t>
            </a:r>
            <a:endParaRPr lang="en-US" sz="2400" dirty="0">
              <a:latin typeface="Courier New" panose="02070309020205020404" pitchFamily="49" charset="0"/>
              <a:ea typeface="SimSun" panose="02010600030101010101" pitchFamily="2" charset="-122"/>
            </a:endParaRPr>
          </a:p>
          <a:p>
            <a:pPr marL="342900" marR="0" lvl="0" indent="-342900">
              <a:lnSpc>
                <a:spcPct val="150000"/>
              </a:lnSpc>
              <a:spcBef>
                <a:spcPts val="0"/>
              </a:spcBef>
              <a:spcAft>
                <a:spcPts val="0"/>
              </a:spcAft>
              <a:buFont typeface="+mj-lt"/>
              <a:buAutoNum type="arabicPeriod"/>
            </a:pPr>
            <a:r>
              <a:rPr lang="en-US" sz="2400" dirty="0">
                <a:latin typeface="Times New Roman" panose="02020603050405020304" pitchFamily="18" charset="0"/>
                <a:ea typeface="SimSun" panose="02010600030101010101" pitchFamily="2" charset="-122"/>
              </a:rPr>
              <a:t>Output the vertices of each tree in the depth-first forest formed in line 3 as a separate strongly connected component.</a:t>
            </a:r>
            <a:endParaRPr lang="en-US" sz="240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2847520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057" y="2551837"/>
            <a:ext cx="7894246" cy="2445991"/>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The following linear-time (i.e., Θ(|V| + |E|)-time) algorithm computes: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strongly connected components of a directed graph G = (V, E) using </a:t>
            </a:r>
            <a:r>
              <a:rPr lang="en-US" sz="2400" dirty="0">
                <a:solidFill>
                  <a:srgbClr val="0000FF"/>
                </a:solidFill>
                <a:latin typeface="Times New Roman" panose="02020603050405020304" pitchFamily="18" charset="0"/>
                <a:ea typeface="SimSun" panose="02010600030101010101" pitchFamily="2" charset="-122"/>
              </a:rPr>
              <a:t>two depth-first search</a:t>
            </a:r>
            <a:r>
              <a:rPr lang="en-US" sz="2400" dirty="0">
                <a:latin typeface="Times New Roman" panose="02020603050405020304" pitchFamily="18" charset="0"/>
                <a:ea typeface="SimSun" panose="02010600030101010101" pitchFamily="2" charset="-122"/>
              </a:rPr>
              <a:t>, one on G and one on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a:t>
            </a:r>
            <a:endParaRPr lang="en-US" sz="2400" dirty="0">
              <a:effectLst/>
              <a:latin typeface="Courier New" panose="02070309020205020404" pitchFamily="49" charset="0"/>
              <a:ea typeface="SimSun" panose="02010600030101010101" pitchFamily="2" charset="-122"/>
            </a:endParaRPr>
          </a:p>
        </p:txBody>
      </p:sp>
      <p:sp>
        <p:nvSpPr>
          <p:cNvPr id="4" name="Rectangle 3">
            <a:extLst>
              <a:ext uri="{FF2B5EF4-FFF2-40B4-BE49-F238E27FC236}">
                <a16:creationId xmlns:a16="http://schemas.microsoft.com/office/drawing/2014/main" id="{442F6063-913E-4D74-B764-4466C12678CC}"/>
              </a:ext>
            </a:extLst>
          </p:cNvPr>
          <p:cNvSpPr/>
          <p:nvPr/>
        </p:nvSpPr>
        <p:spPr>
          <a:xfrm>
            <a:off x="1183821" y="1448428"/>
            <a:ext cx="6903300" cy="584775"/>
          </a:xfrm>
          <a:prstGeom prst="rect">
            <a:avLst/>
          </a:prstGeom>
          <a:solidFill>
            <a:srgbClr val="FFFF00"/>
          </a:solidFill>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1441801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68475" y="1114140"/>
            <a:ext cx="9059159" cy="5262979"/>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The idea behind this algorithm comes from a key property of the strongly connect component graph G</a:t>
            </a:r>
            <a:r>
              <a:rPr lang="en-US" sz="2400" baseline="30000" dirty="0">
                <a:latin typeface="Times New Roman" panose="02020603050405020304" pitchFamily="18" charset="0"/>
                <a:ea typeface="SimSun" panose="02010600030101010101" pitchFamily="2" charset="-122"/>
              </a:rPr>
              <a:t>SCC </a:t>
            </a:r>
            <a:r>
              <a:rPr lang="en-US" sz="2400" dirty="0">
                <a:latin typeface="Times New Roman" panose="02020603050405020304" pitchFamily="18" charset="0"/>
                <a:ea typeface="SimSun" panose="02010600030101010101" pitchFamily="2" charset="-122"/>
              </a:rPr>
              <a:t> = (V</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 , E</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 which is  defined as follows.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Suppose that G has strongly connected components C</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C</a:t>
            </a:r>
            <a:r>
              <a:rPr lang="en-US" sz="2400" baseline="-25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 C</a:t>
            </a:r>
            <a:r>
              <a:rPr lang="en-US" sz="2400" baseline="-25000" dirty="0">
                <a:latin typeface="Times New Roman" panose="02020603050405020304" pitchFamily="18" charset="0"/>
                <a:ea typeface="SimSun" panose="02010600030101010101" pitchFamily="2" charset="-122"/>
              </a:rPr>
              <a:t>k</a:t>
            </a:r>
            <a:r>
              <a:rPr lang="en-US" sz="2400" dirty="0">
                <a:latin typeface="Times New Roman" panose="02020603050405020304" pitchFamily="18" charset="0"/>
                <a:ea typeface="SimSun" panose="02010600030101010101" pitchFamily="2" charset="-122"/>
              </a:rPr>
              <a:t> .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vertex set V</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 is { v</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v</a:t>
            </a:r>
            <a:r>
              <a:rPr lang="en-US" sz="2400" baseline="-25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v</a:t>
            </a:r>
            <a:r>
              <a:rPr lang="en-US" sz="2400" baseline="-25000" dirty="0" err="1">
                <a:latin typeface="Times New Roman" panose="02020603050405020304" pitchFamily="18" charset="0"/>
                <a:ea typeface="SimSun" panose="02010600030101010101" pitchFamily="2" charset="-122"/>
              </a:rPr>
              <a:t>k</a:t>
            </a:r>
            <a:r>
              <a:rPr lang="en-US" sz="2400" dirty="0">
                <a:latin typeface="Times New Roman" panose="02020603050405020304" pitchFamily="18" charset="0"/>
                <a:ea typeface="SimSun" panose="02010600030101010101" pitchFamily="2" charset="-122"/>
              </a:rPr>
              <a:t> }, and it contains a vertex v</a:t>
            </a:r>
            <a:r>
              <a:rPr lang="en-US" sz="2400" baseline="-25000" dirty="0">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for each strongly connected component  C</a:t>
            </a:r>
            <a:r>
              <a:rPr lang="en-US" sz="2400" baseline="-25000" dirty="0">
                <a:latin typeface="Times New Roman" panose="02020603050405020304" pitchFamily="18" charset="0"/>
                <a:ea typeface="SimSun" panose="02010600030101010101" pitchFamily="2" charset="-122"/>
              </a:rPr>
              <a:t>i  </a:t>
            </a:r>
            <a:r>
              <a:rPr lang="en-US" sz="2400" dirty="0">
                <a:latin typeface="Times New Roman" panose="02020603050405020304" pitchFamily="18" charset="0"/>
                <a:ea typeface="SimSun" panose="02010600030101010101" pitchFamily="2" charset="-122"/>
              </a:rPr>
              <a:t>of G.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There is an edge (v</a:t>
            </a:r>
            <a:r>
              <a:rPr lang="en-US" sz="2400" baseline="-25000" dirty="0">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v</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ɛ E</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 if G contains a directed edge (x, y) for some x ɛ C</a:t>
            </a:r>
            <a:r>
              <a:rPr lang="en-US" sz="2400" baseline="-25000" dirty="0">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and  y ɛ </a:t>
            </a:r>
            <a:r>
              <a:rPr lang="en-US" sz="2400" dirty="0" err="1">
                <a:latin typeface="Times New Roman" panose="02020603050405020304" pitchFamily="18" charset="0"/>
                <a:ea typeface="SimSun" panose="02010600030101010101" pitchFamily="2" charset="-122"/>
              </a:rPr>
              <a:t>C</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Looked at another way, by contracting all edges whose incident vertices are within the same strongly connected component of G, the resulting graph is  G</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Figure 3.23  (c) shows the component graph of the graph in Figure 3.23 (a).</a:t>
            </a:r>
            <a:endParaRPr lang="en-US" sz="2400" dirty="0">
              <a:effectLst/>
              <a:latin typeface="Courier New" panose="02070309020205020404" pitchFamily="49" charset="0"/>
              <a:ea typeface="SimSun" panose="02010600030101010101" pitchFamily="2" charset="-122"/>
            </a:endParaRPr>
          </a:p>
        </p:txBody>
      </p:sp>
      <p:sp>
        <p:nvSpPr>
          <p:cNvPr id="4" name="Rectangle 3">
            <a:extLst>
              <a:ext uri="{FF2B5EF4-FFF2-40B4-BE49-F238E27FC236}">
                <a16:creationId xmlns:a16="http://schemas.microsoft.com/office/drawing/2014/main" id="{BDD7B541-15BB-4936-B0B8-3D8F4947A0BB}"/>
              </a:ext>
            </a:extLst>
          </p:cNvPr>
          <p:cNvSpPr/>
          <p:nvPr/>
        </p:nvSpPr>
        <p:spPr>
          <a:xfrm>
            <a:off x="1388103" y="344539"/>
            <a:ext cx="6903300" cy="584775"/>
          </a:xfrm>
          <a:prstGeom prst="rect">
            <a:avLst/>
          </a:prstGeom>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945478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9798" y="1742140"/>
            <a:ext cx="8512404" cy="1200329"/>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(c) </a:t>
            </a:r>
            <a:r>
              <a:rPr lang="en-US" sz="2400" dirty="0">
                <a:solidFill>
                  <a:srgbClr val="0000FF"/>
                </a:solidFill>
                <a:latin typeface="Times New Roman" panose="02020603050405020304" pitchFamily="18" charset="0"/>
                <a:ea typeface="SimSun" panose="02010600030101010101" pitchFamily="2" charset="-122"/>
              </a:rPr>
              <a:t>The acyclic component graph G</a:t>
            </a:r>
            <a:r>
              <a:rPr lang="en-US" sz="2400" baseline="30000" dirty="0">
                <a:solidFill>
                  <a:srgbClr val="0000FF"/>
                </a:solidFill>
                <a:latin typeface="Times New Roman" panose="02020603050405020304" pitchFamily="18" charset="0"/>
                <a:ea typeface="SimSun" panose="02010600030101010101" pitchFamily="2" charset="-122"/>
              </a:rPr>
              <a:t>SCC</a:t>
            </a:r>
            <a:r>
              <a:rPr lang="en-US" sz="2400" dirty="0">
                <a:solidFill>
                  <a:srgbClr val="0000FF"/>
                </a:solidFill>
                <a:latin typeface="Times New Roman" panose="02020603050405020304" pitchFamily="18" charset="0"/>
                <a:ea typeface="SimSun" panose="02010600030101010101" pitchFamily="2" charset="-122"/>
              </a:rPr>
              <a:t> obtained </a:t>
            </a:r>
            <a:r>
              <a:rPr lang="en-US" sz="2400" dirty="0">
                <a:latin typeface="Times New Roman" panose="02020603050405020304" pitchFamily="18" charset="0"/>
                <a:ea typeface="SimSun" panose="02010600030101010101" pitchFamily="2" charset="-122"/>
              </a:rPr>
              <a:t>by contracting all edges within each strongly connected component of G so that only a single vertex remains in each component. </a:t>
            </a:r>
            <a:endParaRPr lang="en-US" sz="2400" dirty="0"/>
          </a:p>
        </p:txBody>
      </p:sp>
      <p:sp>
        <p:nvSpPr>
          <p:cNvPr id="3" name="Oval 1546"/>
          <p:cNvSpPr>
            <a:spLocks noChangeArrowheads="1"/>
          </p:cNvSpPr>
          <p:nvPr/>
        </p:nvSpPr>
        <p:spPr bwMode="auto">
          <a:xfrm>
            <a:off x="2593332" y="3915531"/>
            <a:ext cx="1238250" cy="552450"/>
          </a:xfrm>
          <a:prstGeom prst="ellipse">
            <a:avLst/>
          </a:prstGeom>
          <a:solidFill>
            <a:srgbClr val="D8D8D8"/>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abe</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4" name="Oval 1547"/>
          <p:cNvSpPr>
            <a:spLocks noChangeArrowheads="1"/>
          </p:cNvSpPr>
          <p:nvPr/>
        </p:nvSpPr>
        <p:spPr bwMode="auto">
          <a:xfrm>
            <a:off x="3947767" y="4877219"/>
            <a:ext cx="1127125" cy="515938"/>
          </a:xfrm>
          <a:prstGeom prst="ellipse">
            <a:avLst/>
          </a:prstGeom>
          <a:solidFill>
            <a:srgbClr val="D8D8D8"/>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fg</a:t>
            </a:r>
            <a:endParaRPr kumimoji="0" lang="en-US" altLang="zh-CN" sz="2400" b="0" i="0" u="none" strike="noStrike" cap="none" normalizeH="0" baseline="0">
              <a:ln>
                <a:noFill/>
              </a:ln>
              <a:solidFill>
                <a:schemeClr val="tx1"/>
              </a:solidFill>
              <a:effectLst/>
              <a:latin typeface="Arial" panose="020B0604020202020204" pitchFamily="34" charset="0"/>
            </a:endParaRPr>
          </a:p>
        </p:txBody>
      </p:sp>
      <p:sp>
        <p:nvSpPr>
          <p:cNvPr id="5" name="Oval 1548"/>
          <p:cNvSpPr>
            <a:spLocks noChangeArrowheads="1"/>
          </p:cNvSpPr>
          <p:nvPr/>
        </p:nvSpPr>
        <p:spPr bwMode="auto">
          <a:xfrm>
            <a:off x="6451053" y="4884521"/>
            <a:ext cx="1239837" cy="515937"/>
          </a:xfrm>
          <a:prstGeom prst="ellipse">
            <a:avLst/>
          </a:prstGeom>
          <a:solidFill>
            <a:srgbClr val="D8D8D8"/>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a:t>
            </a:r>
            <a:endParaRPr kumimoji="0" lang="en-US" altLang="zh-CN" sz="2400" b="0" i="0" u="none" strike="noStrike" cap="none" normalizeH="0" baseline="0">
              <a:ln>
                <a:noFill/>
              </a:ln>
              <a:solidFill>
                <a:schemeClr val="tx1"/>
              </a:solidFill>
              <a:effectLst/>
              <a:latin typeface="Arial" panose="020B0604020202020204" pitchFamily="34" charset="0"/>
            </a:endParaRPr>
          </a:p>
        </p:txBody>
      </p:sp>
      <p:sp>
        <p:nvSpPr>
          <p:cNvPr id="6" name="Oval 1549"/>
          <p:cNvSpPr>
            <a:spLocks noChangeArrowheads="1"/>
          </p:cNvSpPr>
          <p:nvPr/>
        </p:nvSpPr>
        <p:spPr bwMode="auto">
          <a:xfrm>
            <a:off x="5348230" y="3840180"/>
            <a:ext cx="1141413" cy="530225"/>
          </a:xfrm>
          <a:prstGeom prst="ellipse">
            <a:avLst/>
          </a:prstGeom>
          <a:solidFill>
            <a:srgbClr val="D8D8D8"/>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cd</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p:cNvCxnSpPr/>
          <p:nvPr/>
        </p:nvCxnSpPr>
        <p:spPr>
          <a:xfrm>
            <a:off x="6107402" y="4370405"/>
            <a:ext cx="1023994" cy="5413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980277" y="4387078"/>
            <a:ext cx="914400" cy="6191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862407" y="4104595"/>
            <a:ext cx="1489710" cy="1250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329854" y="4464450"/>
            <a:ext cx="892175" cy="479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48379" y="5135188"/>
            <a:ext cx="1387475" cy="14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0"/>
          <p:cNvSpPr>
            <a:spLocks noChangeArrowheads="1"/>
          </p:cNvSpPr>
          <p:nvPr/>
        </p:nvSpPr>
        <p:spPr bwMode="auto">
          <a:xfrm>
            <a:off x="1084082" y="1005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 name="Picture 15" descr="Image result for smiley face images">
            <a:extLst>
              <a:ext uri="{FF2B5EF4-FFF2-40B4-BE49-F238E27FC236}">
                <a16:creationId xmlns:a16="http://schemas.microsoft.com/office/drawing/2014/main" id="{39383E7D-EE6B-4C45-8891-19AE1DE9E71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783" y="1155659"/>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60637D7-A502-448E-A3E3-05757C857A3C}"/>
              </a:ext>
            </a:extLst>
          </p:cNvPr>
          <p:cNvSpPr/>
          <p:nvPr/>
        </p:nvSpPr>
        <p:spPr>
          <a:xfrm>
            <a:off x="1596729" y="596073"/>
            <a:ext cx="6903300" cy="584775"/>
          </a:xfrm>
          <a:prstGeom prst="rect">
            <a:avLst/>
          </a:prstGeom>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380292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398" y="1464452"/>
            <a:ext cx="9068586" cy="5031314"/>
          </a:xfrm>
          <a:prstGeom prst="rect">
            <a:avLst/>
          </a:prstGeom>
        </p:spPr>
        <p:txBody>
          <a:bodyPr wrap="square">
            <a:spAutoFit/>
          </a:bodyPr>
          <a:lstStyle/>
          <a:p>
            <a:pPr>
              <a:lnSpc>
                <a:spcPct val="150000"/>
              </a:lnSpc>
            </a:pPr>
            <a:r>
              <a:rPr lang="en-US" sz="2400" dirty="0">
                <a:latin typeface="Times New Roman" panose="02020603050405020304" pitchFamily="18" charset="0"/>
                <a:ea typeface="SimSun" panose="02010600030101010101" pitchFamily="2" charset="-122"/>
              </a:rPr>
              <a:t>Here is another way to look at how the second DFS operates. </a:t>
            </a:r>
          </a:p>
          <a:p>
            <a:pPr marL="457200" indent="-457200">
              <a:lnSpc>
                <a:spcPct val="150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Consider the component graph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 of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 .  </a:t>
            </a:r>
          </a:p>
          <a:p>
            <a:pPr marL="914400" lvl="1" indent="-457200">
              <a:lnSpc>
                <a:spcPct val="150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If we map each strongly connected component visited in the second DFS to a vertex of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 the second DFS visits vertices of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  in the reverse of a topologically sorted order. </a:t>
            </a:r>
          </a:p>
          <a:p>
            <a:pPr marL="914400" lvl="1" indent="-457200">
              <a:lnSpc>
                <a:spcPct val="150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If we reverse the edges of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 , we get the graph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a:t>
            </a:r>
          </a:p>
          <a:p>
            <a:pPr marL="914400" lvl="1" indent="-457200">
              <a:lnSpc>
                <a:spcPct val="150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Because ((G</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a:t>
            </a:r>
            <a:r>
              <a:rPr lang="en-US" sz="2400" baseline="30000" dirty="0">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 =  G</a:t>
            </a:r>
            <a:r>
              <a:rPr lang="en-US" sz="2400" baseline="30000" dirty="0">
                <a:latin typeface="Times New Roman" panose="02020603050405020304" pitchFamily="18" charset="0"/>
                <a:ea typeface="SimSun" panose="02010600030101010101" pitchFamily="2" charset="-122"/>
              </a:rPr>
              <a:t>SCC </a:t>
            </a:r>
            <a:r>
              <a:rPr lang="en-US" sz="2400" dirty="0">
                <a:latin typeface="Times New Roman" panose="02020603050405020304" pitchFamily="18" charset="0"/>
                <a:ea typeface="SimSun" panose="02010600030101010101" pitchFamily="2" charset="-122"/>
              </a:rPr>
              <a:t>, the second DFS visits the vertices of G</a:t>
            </a:r>
            <a:r>
              <a:rPr lang="en-US" sz="2400" baseline="30000" dirty="0">
                <a:latin typeface="Times New Roman" panose="02020603050405020304" pitchFamily="18" charset="0"/>
                <a:ea typeface="SimSun" panose="02010600030101010101" pitchFamily="2" charset="-122"/>
              </a:rPr>
              <a:t>SCC</a:t>
            </a:r>
            <a:r>
              <a:rPr lang="en-US" sz="2400" dirty="0">
                <a:latin typeface="Times New Roman" panose="02020603050405020304" pitchFamily="18" charset="0"/>
                <a:ea typeface="SimSun" panose="02010600030101010101" pitchFamily="2" charset="-122"/>
              </a:rPr>
              <a:t> in topologically sorted order.</a:t>
            </a:r>
            <a:endParaRPr lang="en-US" sz="2400" dirty="0">
              <a:effectLst/>
              <a:latin typeface="Courier New" panose="02070309020205020404" pitchFamily="49" charset="0"/>
              <a:ea typeface="SimSun" panose="02010600030101010101" pitchFamily="2" charset="-122"/>
            </a:endParaRPr>
          </a:p>
        </p:txBody>
      </p:sp>
      <p:sp>
        <p:nvSpPr>
          <p:cNvPr id="3" name="Rectangle 2">
            <a:extLst>
              <a:ext uri="{FF2B5EF4-FFF2-40B4-BE49-F238E27FC236}">
                <a16:creationId xmlns:a16="http://schemas.microsoft.com/office/drawing/2014/main" id="{7EC234E8-6314-4C92-AACC-5C5004645306}"/>
              </a:ext>
            </a:extLst>
          </p:cNvPr>
          <p:cNvSpPr/>
          <p:nvPr/>
        </p:nvSpPr>
        <p:spPr>
          <a:xfrm>
            <a:off x="1388103" y="470999"/>
            <a:ext cx="6903300" cy="584775"/>
          </a:xfrm>
          <a:prstGeom prst="rect">
            <a:avLst/>
          </a:prstGeom>
        </p:spPr>
        <p:txBody>
          <a:bodyPr wrap="none">
            <a:spAutoFit/>
          </a:bodyPr>
          <a:lstStyle/>
          <a:p>
            <a:r>
              <a:rPr lang="en-US" sz="3200" dirty="0">
                <a:cs typeface="Times New Roman" panose="02020603050405020304" pitchFamily="18" charset="0"/>
              </a:rPr>
              <a:t>Graph - Strongly connected components</a:t>
            </a:r>
          </a:p>
        </p:txBody>
      </p:sp>
    </p:spTree>
    <p:extLst>
      <p:ext uri="{BB962C8B-B14F-4D97-AF65-F5344CB8AC3E}">
        <p14:creationId xmlns:p14="http://schemas.microsoft.com/office/powerpoint/2010/main" val="11272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hought Bubble: Cloud 3">
            <a:extLst>
              <a:ext uri="{FF2B5EF4-FFF2-40B4-BE49-F238E27FC236}">
                <a16:creationId xmlns:a16="http://schemas.microsoft.com/office/drawing/2014/main" id="{EAB07889-8C1C-4E67-95FE-2B2405B03484}"/>
              </a:ext>
            </a:extLst>
          </p:cNvPr>
          <p:cNvSpPr/>
          <p:nvPr/>
        </p:nvSpPr>
        <p:spPr>
          <a:xfrm flipH="1">
            <a:off x="975053" y="2775607"/>
            <a:ext cx="620270" cy="413327"/>
          </a:xfrm>
          <a:prstGeom prst="cloudCallout">
            <a:avLst>
              <a:gd name="adj1" fmla="val -36252"/>
              <a:gd name="adj2" fmla="val 1320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5" name="Picture 4" descr="Image result for smiley face images">
            <a:extLst>
              <a:ext uri="{FF2B5EF4-FFF2-40B4-BE49-F238E27FC236}">
                <a16:creationId xmlns:a16="http://schemas.microsoft.com/office/drawing/2014/main" id="{5309163D-EFF9-42F8-9EDA-8E417647D21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30285">
            <a:off x="935620" y="2753226"/>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61C91E3-96CD-4044-AEFF-46FEF682BCA2}"/>
              </a:ext>
            </a:extLst>
          </p:cNvPr>
          <p:cNvSpPr/>
          <p:nvPr/>
        </p:nvSpPr>
        <p:spPr>
          <a:xfrm>
            <a:off x="1595323" y="826418"/>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
        <p:nvSpPr>
          <p:cNvPr id="7" name="Rectangle 6">
            <a:extLst>
              <a:ext uri="{FF2B5EF4-FFF2-40B4-BE49-F238E27FC236}">
                <a16:creationId xmlns:a16="http://schemas.microsoft.com/office/drawing/2014/main" id="{7663DB3F-9187-46E5-9359-6D9DED60F522}"/>
              </a:ext>
            </a:extLst>
          </p:cNvPr>
          <p:cNvSpPr/>
          <p:nvPr/>
        </p:nvSpPr>
        <p:spPr>
          <a:xfrm>
            <a:off x="1843931" y="1790090"/>
            <a:ext cx="7981005" cy="3662541"/>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Let G = (V, E) be a directed acyclic graph (or, a </a:t>
            </a:r>
            <a:r>
              <a:rPr lang="en-US" sz="2400" dirty="0" err="1">
                <a:latin typeface="Times New Roman" panose="02020603050405020304" pitchFamily="18" charset="0"/>
                <a:ea typeface="SimSun" panose="02010600030101010101" pitchFamily="2" charset="-122"/>
                <a:cs typeface="Times New Roman" panose="02020603050405020304" pitchFamily="18" charset="0"/>
              </a:rPr>
              <a:t>dag</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topological sort of a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dag</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is a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linear ordering of all its vertices</a:t>
            </a:r>
            <a:r>
              <a:rPr lang="en-US" sz="2400" dirty="0">
                <a:latin typeface="Times New Roman" panose="02020603050405020304" pitchFamily="18" charset="0"/>
                <a:ea typeface="SimSun" panose="02010600030101010101" pitchFamily="2" charset="-122"/>
                <a:cs typeface="Times New Roman" panose="02020603050405020304" pitchFamily="18" charset="0"/>
              </a:rPr>
              <a:t> such that </a:t>
            </a:r>
          </a:p>
          <a:p>
            <a:pPr marL="1257300" lvl="2"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if G contains an edge (u, v), then u appears before v in the ordering.</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If the graph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contains a cycle, then no linear ordering </a:t>
            </a:r>
            <a:r>
              <a:rPr lang="en-US" sz="2400" dirty="0">
                <a:latin typeface="Times New Roman" panose="02020603050405020304" pitchFamily="18" charset="0"/>
                <a:ea typeface="SimSun" panose="02010600030101010101" pitchFamily="2" charset="-122"/>
                <a:cs typeface="Times New Roman" panose="02020603050405020304" pitchFamily="18" charset="0"/>
              </a:rPr>
              <a:t>is possible.</a:t>
            </a: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DFS can be used to perform a topological sort of a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dag</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i="1" dirty="0">
                <a:solidFill>
                  <a:srgbClr val="0000FF"/>
                </a:solidFill>
                <a:latin typeface="Times New Roman" panose="02020603050405020304" pitchFamily="18" charset="0"/>
                <a:ea typeface="SimSun" panose="02010600030101010101" pitchFamily="2" charset="-122"/>
              </a:rPr>
              <a:t> </a:t>
            </a:r>
          </a:p>
        </p:txBody>
      </p:sp>
    </p:spTree>
    <p:extLst>
      <p:ext uri="{BB962C8B-B14F-4D97-AF65-F5344CB8AC3E}">
        <p14:creationId xmlns:p14="http://schemas.microsoft.com/office/powerpoint/2010/main" val="31316132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C1EA1D-3D0E-4DDF-A92A-5462772D031D}"/>
              </a:ext>
            </a:extLst>
          </p:cNvPr>
          <p:cNvSpPr/>
          <p:nvPr/>
        </p:nvSpPr>
        <p:spPr>
          <a:xfrm>
            <a:off x="2726986" y="2890391"/>
            <a:ext cx="7049311" cy="1493358"/>
          </a:xfrm>
          <a:prstGeom prst="rect">
            <a:avLst/>
          </a:prstGeom>
        </p:spPr>
        <p:txBody>
          <a:bodyPr wrap="square">
            <a:spAutoFit/>
          </a:bodyPr>
          <a:lstStyle/>
          <a:p>
            <a:pPr algn="ctr">
              <a:lnSpc>
                <a:spcPct val="150000"/>
              </a:lnSpc>
            </a:pPr>
            <a:r>
              <a:rPr lang="en-US" sz="3200" dirty="0">
                <a:cs typeface="Times New Roman" panose="02020603050405020304" pitchFamily="18" charset="0"/>
              </a:rPr>
              <a:t>Decrease-by-a-Constant-Factor Algorithm</a:t>
            </a:r>
          </a:p>
          <a:p>
            <a:pPr algn="ctr">
              <a:lnSpc>
                <a:spcPct val="150000"/>
              </a:lnSpc>
            </a:pPr>
            <a:r>
              <a:rPr lang="en-US" sz="3200" dirty="0">
                <a:ea typeface="SimSun" panose="02010600030101010101" pitchFamily="2" charset="-122"/>
                <a:cs typeface="Times New Roman" panose="02020603050405020304" pitchFamily="18" charset="0"/>
              </a:rPr>
              <a:t>Fake-Coin Identification Problem</a:t>
            </a:r>
          </a:p>
        </p:txBody>
      </p:sp>
    </p:spTree>
    <p:extLst>
      <p:ext uri="{BB962C8B-B14F-4D97-AF65-F5344CB8AC3E}">
        <p14:creationId xmlns:p14="http://schemas.microsoft.com/office/powerpoint/2010/main" val="3609194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6569" y="1358580"/>
            <a:ext cx="9191134" cy="4924425"/>
          </a:xfrm>
          <a:prstGeom prst="rect">
            <a:avLst/>
          </a:prstGeom>
        </p:spPr>
        <p:txBody>
          <a:bodyPr wrap="square">
            <a:spAutoFit/>
          </a:bodyPr>
          <a:lstStyle/>
          <a:p>
            <a:r>
              <a:rPr lang="en-US" sz="2600" dirty="0">
                <a:ea typeface="SimSun" panose="02010600030101010101" pitchFamily="2" charset="-122"/>
                <a:cs typeface="Times New Roman" panose="02020603050405020304" pitchFamily="18" charset="0"/>
              </a:rPr>
              <a:t>Fake-Coin Identification Problem</a:t>
            </a:r>
          </a:p>
          <a:p>
            <a:pPr marL="800100" lvl="1" indent="-342900">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Among  </a:t>
            </a:r>
            <a:r>
              <a:rPr lang="en-US" sz="2400" b="1" dirty="0">
                <a:latin typeface="Times New Roman" panose="02020603050405020304" pitchFamily="18" charset="0"/>
                <a:ea typeface="SimSun" panose="02010600030101010101" pitchFamily="2" charset="-122"/>
                <a:cs typeface="Times New Roman" panose="02020603050405020304" pitchFamily="18" charset="0"/>
              </a:rPr>
              <a:t>n</a:t>
            </a:r>
            <a:r>
              <a:rPr lang="en-US" sz="2400" dirty="0">
                <a:latin typeface="Times New Roman" panose="02020603050405020304" pitchFamily="18" charset="0"/>
                <a:ea typeface="SimSun" panose="02010600030101010101" pitchFamily="2" charset="-122"/>
                <a:cs typeface="Times New Roman" panose="02020603050405020304" pitchFamily="18" charset="0"/>
              </a:rPr>
              <a:t>  identically looking coins, one is fake. </a:t>
            </a:r>
          </a:p>
          <a:p>
            <a:pPr marL="796925" lvl="1" indent="-339725">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	The problem is to design an efficient algorithm for detecting the fake coin. </a:t>
            </a:r>
          </a:p>
          <a:p>
            <a:pPr lvl="1"/>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With a balance scale, we can compare any two sets of coins. </a:t>
            </a:r>
          </a:p>
          <a:p>
            <a:pPr lvl="2">
              <a:tabLst>
                <a:tab pos="9144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By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staying even,</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tipping to the left, or to the right, the balance scale will tell whether the sets weigh the same or which of the sets is heavier than the other </a:t>
            </a:r>
            <a:r>
              <a:rPr lang="en-US" sz="2400" dirty="0">
                <a:latin typeface="Times New Roman" panose="02020603050405020304" pitchFamily="18" charset="0"/>
                <a:ea typeface="SimSun" panose="02010600030101010101" pitchFamily="2" charset="-122"/>
                <a:cs typeface="Times New Roman" panose="02020603050405020304" pitchFamily="18" charset="0"/>
              </a:rPr>
              <a:t>but not by how much.  </a:t>
            </a:r>
          </a:p>
          <a:p>
            <a:pPr marL="800100" lvl="1" indent="-342900">
              <a:buFont typeface="Arial" panose="020B0604020202020204" pitchFamily="34" charset="0"/>
              <a:buChar char="•"/>
            </a:pP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An easier version of the problem – the one we discuss here –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assumes that it is known whether the fake coin is lighter or heavier than the genuine one. (We assume that the fake coin is lighter.)</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FF0CD453-7162-40E6-A714-2FBA06CE94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556" y="1907315"/>
            <a:ext cx="603453" cy="444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E9D8AF5-0261-4101-9FE5-E1A222AD3B61}"/>
              </a:ext>
            </a:extLst>
          </p:cNvPr>
          <p:cNvSpPr/>
          <p:nvPr/>
        </p:nvSpPr>
        <p:spPr>
          <a:xfrm>
            <a:off x="1536569" y="537679"/>
            <a:ext cx="7096623" cy="584775"/>
          </a:xfrm>
          <a:prstGeom prst="rect">
            <a:avLst/>
          </a:prstGeom>
        </p:spPr>
        <p:txBody>
          <a:bodyPr wrap="none">
            <a:spAutoFit/>
          </a:bodyPr>
          <a:lstStyle/>
          <a:p>
            <a:r>
              <a:rPr lang="en-US" sz="3200" dirty="0">
                <a:cs typeface="Times New Roman" panose="02020603050405020304" pitchFamily="18" charset="0"/>
              </a:rPr>
              <a:t>Decrease-by-a-Constant-Factor Algorithm</a:t>
            </a:r>
          </a:p>
        </p:txBody>
      </p:sp>
    </p:spTree>
    <p:extLst>
      <p:ext uri="{BB962C8B-B14F-4D97-AF65-F5344CB8AC3E}">
        <p14:creationId xmlns:p14="http://schemas.microsoft.com/office/powerpoint/2010/main" val="2408087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3073" y="1147923"/>
            <a:ext cx="8898904" cy="5632311"/>
          </a:xfrm>
          <a:prstGeom prst="rect">
            <a:avLst/>
          </a:prstGeom>
        </p:spPr>
        <p:txBody>
          <a:bodyPr wrap="square">
            <a:spAutoFit/>
          </a:bodyPr>
          <a:lstStyle/>
          <a:p>
            <a:pPr>
              <a:spcAft>
                <a:spcPts val="1200"/>
              </a:spcAft>
            </a:pPr>
            <a:r>
              <a:rPr lang="en-US" sz="2600" dirty="0">
                <a:ea typeface="SimSun" panose="02010600030101010101" pitchFamily="2" charset="-122"/>
                <a:cs typeface="Times New Roman" panose="02020603050405020304" pitchFamily="18" charset="0"/>
              </a:rPr>
              <a:t>Solving this Fake-Coin Identification Problem: </a:t>
            </a:r>
          </a:p>
          <a:p>
            <a:pPr>
              <a:spcAft>
                <a:spcPts val="1200"/>
              </a:spcAf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 assume that the fake coin is lighter. And therefore, the answer is “the fake coin is lighter”.)</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spcAft>
                <a:spcPts val="12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Divide n coins into two piles of  </a:t>
            </a:r>
            <a:r>
              <a:rPr lang="en-US" sz="2400" baseline="-25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n/2</a:t>
            </a:r>
            <a:r>
              <a:rPr lang="en-US" sz="2400" baseline="-25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coins each, leaving one extra coin apart if  n is odd, and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spcAft>
                <a:spcPts val="12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put it two piles on the scale.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1257300" lvl="2" indent="-342900">
              <a:spcAft>
                <a:spcPts val="12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If the piles weigh the same, the coin put aside must be fake;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1257300" lvl="2" indent="-342900">
              <a:spcAft>
                <a:spcPts val="12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otherwise, we can proceed in the same manner with the lighter pile, which must be the one with the fake coin.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Note that even though we divide the coins into two subsets,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after one weighing we are left to solve a single problem of half the original size.</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FD32A2E1-9E9B-489F-A8A5-E932D1571628}"/>
              </a:ext>
            </a:extLst>
          </p:cNvPr>
          <p:cNvSpPr/>
          <p:nvPr/>
        </p:nvSpPr>
        <p:spPr>
          <a:xfrm>
            <a:off x="1478203" y="323671"/>
            <a:ext cx="7096623" cy="584775"/>
          </a:xfrm>
          <a:prstGeom prst="rect">
            <a:avLst/>
          </a:prstGeom>
        </p:spPr>
        <p:txBody>
          <a:bodyPr wrap="none">
            <a:spAutoFit/>
          </a:bodyPr>
          <a:lstStyle/>
          <a:p>
            <a:r>
              <a:rPr lang="en-US" sz="3200" dirty="0">
                <a:cs typeface="Times New Roman" panose="02020603050405020304" pitchFamily="18" charset="0"/>
              </a:rPr>
              <a:t>Decrease-by-a-Constant-Factor Algorithm</a:t>
            </a:r>
          </a:p>
        </p:txBody>
      </p:sp>
    </p:spTree>
    <p:extLst>
      <p:ext uri="{BB962C8B-B14F-4D97-AF65-F5344CB8AC3E}">
        <p14:creationId xmlns:p14="http://schemas.microsoft.com/office/powerpoint/2010/main" val="3600987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1983" y="1225745"/>
            <a:ext cx="9332537" cy="4555093"/>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Solving this Fake-Coin Identification Problem: </a:t>
            </a:r>
          </a:p>
          <a:p>
            <a:pPr>
              <a:spcAft>
                <a:spcPts val="1200"/>
              </a:spcAf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 assume that the fake coin is lighter. And therefore, the answer is “the fake coin is lighter”.)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According to our classification of the design techniques, it is a decrease (by half)-and-conquer rather than a divide-and-conquer algorithm.</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up a recurrence relation for the number of </a:t>
            </a:r>
            <a:r>
              <a:rPr lang="en-US" sz="2400" dirty="0" err="1">
                <a:latin typeface="Times New Roman" panose="02020603050405020304" pitchFamily="18" charset="0"/>
                <a:cs typeface="Times New Roman" panose="02020603050405020304" pitchFamily="18" charset="0"/>
              </a:rPr>
              <a:t>weighings</a:t>
            </a:r>
            <a:r>
              <a:rPr lang="en-US" sz="2400" dirty="0">
                <a:latin typeface="Times New Roman" panose="02020603050405020304" pitchFamily="18" charset="0"/>
                <a:cs typeface="Times New Roman" panose="02020603050405020304" pitchFamily="18" charset="0"/>
              </a:rPr>
              <a:t>, W(n) needed by this algorithm in the worst case:</a:t>
            </a:r>
          </a:p>
          <a:p>
            <a:pPr lvl="1">
              <a:spcAft>
                <a:spcPts val="1200"/>
              </a:spcAf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t>
            </a:r>
            <a:r>
              <a:rPr lang="en-US" sz="2400" baseline="-25000" dirty="0" err="1">
                <a:latin typeface="Times New Roman" panose="02020603050405020304" pitchFamily="18" charset="0"/>
                <a:cs typeface="Times New Roman" panose="02020603050405020304" pitchFamily="18" charset="0"/>
              </a:rPr>
              <a:t>worst</a:t>
            </a:r>
            <a:r>
              <a:rPr lang="en-US" sz="2400" dirty="0">
                <a:latin typeface="Times New Roman" panose="02020603050405020304" pitchFamily="18" charset="0"/>
                <a:cs typeface="Times New Roman" panose="02020603050405020304" pitchFamily="18" charset="0"/>
              </a:rPr>
              <a:t>(n) = </a:t>
            </a:r>
            <a:r>
              <a:rPr lang="en-US" sz="2400" dirty="0" err="1">
                <a:latin typeface="Times New Roman" panose="02020603050405020304" pitchFamily="18" charset="0"/>
                <a:cs typeface="Times New Roman" panose="02020603050405020304" pitchFamily="18" charset="0"/>
              </a:rPr>
              <a:t>W</a:t>
            </a:r>
            <a:r>
              <a:rPr lang="en-US" sz="2400" baseline="-25000" dirty="0" err="1">
                <a:latin typeface="Times New Roman" panose="02020603050405020304" pitchFamily="18" charset="0"/>
                <a:cs typeface="Times New Roman" panose="02020603050405020304" pitchFamily="18" charset="0"/>
              </a:rPr>
              <a:t>worst</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n/2</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+ 1  for n &gt; 1, </a:t>
            </a:r>
          </a:p>
          <a:p>
            <a:pPr lvl="1">
              <a:spcAft>
                <a:spcPts val="1200"/>
              </a:spcAf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t>
            </a:r>
            <a:r>
              <a:rPr lang="en-US" sz="2400" baseline="-25000" dirty="0" err="1">
                <a:latin typeface="Times New Roman" panose="02020603050405020304" pitchFamily="18" charset="0"/>
                <a:cs typeface="Times New Roman" panose="02020603050405020304" pitchFamily="18" charset="0"/>
              </a:rPr>
              <a:t>worst</a:t>
            </a:r>
            <a:r>
              <a:rPr lang="en-US" sz="2400" dirty="0">
                <a:latin typeface="Times New Roman" panose="02020603050405020304" pitchFamily="18" charset="0"/>
                <a:cs typeface="Times New Roman" panose="02020603050405020304" pitchFamily="18" charset="0"/>
              </a:rPr>
              <a:t>(1) = 0.</a:t>
            </a:r>
          </a:p>
        </p:txBody>
      </p:sp>
      <p:pic>
        <p:nvPicPr>
          <p:cNvPr id="3" name="Picture 2" descr="Image result for smiley face images">
            <a:extLst>
              <a:ext uri="{FF2B5EF4-FFF2-40B4-BE49-F238E27FC236}">
                <a16:creationId xmlns:a16="http://schemas.microsoft.com/office/drawing/2014/main" id="{51BE139A-08F3-4D40-9144-F747D47382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530" y="4327243"/>
            <a:ext cx="603453" cy="444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C469A5D-8CE5-4C69-ACC9-16158AC9E9D9}"/>
              </a:ext>
            </a:extLst>
          </p:cNvPr>
          <p:cNvSpPr/>
          <p:nvPr/>
        </p:nvSpPr>
        <p:spPr>
          <a:xfrm>
            <a:off x="1478203" y="323671"/>
            <a:ext cx="7096623" cy="584775"/>
          </a:xfrm>
          <a:prstGeom prst="rect">
            <a:avLst/>
          </a:prstGeom>
        </p:spPr>
        <p:txBody>
          <a:bodyPr wrap="none">
            <a:spAutoFit/>
          </a:bodyPr>
          <a:lstStyle/>
          <a:p>
            <a:r>
              <a:rPr lang="en-US" sz="3200" dirty="0">
                <a:cs typeface="Times New Roman" panose="02020603050405020304" pitchFamily="18" charset="0"/>
              </a:rPr>
              <a:t>Decrease-by-a-Constant-Factor Algorithm</a:t>
            </a:r>
          </a:p>
        </p:txBody>
      </p:sp>
    </p:spTree>
    <p:extLst>
      <p:ext uri="{BB962C8B-B14F-4D97-AF65-F5344CB8AC3E}">
        <p14:creationId xmlns:p14="http://schemas.microsoft.com/office/powerpoint/2010/main" val="1660607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4701" y="1132182"/>
            <a:ext cx="9002598" cy="5693866"/>
          </a:xfrm>
          <a:prstGeom prst="rect">
            <a:avLst/>
          </a:prstGeom>
        </p:spPr>
        <p:txBody>
          <a:bodyPr wrap="square">
            <a:spAutoFit/>
          </a:bodyPr>
          <a:lstStyle/>
          <a:p>
            <a:pPr>
              <a:spcAft>
                <a:spcPts val="1200"/>
              </a:spcAft>
            </a:pPr>
            <a:r>
              <a:rPr lang="en-US" sz="2600" dirty="0">
                <a:ea typeface="SimSun" panose="02010600030101010101" pitchFamily="2" charset="-122"/>
                <a:cs typeface="Times New Roman" panose="02020603050405020304" pitchFamily="18" charset="0"/>
              </a:rPr>
              <a:t>Solving this Fake-Coin Identification Problem: </a:t>
            </a:r>
          </a:p>
          <a:p>
            <a:pPr>
              <a:spcAft>
                <a:spcPts val="1200"/>
              </a:spcAf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 assume that the fake coin is lighter. And therefore, the answer is “the fake coin is lighter”.)</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recurrence is almost identical to the one for the worst-case number of comparisons in binary search, and both algorithms [i.e., binary search and fake-coin identification] are based on the technique of halving an instance size.</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solution to the recurrence for the number of times of using the balance scale is also similar to the one we had for binary search: W(n) = </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fact, this algorithm is </a:t>
            </a:r>
            <a:r>
              <a:rPr lang="en-US" sz="2400" i="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the most efficient solution.</a:t>
            </a:r>
          </a:p>
          <a:p>
            <a:pPr marL="1257300" lvl="2" indent="-342900">
              <a:spcAft>
                <a:spcPts val="1200"/>
              </a:spcAf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We would be better off dividing the coins not into two but into three piles of about  n/3 coins each.</a:t>
            </a:r>
          </a:p>
        </p:txBody>
      </p:sp>
      <p:sp>
        <p:nvSpPr>
          <p:cNvPr id="3" name="Rectangle 2">
            <a:extLst>
              <a:ext uri="{FF2B5EF4-FFF2-40B4-BE49-F238E27FC236}">
                <a16:creationId xmlns:a16="http://schemas.microsoft.com/office/drawing/2014/main" id="{C80D6AF6-113A-4007-B0DA-329F12516D7C}"/>
              </a:ext>
            </a:extLst>
          </p:cNvPr>
          <p:cNvSpPr/>
          <p:nvPr/>
        </p:nvSpPr>
        <p:spPr>
          <a:xfrm>
            <a:off x="1478203" y="323671"/>
            <a:ext cx="7096623" cy="584775"/>
          </a:xfrm>
          <a:prstGeom prst="rect">
            <a:avLst/>
          </a:prstGeom>
        </p:spPr>
        <p:txBody>
          <a:bodyPr wrap="none">
            <a:spAutoFit/>
          </a:bodyPr>
          <a:lstStyle/>
          <a:p>
            <a:r>
              <a:rPr lang="en-US" sz="3200" dirty="0">
                <a:cs typeface="Times New Roman" panose="02020603050405020304" pitchFamily="18" charset="0"/>
              </a:rPr>
              <a:t>Decrease-by-a-Constant-Factor Algorithm</a:t>
            </a:r>
          </a:p>
        </p:txBody>
      </p:sp>
    </p:spTree>
    <p:extLst>
      <p:ext uri="{BB962C8B-B14F-4D97-AF65-F5344CB8AC3E}">
        <p14:creationId xmlns:p14="http://schemas.microsoft.com/office/powerpoint/2010/main" val="76838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1984" y="1182667"/>
            <a:ext cx="9021452" cy="4339650"/>
          </a:xfrm>
          <a:prstGeom prst="rect">
            <a:avLst/>
          </a:prstGeom>
        </p:spPr>
        <p:txBody>
          <a:bodyPr wrap="square">
            <a:spAutoFit/>
          </a:bodyPr>
          <a:lstStyle/>
          <a:p>
            <a:pPr>
              <a:spcAft>
                <a:spcPts val="1200"/>
              </a:spcAft>
            </a:pPr>
            <a:r>
              <a:rPr lang="en-US" sz="2600" dirty="0">
                <a:ea typeface="SimSun" panose="02010600030101010101" pitchFamily="2" charset="-122"/>
                <a:cs typeface="Times New Roman" panose="02020603050405020304" pitchFamily="18" charset="0"/>
              </a:rPr>
              <a:t>Solving this Fake-Coin Identification Problem: </a:t>
            </a:r>
          </a:p>
          <a:p>
            <a:pPr>
              <a:spcAft>
                <a:spcPts val="1200"/>
              </a:spcAf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 assume that the fake coin is lighter.)</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After weighing two of the piles, we can reduce the instance size by a factor of three.</a:t>
            </a:r>
          </a:p>
          <a:p>
            <a:pPr marL="1371600" lvl="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Accordingly, we should expect the number of </a:t>
            </a:r>
            <a:r>
              <a:rPr lang="en-US" sz="2400" dirty="0" err="1">
                <a:latin typeface="Times New Roman" panose="02020603050405020304" pitchFamily="18" charset="0"/>
                <a:cs typeface="Times New Roman" panose="02020603050405020304" pitchFamily="18" charset="0"/>
              </a:rPr>
              <a:t>weighings</a:t>
            </a:r>
            <a:r>
              <a:rPr lang="en-US" sz="2400" dirty="0">
                <a:latin typeface="Times New Roman" panose="02020603050405020304" pitchFamily="18" charset="0"/>
                <a:cs typeface="Times New Roman" panose="02020603050405020304" pitchFamily="18" charset="0"/>
              </a:rPr>
              <a:t> to be about log</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n, which is smaller than  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n.</a:t>
            </a:r>
          </a:p>
          <a:p>
            <a:pPr marL="1371600" lvl="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(Can you tell by what factor? By two-third. </a:t>
            </a:r>
          </a:p>
          <a:p>
            <a:pPr marL="1371600" lvl="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 this correct? The recurrence relation for this method is:		W(n) = W(</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n/3</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+ 1  for n &gt; 2, </a:t>
            </a:r>
          </a:p>
          <a:p>
            <a:r>
              <a:rPr lang="en-US" sz="2400" dirty="0">
                <a:latin typeface="Times New Roman" panose="02020603050405020304" pitchFamily="18" charset="0"/>
                <a:cs typeface="Times New Roman" panose="02020603050405020304" pitchFamily="18" charset="0"/>
              </a:rPr>
              <a:t>			W(2) = 1 and W(1) = 0.</a:t>
            </a:r>
            <a:r>
              <a:rPr lang="en-US" sz="2800" dirty="0">
                <a:latin typeface="Times New Roman" panose="02020603050405020304" pitchFamily="18" charset="0"/>
                <a:cs typeface="Times New Roman" panose="02020603050405020304" pitchFamily="18" charset="0"/>
              </a:rPr>
              <a:t> </a:t>
            </a:r>
          </a:p>
        </p:txBody>
      </p:sp>
      <p:pic>
        <p:nvPicPr>
          <p:cNvPr id="3" name="Picture 2" descr="Image result for smiley face images">
            <a:extLst>
              <a:ext uri="{FF2B5EF4-FFF2-40B4-BE49-F238E27FC236}">
                <a16:creationId xmlns:a16="http://schemas.microsoft.com/office/drawing/2014/main" id="{D6888772-54DD-4863-9DE5-DECDFAC07E6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531" y="5444842"/>
            <a:ext cx="603453" cy="444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813D4D-E212-4294-A748-851788DF6803}"/>
              </a:ext>
            </a:extLst>
          </p:cNvPr>
          <p:cNvSpPr/>
          <p:nvPr/>
        </p:nvSpPr>
        <p:spPr>
          <a:xfrm>
            <a:off x="1478203" y="323671"/>
            <a:ext cx="7096623" cy="584775"/>
          </a:xfrm>
          <a:prstGeom prst="rect">
            <a:avLst/>
          </a:prstGeom>
        </p:spPr>
        <p:txBody>
          <a:bodyPr wrap="none">
            <a:spAutoFit/>
          </a:bodyPr>
          <a:lstStyle/>
          <a:p>
            <a:r>
              <a:rPr lang="en-US" sz="3200" dirty="0">
                <a:cs typeface="Times New Roman" panose="02020603050405020304" pitchFamily="18" charset="0"/>
              </a:rPr>
              <a:t>Decrease-by-a-Constant-Factor Algorithm</a:t>
            </a:r>
          </a:p>
        </p:txBody>
      </p:sp>
    </p:spTree>
    <p:extLst>
      <p:ext uri="{BB962C8B-B14F-4D97-AF65-F5344CB8AC3E}">
        <p14:creationId xmlns:p14="http://schemas.microsoft.com/office/powerpoint/2010/main" val="1744560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1984" y="1182667"/>
            <a:ext cx="9021452" cy="5078313"/>
          </a:xfrm>
          <a:prstGeom prst="rect">
            <a:avLst/>
          </a:prstGeom>
        </p:spPr>
        <p:txBody>
          <a:bodyPr wrap="square">
            <a:spAutoFit/>
          </a:bodyPr>
          <a:lstStyle/>
          <a:p>
            <a:pPr>
              <a:spcAft>
                <a:spcPts val="1200"/>
              </a:spcAft>
            </a:pPr>
            <a:r>
              <a:rPr lang="en-US" sz="2600" dirty="0">
                <a:ea typeface="SimSun" panose="02010600030101010101" pitchFamily="2" charset="-122"/>
                <a:cs typeface="Times New Roman" panose="02020603050405020304" pitchFamily="18" charset="0"/>
              </a:rPr>
              <a:t>Solving this Fake-Coin Identification Problem: </a:t>
            </a:r>
          </a:p>
          <a:p>
            <a:pPr>
              <a:spcAft>
                <a:spcPts val="1200"/>
              </a:spcAf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 assume that the fake coin is lighter.)</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After weighing two of the piles, we can reduce the instance size by a factor of three.</a:t>
            </a:r>
          </a:p>
          <a:p>
            <a:pPr marL="1371600" lvl="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 this correct? The recurrence relation for this method is:		W(n) = W(</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n/3</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+ 1  for n &gt; 2, </a:t>
            </a:r>
          </a:p>
          <a:p>
            <a:r>
              <a:rPr lang="en-US" sz="2400" dirty="0">
                <a:latin typeface="Times New Roman" panose="02020603050405020304" pitchFamily="18" charset="0"/>
                <a:cs typeface="Times New Roman" panose="02020603050405020304" pitchFamily="18" charset="0"/>
              </a:rPr>
              <a:t>			W(2) = 1 and W(1) = 0.</a:t>
            </a:r>
            <a:r>
              <a:rPr lang="en-US" sz="2800" dirty="0">
                <a:latin typeface="Times New Roman" panose="02020603050405020304" pitchFamily="18" charset="0"/>
                <a:cs typeface="Times New Roman" panose="02020603050405020304" pitchFamily="18" charset="0"/>
              </a:rPr>
              <a:t> </a:t>
            </a:r>
          </a:p>
          <a:p>
            <a:pPr marL="1371600" lvl="2"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is: not all the value of n that are multiples of 3. i.e., n = 3</a:t>
            </a:r>
            <a:r>
              <a:rPr lang="en-US" sz="2400" baseline="300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large values of n, about how many times faster is this algorithm than the one based on dividing coins into two piles.</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answer should not depend on n.</a:t>
            </a:r>
          </a:p>
        </p:txBody>
      </p:sp>
      <p:pic>
        <p:nvPicPr>
          <p:cNvPr id="3" name="Picture 2" descr="Image result for smiley face images">
            <a:extLst>
              <a:ext uri="{FF2B5EF4-FFF2-40B4-BE49-F238E27FC236}">
                <a16:creationId xmlns:a16="http://schemas.microsoft.com/office/drawing/2014/main" id="{D6888772-54DD-4863-9DE5-DECDFAC07E6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531" y="5444842"/>
            <a:ext cx="603453" cy="444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813D4D-E212-4294-A748-851788DF6803}"/>
              </a:ext>
            </a:extLst>
          </p:cNvPr>
          <p:cNvSpPr/>
          <p:nvPr/>
        </p:nvSpPr>
        <p:spPr>
          <a:xfrm>
            <a:off x="1478203" y="323671"/>
            <a:ext cx="7096623" cy="584775"/>
          </a:xfrm>
          <a:prstGeom prst="rect">
            <a:avLst/>
          </a:prstGeom>
        </p:spPr>
        <p:txBody>
          <a:bodyPr wrap="none">
            <a:spAutoFit/>
          </a:bodyPr>
          <a:lstStyle/>
          <a:p>
            <a:r>
              <a:rPr lang="en-US" sz="3200" dirty="0">
                <a:cs typeface="Times New Roman" panose="02020603050405020304" pitchFamily="18" charset="0"/>
              </a:rPr>
              <a:t>Decrease-by-a-Constant-Factor Algorithm</a:t>
            </a:r>
          </a:p>
        </p:txBody>
      </p:sp>
    </p:spTree>
    <p:extLst>
      <p:ext uri="{BB962C8B-B14F-4D97-AF65-F5344CB8AC3E}">
        <p14:creationId xmlns:p14="http://schemas.microsoft.com/office/powerpoint/2010/main" val="663607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00433" y="1194911"/>
                <a:ext cx="9131899" cy="5293757"/>
              </a:xfrm>
              <a:prstGeom prst="rect">
                <a:avLst/>
              </a:prstGeom>
            </p:spPr>
            <p:txBody>
              <a:bodyPr wrap="square">
                <a:spAutoFit/>
              </a:bodyPr>
              <a:lstStyle/>
              <a:p>
                <a:r>
                  <a:rPr lang="en-US" sz="2600" dirty="0">
                    <a:ea typeface="SimSun" panose="02010600030101010101" pitchFamily="2" charset="-122"/>
                    <a:cs typeface="Times New Roman" panose="02020603050405020304" pitchFamily="18" charset="0"/>
                  </a:rPr>
                  <a:t>Fake-Coin Identification Problem</a:t>
                </a:r>
              </a:p>
              <a:p>
                <a:pPr marL="800100" lvl="1" indent="-342900">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Among  </a:t>
                </a:r>
                <a:r>
                  <a:rPr lang="en-US" sz="2400" b="1" dirty="0">
                    <a:latin typeface="Times New Roman" panose="02020603050405020304" pitchFamily="18" charset="0"/>
                    <a:ea typeface="SimSun" panose="02010600030101010101" pitchFamily="2" charset="-122"/>
                    <a:cs typeface="Times New Roman" panose="02020603050405020304" pitchFamily="18" charset="0"/>
                  </a:rPr>
                  <a:t>n</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3  identically looking coins, either all are genuine or exactly one of them is fake.  It is unknown whether the fake coin is lighter or heavier than the genuine one.</a:t>
                </a:r>
              </a:p>
              <a:p>
                <a:pPr marL="796925" lvl="1" indent="-339725">
                  <a:tabLst>
                    <a:tab pos="457200" algn="l"/>
                  </a:tabLst>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marL="800100" lvl="1" indent="-342900">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With a balance scale, we can compare any two sets of coins. </a:t>
                </a:r>
              </a:p>
              <a:p>
                <a:pPr lvl="2">
                  <a:tabLst>
                    <a:tab pos="9144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By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staying even,</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tipping to the left, or to the right, the balance scale will tell whether the sets weigh the same or which of the sets is heavier than the other </a:t>
                </a:r>
                <a:r>
                  <a:rPr lang="en-US" sz="2400" dirty="0">
                    <a:latin typeface="Times New Roman" panose="02020603050405020304" pitchFamily="18" charset="0"/>
                    <a:ea typeface="SimSun" panose="02010600030101010101" pitchFamily="2" charset="-122"/>
                    <a:cs typeface="Times New Roman" panose="02020603050405020304" pitchFamily="18" charset="0"/>
                  </a:rPr>
                  <a:t>but not by how much.  </a:t>
                </a:r>
              </a:p>
              <a:p>
                <a:pPr lvl="1"/>
                <a:endParaRPr lang="en-US" sz="12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The problem is to find whether all the coins are genuine and, if not, to find the fake coin and establish whether it is lighter or heavier than the genuine ones.</a:t>
                </a:r>
              </a:p>
              <a:p>
                <a:pPr marL="800100" lvl="1" indent="-342900">
                  <a:buFont typeface="Arial" panose="020B0604020202020204" pitchFamily="34" charset="0"/>
                  <a:buChar char="•"/>
                  <a:tabLst>
                    <a:tab pos="457200" algn="l"/>
                  </a:tabLs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Design an algorithm for solving this problem which takes time at least  </a:t>
                </a:r>
                <a:r>
                  <a:rPr lang="en-US" sz="2400" dirty="0">
                    <a:effectLst/>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func>
                      <m:funcPr>
                        <m:ctrlPr>
                          <a:rPr lang="en-US" sz="2400" i="1" smtClean="0">
                            <a:effectLst/>
                            <a:latin typeface="Cambria Math" panose="02040503050406030204" pitchFamily="18" charset="0"/>
                            <a:ea typeface="SimSun" panose="02010600030101010101" pitchFamily="2" charset="-122"/>
                            <a:cs typeface="Times New Roman" panose="02020603050405020304" pitchFamily="18" charset="0"/>
                          </a:rPr>
                        </m:ctrlPr>
                      </m:funcPr>
                      <m:fName>
                        <m:sSub>
                          <m:sSubPr>
                            <m:ctrlPr>
                              <a:rPr lang="en-US" sz="2400" i="1" smtClean="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400" i="0" smtClean="0">
                                <a:effectLst/>
                                <a:latin typeface="Cambria Math" panose="02040503050406030204" pitchFamily="18" charset="0"/>
                                <a:ea typeface="SimSun" panose="02010600030101010101" pitchFamily="2" charset="-122"/>
                                <a:cs typeface="Times New Roman" panose="02020603050405020304" pitchFamily="18" charset="0"/>
                              </a:rPr>
                              <m:t>log</m:t>
                            </m:r>
                          </m:e>
                          <m:sub>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3</m:t>
                            </m:r>
                          </m:sub>
                        </m:sSub>
                      </m:fName>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e>
                    </m:func>
                    <m:r>
                      <a:rPr lang="en-US" sz="2400" i="1">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weighings</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in the worst case.</a:t>
                </a:r>
              </a:p>
            </p:txBody>
          </p:sp>
        </mc:Choice>
        <mc:Fallback xmlns="">
          <p:sp>
            <p:nvSpPr>
              <p:cNvPr id="2" name="Rectangle 1"/>
              <p:cNvSpPr>
                <a:spLocks noRot="1" noChangeAspect="1" noMove="1" noResize="1" noEditPoints="1" noAdjustHandles="1" noChangeArrowheads="1" noChangeShapeType="1" noTextEdit="1"/>
              </p:cNvSpPr>
              <p:nvPr/>
            </p:nvSpPr>
            <p:spPr>
              <a:xfrm>
                <a:off x="1500433" y="1194911"/>
                <a:ext cx="9131899" cy="5293757"/>
              </a:xfrm>
              <a:prstGeom prst="rect">
                <a:avLst/>
              </a:prstGeom>
              <a:blipFill>
                <a:blip r:embed="rId2"/>
                <a:stretch>
                  <a:fillRect l="-1202" t="-922" b="-1728"/>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FF0CD453-7162-40E6-A714-2FBA06CE94B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556" y="1907315"/>
            <a:ext cx="603453" cy="444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E9D8AF5-0261-4101-9FE5-E1A222AD3B61}"/>
              </a:ext>
            </a:extLst>
          </p:cNvPr>
          <p:cNvSpPr/>
          <p:nvPr/>
        </p:nvSpPr>
        <p:spPr>
          <a:xfrm>
            <a:off x="1536569" y="537679"/>
            <a:ext cx="7096623" cy="584775"/>
          </a:xfrm>
          <a:prstGeom prst="rect">
            <a:avLst/>
          </a:prstGeom>
        </p:spPr>
        <p:txBody>
          <a:bodyPr wrap="none">
            <a:spAutoFit/>
          </a:bodyPr>
          <a:lstStyle/>
          <a:p>
            <a:r>
              <a:rPr lang="en-US" sz="3200" dirty="0">
                <a:cs typeface="Times New Roman" panose="02020603050405020304" pitchFamily="18" charset="0"/>
              </a:rPr>
              <a:t>Decrease-by-a-Constant-Factor Algorithm</a:t>
            </a:r>
          </a:p>
        </p:txBody>
      </p:sp>
    </p:spTree>
    <p:extLst>
      <p:ext uri="{BB962C8B-B14F-4D97-AF65-F5344CB8AC3E}">
        <p14:creationId xmlns:p14="http://schemas.microsoft.com/office/powerpoint/2010/main" val="4211631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762BF-04C2-4AA3-89F0-7D4D075AA7E5}"/>
              </a:ext>
            </a:extLst>
          </p:cNvPr>
          <p:cNvSpPr/>
          <p:nvPr/>
        </p:nvSpPr>
        <p:spPr>
          <a:xfrm>
            <a:off x="3048000" y="3085060"/>
            <a:ext cx="6096000" cy="1151084"/>
          </a:xfrm>
          <a:prstGeom prst="rect">
            <a:avLst/>
          </a:prstGeom>
          <a:solidFill>
            <a:srgbClr val="FFFF00"/>
          </a:solidFill>
        </p:spPr>
        <p:txBody>
          <a:bodyPr>
            <a:spAutoFit/>
          </a:bodyPr>
          <a:lstStyle/>
          <a:p>
            <a:pPr algn="ctr">
              <a:lnSpc>
                <a:spcPct val="115000"/>
              </a:lnSpc>
            </a:pPr>
            <a:r>
              <a:rPr lang="en-US" sz="3200" dirty="0">
                <a:ea typeface="SimSun" panose="02010600030101010101" pitchFamily="2" charset="-122"/>
                <a:cs typeface="Times New Roman" panose="02020603050405020304" pitchFamily="18" charset="0"/>
              </a:rPr>
              <a:t>Variable-Size-Decrease-Algorithms</a:t>
            </a:r>
          </a:p>
          <a:p>
            <a:pPr algn="ctr"/>
            <a:r>
              <a:rPr lang="en-US" sz="3200" dirty="0">
                <a:cs typeface="Times New Roman" panose="02020603050405020304" pitchFamily="18" charset="0"/>
              </a:rPr>
              <a:t>Interpolation Search </a:t>
            </a:r>
          </a:p>
        </p:txBody>
      </p:sp>
    </p:spTree>
    <p:extLst>
      <p:ext uri="{BB962C8B-B14F-4D97-AF65-F5344CB8AC3E}">
        <p14:creationId xmlns:p14="http://schemas.microsoft.com/office/powerpoint/2010/main" val="17841242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9820" y="1626570"/>
            <a:ext cx="8742861" cy="4893647"/>
          </a:xfrm>
          <a:prstGeom prst="rect">
            <a:avLst/>
          </a:prstGeom>
        </p:spPr>
        <p:txBody>
          <a:bodyPr wrap="square">
            <a:spAutoFit/>
          </a:bodyPr>
          <a:lstStyle/>
          <a:p>
            <a:r>
              <a:rPr lang="en-US" sz="2400" dirty="0">
                <a:solidFill>
                  <a:srgbClr val="0000FF"/>
                </a:solidFill>
                <a:latin typeface="Times New Roman" panose="02020603050405020304" pitchFamily="18" charset="0"/>
                <a:cs typeface="Times New Roman" panose="02020603050405020304" pitchFamily="18" charset="0"/>
              </a:rPr>
              <a:t>An example of a variable-size-decrease algorithm.</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Consider an </a:t>
            </a:r>
            <a:r>
              <a:rPr lang="en-US" sz="2400" i="1" dirty="0">
                <a:solidFill>
                  <a:srgbClr val="0000FF"/>
                </a:solidFill>
                <a:latin typeface="Times New Roman" panose="02020603050405020304" pitchFamily="18" charset="0"/>
                <a:cs typeface="Times New Roman" panose="02020603050405020304" pitchFamily="18" charset="0"/>
              </a:rPr>
              <a:t>interpolation search</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algorithm for sorted array</a:t>
            </a:r>
            <a:r>
              <a:rPr lang="en-US" sz="2400" i="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Interpolation search takes into account the value of the search key, in order to find the array’s element to be compared with the search key.</a:t>
            </a:r>
          </a:p>
          <a:p>
            <a:pPr marL="800100" lvl="1"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algorithm mimics the way we search for a name in a telephone book: </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we are searching for someone named Brown, we open the book not in the middle but very close to the beginning, unlike our action when searching for someone named, say, Smith.</a:t>
            </a:r>
          </a:p>
        </p:txBody>
      </p:sp>
      <p:sp>
        <p:nvSpPr>
          <p:cNvPr id="3" name="Rectangle 2">
            <a:extLst>
              <a:ext uri="{FF2B5EF4-FFF2-40B4-BE49-F238E27FC236}">
                <a16:creationId xmlns:a16="http://schemas.microsoft.com/office/drawing/2014/main" id="{56FCE815-7584-4C9E-BFCD-7AFC4E92779B}"/>
              </a:ext>
            </a:extLst>
          </p:cNvPr>
          <p:cNvSpPr/>
          <p:nvPr/>
        </p:nvSpPr>
        <p:spPr>
          <a:xfrm>
            <a:off x="1344722" y="391690"/>
            <a:ext cx="6096000" cy="1077218"/>
          </a:xfrm>
          <a:prstGeom prst="rect">
            <a:avLst/>
          </a:prstGeom>
          <a:solidFill>
            <a:srgbClr val="FFFF00"/>
          </a:solidFill>
        </p:spPr>
        <p:txBody>
          <a:bodyPr>
            <a:spAutoFit/>
          </a:bodyPr>
          <a:lstStyle/>
          <a:p>
            <a:r>
              <a:rPr lang="en-US" sz="3200" dirty="0">
                <a:ea typeface="SimSun" panose="02010600030101010101" pitchFamily="2" charset="-122"/>
                <a:cs typeface="Times New Roman" panose="02020603050405020304" pitchFamily="18" charset="0"/>
              </a:rPr>
              <a:t>Variable-Size-Decrease-Algorithms</a:t>
            </a:r>
          </a:p>
          <a:p>
            <a:r>
              <a:rPr lang="en-US" sz="3200" dirty="0">
                <a:cs typeface="Times New Roman" panose="02020603050405020304" pitchFamily="18" charset="0"/>
              </a:rPr>
              <a:t>Interpolation Search </a:t>
            </a:r>
          </a:p>
        </p:txBody>
      </p:sp>
    </p:spTree>
    <p:extLst>
      <p:ext uri="{BB962C8B-B14F-4D97-AF65-F5344CB8AC3E}">
        <p14:creationId xmlns:p14="http://schemas.microsoft.com/office/powerpoint/2010/main" val="102619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358DB9-8F7C-413E-AB63-45C1F43160A0}"/>
              </a:ext>
            </a:extLst>
          </p:cNvPr>
          <p:cNvSpPr txBox="1"/>
          <p:nvPr/>
        </p:nvSpPr>
        <p:spPr>
          <a:xfrm>
            <a:off x="1170432" y="2037589"/>
            <a:ext cx="9902952" cy="139141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77177" y="2037589"/>
            <a:ext cx="9206144" cy="2400657"/>
          </a:xfrm>
          <a:prstGeom prst="rect">
            <a:avLst/>
          </a:prstGeom>
        </p:spPr>
        <p:txBody>
          <a:bodyPr wrap="square">
            <a:spAutoFit/>
          </a:bodyPr>
          <a:lstStyle/>
          <a:p>
            <a:pPr marL="457200"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A topological sort of a graph </a:t>
            </a:r>
            <a:r>
              <a:rPr lang="en-US" sz="2400" dirty="0">
                <a:solidFill>
                  <a:srgbClr val="FF0000"/>
                </a:solidFill>
                <a:latin typeface="Times New Roman" panose="02020603050405020304" pitchFamily="18" charset="0"/>
                <a:ea typeface="SimSun" panose="02010600030101010101" pitchFamily="2" charset="-122"/>
              </a:rPr>
              <a:t>can be viewed as </a:t>
            </a:r>
          </a:p>
          <a:p>
            <a:pPr marL="914400" lvl="1" indent="-457200">
              <a:spcAft>
                <a:spcPts val="1200"/>
              </a:spcAft>
              <a:buFont typeface="Arial" panose="020B0604020202020204" pitchFamily="34" charset="0"/>
              <a:buChar char="•"/>
            </a:pPr>
            <a:r>
              <a:rPr lang="en-US" sz="2400" dirty="0">
                <a:solidFill>
                  <a:srgbClr val="FF0000"/>
                </a:solidFill>
                <a:latin typeface="Times New Roman" panose="02020603050405020304" pitchFamily="18" charset="0"/>
                <a:ea typeface="SimSun" panose="02010600030101010101" pitchFamily="2" charset="-122"/>
              </a:rPr>
              <a:t>an ordering of its vertices along a horizontal line so that all directed edges go from left to right.  </a:t>
            </a:r>
          </a:p>
          <a:p>
            <a:pPr marL="457200" indent="-457200">
              <a:spcAft>
                <a:spcPts val="1200"/>
              </a:spcAft>
              <a:buFont typeface="Arial" panose="020B0604020202020204" pitchFamily="34" charset="0"/>
              <a:buChar char="•"/>
            </a:pPr>
            <a:r>
              <a:rPr lang="en-US" sz="2400" i="1" dirty="0">
                <a:solidFill>
                  <a:srgbClr val="0033CC"/>
                </a:solidFill>
                <a:latin typeface="Times New Roman" panose="02020603050405020304" pitchFamily="18" charset="0"/>
                <a:ea typeface="SimSun" panose="02010600030101010101" pitchFamily="2" charset="-122"/>
              </a:rPr>
              <a:t>Topological sorting </a:t>
            </a:r>
            <a:r>
              <a:rPr lang="en-US" sz="2400" dirty="0">
                <a:latin typeface="Times New Roman" panose="02020603050405020304" pitchFamily="18" charset="0"/>
                <a:ea typeface="SimSun" panose="02010600030101010101" pitchFamily="2" charset="-122"/>
              </a:rPr>
              <a:t>is different from the usual kind of “sorting”.</a:t>
            </a:r>
          </a:p>
          <a:p>
            <a:pPr marL="457200"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Used in applications of precedence among events.  </a:t>
            </a:r>
          </a:p>
        </p:txBody>
      </p:sp>
      <p:sp>
        <p:nvSpPr>
          <p:cNvPr id="4" name="Rectangle 3">
            <a:extLst>
              <a:ext uri="{FF2B5EF4-FFF2-40B4-BE49-F238E27FC236}">
                <a16:creationId xmlns:a16="http://schemas.microsoft.com/office/drawing/2014/main" id="{7830101E-9E0A-4598-8CEA-1BF10F1B93E6}"/>
              </a:ext>
            </a:extLst>
          </p:cNvPr>
          <p:cNvSpPr/>
          <p:nvPr/>
        </p:nvSpPr>
        <p:spPr>
          <a:xfrm>
            <a:off x="1577177" y="533067"/>
            <a:ext cx="2837828" cy="584775"/>
          </a:xfrm>
          <a:prstGeom prst="rect">
            <a:avLst/>
          </a:prstGeom>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8492290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3554" y="1507472"/>
            <a:ext cx="8964891" cy="5262979"/>
          </a:xfrm>
          <a:prstGeom prst="rect">
            <a:avLst/>
          </a:prstGeom>
        </p:spPr>
        <p:txBody>
          <a:bodyPr wrap="square">
            <a:spAutoFit/>
          </a:bodyPr>
          <a:lstStyle/>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precisely, on the iteration dealing with the array’s portion between the leftmost element  A[</a:t>
            </a:r>
            <a:r>
              <a:rPr lang="en-US" sz="2400" i="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and the rightmost element  A[r], </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algorithm assumes that the array’s values increase linearly, i.e., along the straight line through the points          (</a:t>
            </a:r>
            <a:r>
              <a:rPr lang="en-US" sz="2400" i="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A[</a:t>
            </a:r>
            <a:r>
              <a:rPr lang="en-US" sz="2400" i="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and  (r, A[r]). </a:t>
            </a:r>
          </a:p>
          <a:p>
            <a:pPr lvl="1"/>
            <a:endParaRPr lang="en-US" sz="1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accuracy of this assumption can influence the algorithm’s efficiency but not its correctness.</a:t>
            </a:r>
          </a:p>
          <a:p>
            <a:pPr lvl="1"/>
            <a:endParaRPr lang="en-US" sz="1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Accordingly, the search key’s value v is compared with the element whose index is computed as (the roundoff of) the x coordinate of the point on the straight line through the points     (</a:t>
            </a:r>
            <a:r>
              <a:rPr lang="en-US" sz="2400" i="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A[</a:t>
            </a:r>
            <a:r>
              <a:rPr lang="en-US" sz="2400" i="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and  (r, A[r]) whose y coordinate is equal to the search value v. [See Figure 3.25]</a:t>
            </a:r>
          </a:p>
        </p:txBody>
      </p:sp>
      <p:sp>
        <p:nvSpPr>
          <p:cNvPr id="3" name="Rectangle 2">
            <a:extLst>
              <a:ext uri="{FF2B5EF4-FFF2-40B4-BE49-F238E27FC236}">
                <a16:creationId xmlns:a16="http://schemas.microsoft.com/office/drawing/2014/main" id="{4E0A5545-969E-47C1-A56E-5A2B91DF419A}"/>
              </a:ext>
            </a:extLst>
          </p:cNvPr>
          <p:cNvSpPr/>
          <p:nvPr/>
        </p:nvSpPr>
        <p:spPr>
          <a:xfrm>
            <a:off x="1344722" y="341903"/>
            <a:ext cx="6096000" cy="1077218"/>
          </a:xfrm>
          <a:prstGeom prst="rect">
            <a:avLst/>
          </a:prstGeom>
        </p:spPr>
        <p:txBody>
          <a:bodyPr>
            <a:spAutoFit/>
          </a:bodyPr>
          <a:lstStyle/>
          <a:p>
            <a:r>
              <a:rPr lang="en-US" sz="3200" dirty="0">
                <a:ea typeface="SimSun" panose="02010600030101010101" pitchFamily="2" charset="-122"/>
                <a:cs typeface="Times New Roman" panose="02020603050405020304" pitchFamily="18" charset="0"/>
              </a:rPr>
              <a:t>Variable-Size-Decrease-Algorithms</a:t>
            </a:r>
          </a:p>
          <a:p>
            <a:r>
              <a:rPr lang="en-US" sz="3200" dirty="0">
                <a:cs typeface="Times New Roman" panose="02020603050405020304" pitchFamily="18" charset="0"/>
              </a:rPr>
              <a:t>Interpolation Search </a:t>
            </a:r>
          </a:p>
        </p:txBody>
      </p:sp>
    </p:spTree>
    <p:extLst>
      <p:ext uri="{BB962C8B-B14F-4D97-AF65-F5344CB8AC3E}">
        <p14:creationId xmlns:p14="http://schemas.microsoft.com/office/powerpoint/2010/main" val="26276981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10324" y="936537"/>
                <a:ext cx="9483365" cy="2285306"/>
              </a:xfrm>
              <a:prstGeom prst="rect">
                <a:avLst/>
              </a:prstGeom>
            </p:spPr>
            <p:txBody>
              <a:bodyPr wrap="square">
                <a:spAutoFit/>
              </a:bodyPr>
              <a:lstStyle/>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Writing a standard equation for the straight line passing through the points (</a:t>
                </a:r>
                <a:r>
                  <a:rPr lang="en-US" sz="2400" i="1" dirty="0">
                    <a:latin typeface="Times New Roman" panose="02020603050405020304" pitchFamily="18" charset="0"/>
                    <a:ea typeface="SimSun" panose="02010600030101010101" pitchFamily="2" charset="-122"/>
                    <a:cs typeface="Times New Roman" panose="02020603050405020304" pitchFamily="18" charset="0"/>
                  </a:rPr>
                  <a:t>l</a:t>
                </a:r>
                <a:r>
                  <a:rPr lang="en-US" sz="2400" dirty="0">
                    <a:latin typeface="Times New Roman" panose="02020603050405020304" pitchFamily="18" charset="0"/>
                    <a:ea typeface="SimSun" panose="02010600030101010101" pitchFamily="2" charset="-122"/>
                    <a:cs typeface="Times New Roman" panose="02020603050405020304" pitchFamily="18" charset="0"/>
                  </a:rPr>
                  <a:t>, A[</a:t>
                </a:r>
                <a:r>
                  <a:rPr lang="en-US" sz="2400" i="1" dirty="0">
                    <a:latin typeface="Times New Roman" panose="02020603050405020304" pitchFamily="18" charset="0"/>
                    <a:ea typeface="SimSun" panose="02010600030101010101" pitchFamily="2" charset="-122"/>
                    <a:cs typeface="Times New Roman" panose="02020603050405020304" pitchFamily="18" charset="0"/>
                  </a:rPr>
                  <a:t>l</a:t>
                </a:r>
                <a:r>
                  <a:rPr lang="en-US" sz="2400" dirty="0">
                    <a:latin typeface="Times New Roman" panose="02020603050405020304" pitchFamily="18" charset="0"/>
                    <a:ea typeface="SimSun" panose="02010600030101010101" pitchFamily="2" charset="-122"/>
                    <a:cs typeface="Times New Roman" panose="02020603050405020304" pitchFamily="18" charset="0"/>
                  </a:rPr>
                  <a:t>])  and  (r, A[r]),  substituting v  for y, and solving it for  x  leads to the following formula:</a:t>
                </a:r>
              </a:p>
              <a:p>
                <a:pPr>
                  <a:lnSpc>
                    <a:spcPct val="115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3200" baseline="30000" dirty="0">
                    <a:latin typeface="Times New Roman" panose="02020603050405020304" pitchFamily="18" charset="0"/>
                    <a:ea typeface="SimSun" panose="02010600030101010101" pitchFamily="2" charset="-122"/>
                    <a:cs typeface="Times New Roman" panose="02020603050405020304" pitchFamily="18" charset="0"/>
                  </a:rPr>
                  <a:t>x = </a:t>
                </a:r>
                <a:r>
                  <a:rPr lang="en-US" sz="3200" i="1" baseline="30000" dirty="0">
                    <a:latin typeface="Times New Roman" panose="02020603050405020304" pitchFamily="18" charset="0"/>
                    <a:ea typeface="SimSun" panose="02010600030101010101" pitchFamily="2" charset="-122"/>
                    <a:cs typeface="Times New Roman" panose="02020603050405020304" pitchFamily="18" charset="0"/>
                  </a:rPr>
                  <a:t>l</a:t>
                </a:r>
                <a:r>
                  <a:rPr lang="en-US" sz="3200" baseline="30000" dirty="0">
                    <a:latin typeface="Times New Roman" panose="02020603050405020304" pitchFamily="18" charset="0"/>
                    <a:ea typeface="SimSun" panose="02010600030101010101" pitchFamily="2" charset="-122"/>
                    <a:cs typeface="Times New Roman" panose="02020603050405020304" pitchFamily="18" charset="0"/>
                  </a:rPr>
                  <a:t> +</a:t>
                </a:r>
                <a:r>
                  <a:rPr lang="en-US" sz="3200" dirty="0">
                    <a:latin typeface="Times New Roman" panose="02020603050405020304" pitchFamily="18" charset="0"/>
                    <a:ea typeface="SimSun" panose="02010600030101010101" pitchFamily="2" charset="-122"/>
                    <a:cs typeface="Times New Roman" panose="02020603050405020304" pitchFamily="18" charset="0"/>
                  </a:rPr>
                  <a:t> </a:t>
                </a:r>
                <a:r>
                  <a:rPr lang="en-US" sz="3200" baseline="-25000"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f>
                      <m:fPr>
                        <m:ctrlPr>
                          <a:rPr lang="en-US" sz="3200" i="1">
                            <a:latin typeface="Cambria Math" panose="02040503050406030204" pitchFamily="18" charset="0"/>
                            <a:ea typeface="SimSun" panose="02010600030101010101" pitchFamily="2" charset="-122"/>
                          </a:rPr>
                        </m:ctrlPr>
                      </m:fPr>
                      <m:num>
                        <m:d>
                          <m:dPr>
                            <m:ctrlPr>
                              <a:rPr lang="en-US" sz="3200" i="1">
                                <a:latin typeface="Cambria Math" panose="02040503050406030204" pitchFamily="18" charset="0"/>
                                <a:ea typeface="SimSun" panose="02010600030101010101" pitchFamily="2" charset="-122"/>
                              </a:rPr>
                            </m:ctrlPr>
                          </m:dPr>
                          <m:e>
                            <m:r>
                              <a:rPr lang="en-US" sz="3200" b="0" i="1" smtClean="0">
                                <a:latin typeface="Cambria Math" panose="02040503050406030204" pitchFamily="18" charset="0"/>
                                <a:ea typeface="SimSun" panose="02010600030101010101" pitchFamily="2" charset="-122"/>
                              </a:rPr>
                              <m:t>𝑟</m:t>
                            </m:r>
                            <m:r>
                              <a:rPr lang="en-US" sz="3200" b="0" i="1" smtClean="0">
                                <a:latin typeface="Cambria Math" panose="02040503050406030204" pitchFamily="18" charset="0"/>
                                <a:ea typeface="SimSun" panose="02010600030101010101" pitchFamily="2" charset="-122"/>
                              </a:rPr>
                              <m:t>−</m:t>
                            </m:r>
                            <m:r>
                              <a:rPr lang="en-US" sz="3200" b="0" i="1" smtClean="0">
                                <a:latin typeface="Cambria Math" panose="02040503050406030204" pitchFamily="18" charset="0"/>
                                <a:ea typeface="SimSun" panose="02010600030101010101" pitchFamily="2" charset="-122"/>
                              </a:rPr>
                              <m:t>𝑙</m:t>
                            </m:r>
                          </m:e>
                        </m:d>
                        <m:r>
                          <a:rPr lang="en-US" sz="3200" b="0" i="1" smtClean="0">
                            <a:latin typeface="Cambria Math" panose="02040503050406030204" pitchFamily="18" charset="0"/>
                            <a:ea typeface="SimSun" panose="02010600030101010101" pitchFamily="2" charset="-122"/>
                          </a:rPr>
                          <m:t>(</m:t>
                        </m:r>
                        <m:r>
                          <a:rPr lang="en-US" sz="3200" b="0" i="1" smtClean="0">
                            <a:latin typeface="Cambria Math" panose="02040503050406030204" pitchFamily="18" charset="0"/>
                            <a:ea typeface="SimSun" panose="02010600030101010101" pitchFamily="2" charset="-122"/>
                          </a:rPr>
                          <m:t>𝑣</m:t>
                        </m:r>
                        <m:r>
                          <a:rPr lang="en-US" sz="3200" b="0" i="1" smtClean="0">
                            <a:latin typeface="Cambria Math" panose="02040503050406030204" pitchFamily="18" charset="0"/>
                            <a:ea typeface="SimSun" panose="02010600030101010101" pitchFamily="2" charset="-122"/>
                          </a:rPr>
                          <m:t>−</m:t>
                        </m:r>
                        <m:r>
                          <a:rPr lang="en-US" sz="3200" b="0" i="1" smtClean="0">
                            <a:latin typeface="Cambria Math" panose="02040503050406030204" pitchFamily="18" charset="0"/>
                            <a:ea typeface="SimSun" panose="02010600030101010101" pitchFamily="2" charset="-122"/>
                          </a:rPr>
                          <m:t>𝐴</m:t>
                        </m:r>
                        <m:d>
                          <m:dPr>
                            <m:begChr m:val="["/>
                            <m:endChr m:val="]"/>
                            <m:ctrlPr>
                              <a:rPr lang="en-US" sz="3200" i="1">
                                <a:latin typeface="Cambria Math" panose="02040503050406030204" pitchFamily="18" charset="0"/>
                                <a:ea typeface="SimSun" panose="02010600030101010101" pitchFamily="2" charset="-122"/>
                              </a:rPr>
                            </m:ctrlPr>
                          </m:dPr>
                          <m:e>
                            <m:r>
                              <a:rPr lang="en-US" sz="3200" b="0" i="1" smtClean="0">
                                <a:latin typeface="Cambria Math" panose="02040503050406030204" pitchFamily="18" charset="0"/>
                                <a:ea typeface="SimSun" panose="02010600030101010101" pitchFamily="2" charset="-122"/>
                              </a:rPr>
                              <m:t>𝑙</m:t>
                            </m:r>
                          </m:e>
                        </m:d>
                        <m:r>
                          <a:rPr lang="en-US" sz="3200" b="0" i="1" smtClean="0">
                            <a:latin typeface="Cambria Math" panose="02040503050406030204" pitchFamily="18" charset="0"/>
                            <a:ea typeface="SimSun" panose="02010600030101010101" pitchFamily="2" charset="-122"/>
                          </a:rPr>
                          <m:t>)</m:t>
                        </m:r>
                      </m:num>
                      <m:den>
                        <m:r>
                          <a:rPr lang="en-US" sz="3200" b="0" i="1" smtClean="0">
                            <a:latin typeface="Cambria Math" panose="02040503050406030204" pitchFamily="18" charset="0"/>
                            <a:ea typeface="SimSun" panose="02010600030101010101" pitchFamily="2" charset="-122"/>
                          </a:rPr>
                          <m:t>𝐴</m:t>
                        </m:r>
                        <m:d>
                          <m:dPr>
                            <m:begChr m:val="["/>
                            <m:endChr m:val="]"/>
                            <m:ctrlPr>
                              <a:rPr lang="en-US" sz="3200" i="1">
                                <a:latin typeface="Cambria Math" panose="02040503050406030204" pitchFamily="18" charset="0"/>
                                <a:ea typeface="SimSun" panose="02010600030101010101" pitchFamily="2" charset="-122"/>
                              </a:rPr>
                            </m:ctrlPr>
                          </m:dPr>
                          <m:e>
                            <m:r>
                              <a:rPr lang="en-US" sz="3200" b="0" i="1" smtClean="0">
                                <a:latin typeface="Cambria Math" panose="02040503050406030204" pitchFamily="18" charset="0"/>
                                <a:ea typeface="SimSun" panose="02010600030101010101" pitchFamily="2" charset="-122"/>
                              </a:rPr>
                              <m:t>𝑟</m:t>
                            </m:r>
                          </m:e>
                        </m:d>
                        <m:r>
                          <a:rPr lang="en-US" sz="3200" b="0" i="1" smtClean="0">
                            <a:latin typeface="Cambria Math" panose="02040503050406030204" pitchFamily="18" charset="0"/>
                            <a:ea typeface="SimSun" panose="02010600030101010101" pitchFamily="2" charset="-122"/>
                          </a:rPr>
                          <m:t>− </m:t>
                        </m:r>
                        <m:r>
                          <a:rPr lang="en-US" sz="3200" b="0" i="1" smtClean="0">
                            <a:latin typeface="Cambria Math" panose="02040503050406030204" pitchFamily="18" charset="0"/>
                            <a:ea typeface="SimSun" panose="02010600030101010101" pitchFamily="2" charset="-122"/>
                          </a:rPr>
                          <m:t>𝐴</m:t>
                        </m:r>
                        <m:r>
                          <a:rPr lang="en-US" sz="3200" b="0" i="1" smtClean="0">
                            <a:latin typeface="Cambria Math" panose="02040503050406030204" pitchFamily="18" charset="0"/>
                            <a:ea typeface="SimSun" panose="02010600030101010101" pitchFamily="2" charset="-122"/>
                          </a:rPr>
                          <m:t>[</m:t>
                        </m:r>
                        <m:r>
                          <a:rPr lang="en-US" sz="3200" b="0" i="1" smtClean="0">
                            <a:latin typeface="Cambria Math" panose="02040503050406030204" pitchFamily="18" charset="0"/>
                            <a:ea typeface="SimSun" panose="02010600030101010101" pitchFamily="2" charset="-122"/>
                          </a:rPr>
                          <m:t>𝑙</m:t>
                        </m:r>
                        <m:r>
                          <a:rPr lang="en-US" sz="3200" b="0" i="1" smtClean="0">
                            <a:latin typeface="Cambria Math" panose="02040503050406030204" pitchFamily="18" charset="0"/>
                            <a:ea typeface="SimSun" panose="02010600030101010101" pitchFamily="2" charset="-122"/>
                          </a:rPr>
                          <m:t>]</m:t>
                        </m:r>
                      </m:den>
                    </m:f>
                  </m:oMath>
                </a14:m>
                <a:r>
                  <a:rPr lang="en-US" sz="3200" baseline="-25000" dirty="0">
                    <a:latin typeface="Times New Roman" panose="02020603050405020304" pitchFamily="18" charset="0"/>
                    <a:ea typeface="SimSun" panose="02010600030101010101" pitchFamily="2" charset="-122"/>
                    <a:cs typeface="Times New Roman" panose="02020603050405020304" pitchFamily="18" charset="0"/>
                  </a:rPr>
                  <a:t>┘</a:t>
                </a:r>
                <a:r>
                  <a:rPr lang="en-US" sz="32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 (3.9)</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310324" y="936537"/>
                <a:ext cx="9483365" cy="2285306"/>
              </a:xfrm>
              <a:prstGeom prst="rect">
                <a:avLst/>
              </a:prstGeom>
              <a:blipFill>
                <a:blip r:embed="rId2"/>
                <a:stretch>
                  <a:fillRect l="-900" t="-1067"/>
                </a:stretch>
              </a:blipFill>
            </p:spPr>
            <p:txBody>
              <a:bodyPr/>
              <a:lstStyle/>
              <a:p>
                <a:r>
                  <a:rPr lang="en-US">
                    <a:noFill/>
                  </a:rPr>
                  <a:t> </a:t>
                </a:r>
              </a:p>
            </p:txBody>
          </p:sp>
        </mc:Fallback>
      </mc:AlternateContent>
      <p:cxnSp>
        <p:nvCxnSpPr>
          <p:cNvPr id="3" name="Line 204"/>
          <p:cNvCxnSpPr>
            <a:cxnSpLocks noChangeShapeType="1"/>
          </p:cNvCxnSpPr>
          <p:nvPr/>
        </p:nvCxnSpPr>
        <p:spPr bwMode="auto">
          <a:xfrm flipV="1">
            <a:off x="2647511" y="3294105"/>
            <a:ext cx="0" cy="2400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 name="Line 204"/>
          <p:cNvCxnSpPr>
            <a:cxnSpLocks noChangeShapeType="1"/>
          </p:cNvCxnSpPr>
          <p:nvPr/>
        </p:nvCxnSpPr>
        <p:spPr bwMode="auto">
          <a:xfrm>
            <a:off x="2647511" y="5694405"/>
            <a:ext cx="2556085"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Line 209"/>
          <p:cNvCxnSpPr>
            <a:cxnSpLocks noChangeShapeType="1"/>
          </p:cNvCxnSpPr>
          <p:nvPr/>
        </p:nvCxnSpPr>
        <p:spPr bwMode="auto">
          <a:xfrm>
            <a:off x="2647511" y="4394553"/>
            <a:ext cx="1295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Line 211"/>
          <p:cNvCxnSpPr>
            <a:cxnSpLocks noChangeShapeType="1"/>
          </p:cNvCxnSpPr>
          <p:nvPr/>
        </p:nvCxnSpPr>
        <p:spPr bwMode="auto">
          <a:xfrm>
            <a:off x="2647511" y="5059012"/>
            <a:ext cx="5715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9" name="Line 211"/>
          <p:cNvCxnSpPr>
            <a:cxnSpLocks noChangeShapeType="1"/>
          </p:cNvCxnSpPr>
          <p:nvPr/>
        </p:nvCxnSpPr>
        <p:spPr bwMode="auto">
          <a:xfrm>
            <a:off x="3219011" y="5059012"/>
            <a:ext cx="0" cy="63539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2" name="Line 207"/>
          <p:cNvCxnSpPr>
            <a:cxnSpLocks noChangeShapeType="1"/>
          </p:cNvCxnSpPr>
          <p:nvPr/>
        </p:nvCxnSpPr>
        <p:spPr bwMode="auto">
          <a:xfrm flipV="1">
            <a:off x="3219011" y="3506771"/>
            <a:ext cx="1739488" cy="15522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209"/>
          <p:cNvCxnSpPr>
            <a:cxnSpLocks noChangeShapeType="1"/>
          </p:cNvCxnSpPr>
          <p:nvPr/>
        </p:nvCxnSpPr>
        <p:spPr bwMode="auto">
          <a:xfrm flipV="1">
            <a:off x="3936355" y="4394553"/>
            <a:ext cx="6556" cy="12998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Line 206"/>
          <p:cNvCxnSpPr>
            <a:cxnSpLocks noChangeShapeType="1"/>
          </p:cNvCxnSpPr>
          <p:nvPr/>
        </p:nvCxnSpPr>
        <p:spPr bwMode="auto">
          <a:xfrm>
            <a:off x="2647511" y="3638747"/>
            <a:ext cx="2169586" cy="942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9" name="Line 206"/>
          <p:cNvCxnSpPr>
            <a:cxnSpLocks noChangeShapeType="1"/>
          </p:cNvCxnSpPr>
          <p:nvPr/>
        </p:nvCxnSpPr>
        <p:spPr bwMode="auto">
          <a:xfrm>
            <a:off x="4786339" y="3662582"/>
            <a:ext cx="30758" cy="203182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21" name="Rectangle 20"/>
          <p:cNvSpPr/>
          <p:nvPr/>
        </p:nvSpPr>
        <p:spPr>
          <a:xfrm>
            <a:off x="1733610" y="3097094"/>
            <a:ext cx="913901"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value</a:t>
            </a:r>
            <a:endParaRPr lang="en-US" sz="2400" dirty="0"/>
          </a:p>
        </p:txBody>
      </p:sp>
      <p:sp>
        <p:nvSpPr>
          <p:cNvPr id="22" name="Rectangle 21"/>
          <p:cNvSpPr/>
          <p:nvPr/>
        </p:nvSpPr>
        <p:spPr>
          <a:xfrm>
            <a:off x="1900022" y="3422658"/>
            <a:ext cx="675441" cy="400110"/>
          </a:xfrm>
          <a:prstGeom prst="rect">
            <a:avLst/>
          </a:prstGeom>
        </p:spPr>
        <p:txBody>
          <a:bodyPr wrap="none">
            <a:spAutoFit/>
          </a:bodyPr>
          <a:lstStyle/>
          <a:p>
            <a:r>
              <a:rPr lang="en-US" sz="2000" dirty="0">
                <a:latin typeface="Times New Roman" panose="02020603050405020304" pitchFamily="18" charset="0"/>
                <a:ea typeface="SimSun" panose="02010600030101010101" pitchFamily="2" charset="-122"/>
              </a:rPr>
              <a:t> A[r]</a:t>
            </a:r>
            <a:endParaRPr lang="en-US" sz="2000" dirty="0"/>
          </a:p>
        </p:txBody>
      </p:sp>
      <p:sp>
        <p:nvSpPr>
          <p:cNvPr id="23" name="Rectangle 22"/>
          <p:cNvSpPr/>
          <p:nvPr/>
        </p:nvSpPr>
        <p:spPr>
          <a:xfrm>
            <a:off x="1362783" y="4124219"/>
            <a:ext cx="1249316" cy="400110"/>
          </a:xfrm>
          <a:prstGeom prst="rect">
            <a:avLst/>
          </a:prstGeom>
        </p:spPr>
        <p:txBody>
          <a:bodyPr wrap="none">
            <a:spAutoFit/>
          </a:bodyPr>
          <a:lstStyle/>
          <a:p>
            <a:r>
              <a:rPr lang="en-US" sz="2000" b="1" dirty="0">
                <a:solidFill>
                  <a:srgbClr val="FF0000"/>
                </a:solidFill>
                <a:latin typeface="Times New Roman" panose="02020603050405020304" pitchFamily="18" charset="0"/>
                <a:ea typeface="SimSun" panose="02010600030101010101" pitchFamily="2" charset="-122"/>
              </a:rPr>
              <a:t> v = A[x]?</a:t>
            </a:r>
            <a:endParaRPr lang="en-US" sz="2000" dirty="0"/>
          </a:p>
        </p:txBody>
      </p:sp>
      <p:sp>
        <p:nvSpPr>
          <p:cNvPr id="24" name="Rectangle 23"/>
          <p:cNvSpPr/>
          <p:nvPr/>
        </p:nvSpPr>
        <p:spPr>
          <a:xfrm>
            <a:off x="1900022" y="4838027"/>
            <a:ext cx="611065" cy="400110"/>
          </a:xfrm>
          <a:prstGeom prst="rect">
            <a:avLst/>
          </a:prstGeom>
        </p:spPr>
        <p:txBody>
          <a:bodyPr wrap="none">
            <a:spAutoFit/>
          </a:bodyPr>
          <a:lstStyle/>
          <a:p>
            <a:r>
              <a:rPr lang="en-US" sz="2000" b="1" dirty="0">
                <a:latin typeface="Times New Roman" panose="02020603050405020304" pitchFamily="18" charset="0"/>
                <a:ea typeface="SimSun" panose="02010600030101010101" pitchFamily="2" charset="-122"/>
              </a:rPr>
              <a:t>A[</a:t>
            </a:r>
            <a:r>
              <a:rPr lang="en-US" sz="2000" b="1" i="1" dirty="0">
                <a:latin typeface="Times New Roman" panose="02020603050405020304" pitchFamily="18" charset="0"/>
                <a:ea typeface="SimSun" panose="02010600030101010101" pitchFamily="2" charset="-122"/>
              </a:rPr>
              <a:t>l</a:t>
            </a:r>
            <a:r>
              <a:rPr lang="en-US" sz="2000" b="1" dirty="0">
                <a:latin typeface="Times New Roman" panose="02020603050405020304" pitchFamily="18" charset="0"/>
                <a:ea typeface="SimSun" panose="02010600030101010101" pitchFamily="2" charset="-122"/>
              </a:rPr>
              <a:t>]</a:t>
            </a:r>
            <a:endParaRPr lang="en-US" sz="2000" dirty="0"/>
          </a:p>
        </p:txBody>
      </p:sp>
      <p:sp>
        <p:nvSpPr>
          <p:cNvPr id="25" name="Rectangle 24"/>
          <p:cNvSpPr/>
          <p:nvPr/>
        </p:nvSpPr>
        <p:spPr>
          <a:xfrm>
            <a:off x="2985152" y="5758257"/>
            <a:ext cx="3123417" cy="517065"/>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 </a:t>
            </a:r>
            <a:r>
              <a:rPr lang="en-US" sz="2400" i="1" dirty="0">
                <a:latin typeface="Times New Roman" panose="02020603050405020304" pitchFamily="18" charset="0"/>
                <a:ea typeface="SimSun" panose="02010600030101010101" pitchFamily="2" charset="-122"/>
              </a:rPr>
              <a:t>l</a:t>
            </a:r>
            <a:r>
              <a:rPr lang="en-US" sz="2400" dirty="0">
                <a:latin typeface="Times New Roman" panose="02020603050405020304" pitchFamily="18" charset="0"/>
                <a:ea typeface="SimSun" panose="02010600030101010101" pitchFamily="2" charset="-122"/>
              </a:rPr>
              <a:t>        x          r     index</a:t>
            </a:r>
            <a:endParaRPr lang="en-US" sz="2400" dirty="0">
              <a:latin typeface="Courier New" panose="02070309020205020404" pitchFamily="49" charset="0"/>
              <a:ea typeface="SimSun" panose="02010600030101010101" pitchFamily="2" charset="-122"/>
            </a:endParaRPr>
          </a:p>
        </p:txBody>
      </p:sp>
      <mc:AlternateContent xmlns:mc="http://schemas.openxmlformats.org/markup-compatibility/2006" xmlns:a14="http://schemas.microsoft.com/office/drawing/2010/main">
        <mc:Choice Requires="a14">
          <p:sp>
            <p:nvSpPr>
              <p:cNvPr id="26" name="Text Box 542"/>
              <p:cNvSpPr txBox="1">
                <a:spLocks noChangeArrowheads="1"/>
              </p:cNvSpPr>
              <p:nvPr/>
            </p:nvSpPr>
            <p:spPr bwMode="auto">
              <a:xfrm>
                <a:off x="6770924" y="3872393"/>
                <a:ext cx="4135887" cy="20759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f>
                        <m:fPr>
                          <m:ctrlPr>
                            <a:rPr lang="en-US" sz="2400" i="1">
                              <a:effectLst/>
                              <a:latin typeface="Cambria Math" panose="02040503050406030204" pitchFamily="18" charset="0"/>
                              <a:ea typeface="SimSun" panose="02010600030101010101" pitchFamily="2" charset="-122"/>
                            </a:rPr>
                          </m:ctrlPr>
                        </m:fPr>
                        <m:num>
                          <m:r>
                            <a:rPr lang="en-US" sz="2400" i="1">
                              <a:effectLst/>
                              <a:latin typeface="Cambria Math" panose="02040503050406030204" pitchFamily="18" charset="0"/>
                              <a:ea typeface="SimSun" panose="02010600030101010101" pitchFamily="2" charset="-122"/>
                            </a:rPr>
                            <m:t>𝑥</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𝑙</m:t>
                          </m:r>
                        </m:num>
                        <m:den>
                          <m:r>
                            <a:rPr lang="en-US" sz="2400" i="1">
                              <a:effectLst/>
                              <a:latin typeface="Cambria Math" panose="02040503050406030204" pitchFamily="18" charset="0"/>
                              <a:ea typeface="SimSun" panose="02010600030101010101" pitchFamily="2" charset="-122"/>
                            </a:rPr>
                            <m:t>𝑟</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𝑙</m:t>
                          </m:r>
                        </m:den>
                      </m:f>
                      <m:r>
                        <a:rPr lang="en-US" sz="2400" i="1">
                          <a:effectLst/>
                          <a:latin typeface="Cambria Math" panose="02040503050406030204" pitchFamily="18" charset="0"/>
                          <a:ea typeface="SimSun" panose="02010600030101010101" pitchFamily="2" charset="-122"/>
                        </a:rPr>
                        <m:t>=</m:t>
                      </m:r>
                      <m:f>
                        <m:fPr>
                          <m:ctrlPr>
                            <a:rPr lang="en-US" sz="2400" i="1">
                              <a:effectLst/>
                              <a:latin typeface="Cambria Math" panose="02040503050406030204" pitchFamily="18" charset="0"/>
                              <a:ea typeface="SimSun" panose="02010600030101010101" pitchFamily="2" charset="-122"/>
                            </a:rPr>
                          </m:ctrlPr>
                        </m:fPr>
                        <m:num>
                          <m:r>
                            <a:rPr lang="en-US" sz="2400" i="1">
                              <a:effectLst/>
                              <a:latin typeface="Cambria Math" panose="02040503050406030204" pitchFamily="18" charset="0"/>
                              <a:ea typeface="SimSun" panose="02010600030101010101" pitchFamily="2" charset="-122"/>
                            </a:rPr>
                            <m:t>𝑣</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𝐴</m:t>
                          </m:r>
                          <m:d>
                            <m:dPr>
                              <m:begChr m:val="["/>
                              <m:endChr m:val="]"/>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𝑙</m:t>
                              </m:r>
                            </m:e>
                          </m:d>
                        </m:num>
                        <m:den>
                          <m:r>
                            <a:rPr lang="en-US" sz="2400" i="1">
                              <a:effectLst/>
                              <a:latin typeface="Cambria Math" panose="02040503050406030204" pitchFamily="18" charset="0"/>
                              <a:ea typeface="SimSun" panose="02010600030101010101" pitchFamily="2" charset="-122"/>
                            </a:rPr>
                            <m:t>𝐴</m:t>
                          </m:r>
                          <m:d>
                            <m:dPr>
                              <m:begChr m:val="["/>
                              <m:endChr m:val="]"/>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𝑟</m:t>
                              </m:r>
                            </m:e>
                          </m:d>
                          <m:r>
                            <a:rPr lang="en-US" sz="2400" i="1">
                              <a:effectLst/>
                              <a:latin typeface="Cambria Math" panose="02040503050406030204" pitchFamily="18" charset="0"/>
                              <a:ea typeface="SimSun" panose="02010600030101010101" pitchFamily="2" charset="-122"/>
                            </a:rPr>
                            <m:t>− </m:t>
                          </m:r>
                          <m:r>
                            <a:rPr lang="en-US" sz="2400" i="1">
                              <a:effectLst/>
                              <a:latin typeface="Cambria Math" panose="02040503050406030204" pitchFamily="18" charset="0"/>
                              <a:ea typeface="SimSun" panose="02010600030101010101" pitchFamily="2" charset="-122"/>
                            </a:rPr>
                            <m:t>𝐴</m:t>
                          </m:r>
                          <m:d>
                            <m:dPr>
                              <m:begChr m:val="["/>
                              <m:endChr m:val="]"/>
                              <m:ctrlPr>
                                <a:rPr lang="en-US" sz="2400" i="1">
                                  <a:effectLst/>
                                  <a:latin typeface="Cambria Math" panose="02040503050406030204" pitchFamily="18" charset="0"/>
                                  <a:ea typeface="SimSun" panose="02010600030101010101" pitchFamily="2" charset="-122"/>
                                </a:rPr>
                              </m:ctrlPr>
                            </m:dPr>
                            <m:e>
                              <m:r>
                                <a:rPr lang="en-US" sz="2400" i="1">
                                  <a:effectLst/>
                                  <a:latin typeface="Cambria Math" panose="02040503050406030204" pitchFamily="18" charset="0"/>
                                  <a:ea typeface="SimSun" panose="02010600030101010101" pitchFamily="2" charset="-122"/>
                                </a:rPr>
                                <m:t>𝑙</m:t>
                              </m:r>
                            </m:e>
                          </m:d>
                        </m:den>
                      </m:f>
                    </m:oMath>
                  </m:oMathPara>
                </a14:m>
                <a:endParaRPr lang="en-US" sz="2400" dirty="0">
                  <a:effectLst/>
                  <a:latin typeface="Courier New" panose="02070309020205020404" pitchFamily="49" charset="0"/>
                  <a:ea typeface="SimSun" panose="02010600030101010101" pitchFamily="2" charset="-122"/>
                </a:endParaRPr>
              </a:p>
              <a:p>
                <a:pPr marL="0" marR="0">
                  <a:lnSpc>
                    <a:spcPct val="115000"/>
                  </a:lnSpc>
                  <a:spcBef>
                    <a:spcPts val="0"/>
                  </a:spcBef>
                  <a:spcAft>
                    <a:spcPts val="100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         </a:t>
                </a:r>
                <a14:m>
                  <m:oMath xmlns:m="http://schemas.openxmlformats.org/officeDocument/2006/math">
                    <m:r>
                      <a:rPr lang="en-US" sz="2800" i="1">
                        <a:effectLst/>
                        <a:latin typeface="Cambria Math" panose="02040503050406030204" pitchFamily="18" charset="0"/>
                        <a:ea typeface="SimSun" panose="02010600030101010101" pitchFamily="2" charset="-122"/>
                      </a:rPr>
                      <m:t>𝑥</m:t>
                    </m:r>
                    <m:r>
                      <a:rPr lang="en-US" sz="2800" i="1">
                        <a:effectLst/>
                        <a:latin typeface="Cambria Math" panose="02040503050406030204" pitchFamily="18" charset="0"/>
                        <a:ea typeface="SimSun" panose="02010600030101010101" pitchFamily="2" charset="-122"/>
                      </a:rPr>
                      <m:t>−</m:t>
                    </m:r>
                    <m:r>
                      <a:rPr lang="en-US" sz="2800" i="1">
                        <a:effectLst/>
                        <a:latin typeface="Cambria Math" panose="02040503050406030204" pitchFamily="18" charset="0"/>
                        <a:ea typeface="SimSun" panose="02010600030101010101" pitchFamily="2" charset="-122"/>
                      </a:rPr>
                      <m:t>𝑙</m:t>
                    </m:r>
                    <m:r>
                      <a:rPr lang="en-US" sz="2800" i="1">
                        <a:effectLst/>
                        <a:latin typeface="Cambria Math" panose="02040503050406030204" pitchFamily="18" charset="0"/>
                        <a:ea typeface="SimSun" panose="02010600030101010101" pitchFamily="2" charset="-122"/>
                      </a:rPr>
                      <m:t>= </m:t>
                    </m:r>
                    <m:f>
                      <m:fPr>
                        <m:ctrlPr>
                          <a:rPr lang="en-US" sz="2800" i="1">
                            <a:effectLst/>
                            <a:latin typeface="Cambria Math" panose="02040503050406030204" pitchFamily="18" charset="0"/>
                            <a:ea typeface="SimSun" panose="02010600030101010101" pitchFamily="2" charset="-122"/>
                          </a:rPr>
                        </m:ctrlPr>
                      </m:fPr>
                      <m:num>
                        <m:d>
                          <m:dPr>
                            <m:ctrlPr>
                              <a:rPr lang="en-US" sz="2800" i="1">
                                <a:effectLst/>
                                <a:latin typeface="Cambria Math" panose="02040503050406030204" pitchFamily="18" charset="0"/>
                                <a:ea typeface="SimSun" panose="02010600030101010101" pitchFamily="2" charset="-122"/>
                              </a:rPr>
                            </m:ctrlPr>
                          </m:dPr>
                          <m:e>
                            <m:r>
                              <a:rPr lang="en-US" sz="2800" i="1">
                                <a:effectLst/>
                                <a:latin typeface="Cambria Math" panose="02040503050406030204" pitchFamily="18" charset="0"/>
                                <a:ea typeface="SimSun" panose="02010600030101010101" pitchFamily="2" charset="-122"/>
                              </a:rPr>
                              <m:t>𝑟</m:t>
                            </m:r>
                            <m:r>
                              <a:rPr lang="en-US" sz="2800" i="1">
                                <a:effectLst/>
                                <a:latin typeface="Cambria Math" panose="02040503050406030204" pitchFamily="18" charset="0"/>
                                <a:ea typeface="SimSun" panose="02010600030101010101" pitchFamily="2" charset="-122"/>
                              </a:rPr>
                              <m:t>−</m:t>
                            </m:r>
                            <m:r>
                              <a:rPr lang="en-US" sz="2800" i="1">
                                <a:effectLst/>
                                <a:latin typeface="Cambria Math" panose="02040503050406030204" pitchFamily="18" charset="0"/>
                                <a:ea typeface="SimSun" panose="02010600030101010101" pitchFamily="2" charset="-122"/>
                              </a:rPr>
                              <m:t>𝑙</m:t>
                            </m:r>
                          </m:e>
                        </m:d>
                        <m:r>
                          <a:rPr lang="en-US" sz="2800" i="1">
                            <a:effectLst/>
                            <a:latin typeface="Cambria Math" panose="02040503050406030204" pitchFamily="18" charset="0"/>
                            <a:ea typeface="SimSun" panose="02010600030101010101" pitchFamily="2" charset="-122"/>
                          </a:rPr>
                          <m:t>(</m:t>
                        </m:r>
                        <m:r>
                          <a:rPr lang="en-US" sz="2800" i="1">
                            <a:effectLst/>
                            <a:latin typeface="Cambria Math" panose="02040503050406030204" pitchFamily="18" charset="0"/>
                            <a:ea typeface="SimSun" panose="02010600030101010101" pitchFamily="2" charset="-122"/>
                          </a:rPr>
                          <m:t>𝑣</m:t>
                        </m:r>
                        <m:r>
                          <a:rPr lang="en-US" sz="2800" i="1">
                            <a:effectLst/>
                            <a:latin typeface="Cambria Math" panose="02040503050406030204" pitchFamily="18" charset="0"/>
                            <a:ea typeface="SimSun" panose="02010600030101010101" pitchFamily="2" charset="-122"/>
                          </a:rPr>
                          <m:t>−</m:t>
                        </m:r>
                        <m:r>
                          <a:rPr lang="en-US" sz="2800" i="1">
                            <a:effectLst/>
                            <a:latin typeface="Cambria Math" panose="02040503050406030204" pitchFamily="18" charset="0"/>
                            <a:ea typeface="SimSun" panose="02010600030101010101" pitchFamily="2" charset="-122"/>
                          </a:rPr>
                          <m:t>𝐴</m:t>
                        </m:r>
                        <m:d>
                          <m:dPr>
                            <m:begChr m:val="["/>
                            <m:endChr m:val="]"/>
                            <m:ctrlPr>
                              <a:rPr lang="en-US" sz="2800" i="1">
                                <a:effectLst/>
                                <a:latin typeface="Cambria Math" panose="02040503050406030204" pitchFamily="18" charset="0"/>
                                <a:ea typeface="SimSun" panose="02010600030101010101" pitchFamily="2" charset="-122"/>
                              </a:rPr>
                            </m:ctrlPr>
                          </m:dPr>
                          <m:e>
                            <m:r>
                              <a:rPr lang="en-US" sz="2800" i="1">
                                <a:effectLst/>
                                <a:latin typeface="Cambria Math" panose="02040503050406030204" pitchFamily="18" charset="0"/>
                                <a:ea typeface="SimSun" panose="02010600030101010101" pitchFamily="2" charset="-122"/>
                              </a:rPr>
                              <m:t>𝑙</m:t>
                            </m:r>
                          </m:e>
                        </m:d>
                        <m:r>
                          <a:rPr lang="en-US" sz="2800" i="1">
                            <a:effectLst/>
                            <a:latin typeface="Cambria Math" panose="02040503050406030204" pitchFamily="18" charset="0"/>
                            <a:ea typeface="SimSun" panose="02010600030101010101" pitchFamily="2" charset="-122"/>
                          </a:rPr>
                          <m:t>)</m:t>
                        </m:r>
                      </m:num>
                      <m:den>
                        <m:r>
                          <a:rPr lang="en-US" sz="2800" i="1">
                            <a:effectLst/>
                            <a:latin typeface="Cambria Math" panose="02040503050406030204" pitchFamily="18" charset="0"/>
                            <a:ea typeface="SimSun" panose="02010600030101010101" pitchFamily="2" charset="-122"/>
                          </a:rPr>
                          <m:t>𝐴</m:t>
                        </m:r>
                        <m:d>
                          <m:dPr>
                            <m:begChr m:val="["/>
                            <m:endChr m:val="]"/>
                            <m:ctrlPr>
                              <a:rPr lang="en-US" sz="2800" i="1">
                                <a:effectLst/>
                                <a:latin typeface="Cambria Math" panose="02040503050406030204" pitchFamily="18" charset="0"/>
                                <a:ea typeface="SimSun" panose="02010600030101010101" pitchFamily="2" charset="-122"/>
                              </a:rPr>
                            </m:ctrlPr>
                          </m:dPr>
                          <m:e>
                            <m:r>
                              <a:rPr lang="en-US" sz="2800" i="1">
                                <a:effectLst/>
                                <a:latin typeface="Cambria Math" panose="02040503050406030204" pitchFamily="18" charset="0"/>
                                <a:ea typeface="SimSun" panose="02010600030101010101" pitchFamily="2" charset="-122"/>
                              </a:rPr>
                              <m:t>𝑟</m:t>
                            </m:r>
                          </m:e>
                        </m:d>
                        <m:r>
                          <a:rPr lang="en-US" sz="2800" i="1">
                            <a:effectLst/>
                            <a:latin typeface="Cambria Math" panose="02040503050406030204" pitchFamily="18" charset="0"/>
                            <a:ea typeface="SimSun" panose="02010600030101010101" pitchFamily="2" charset="-122"/>
                          </a:rPr>
                          <m:t>− </m:t>
                        </m:r>
                        <m:r>
                          <a:rPr lang="en-US" sz="2800" i="1">
                            <a:effectLst/>
                            <a:latin typeface="Cambria Math" panose="02040503050406030204" pitchFamily="18" charset="0"/>
                            <a:ea typeface="SimSun" panose="02010600030101010101" pitchFamily="2" charset="-122"/>
                          </a:rPr>
                          <m:t>𝐴</m:t>
                        </m:r>
                        <m:r>
                          <a:rPr lang="en-US" sz="2800" i="1">
                            <a:effectLst/>
                            <a:latin typeface="Cambria Math" panose="02040503050406030204" pitchFamily="18" charset="0"/>
                            <a:ea typeface="SimSun" panose="02010600030101010101" pitchFamily="2" charset="-122"/>
                          </a:rPr>
                          <m:t>[</m:t>
                        </m:r>
                        <m:r>
                          <a:rPr lang="en-US" sz="2800" i="1">
                            <a:effectLst/>
                            <a:latin typeface="Cambria Math" panose="02040503050406030204" pitchFamily="18" charset="0"/>
                            <a:ea typeface="SimSun" panose="02010600030101010101" pitchFamily="2" charset="-122"/>
                          </a:rPr>
                          <m:t>𝑙</m:t>
                        </m:r>
                        <m:r>
                          <a:rPr lang="en-US" sz="2800" i="1">
                            <a:effectLst/>
                            <a:latin typeface="Cambria Math" panose="02040503050406030204" pitchFamily="18" charset="0"/>
                            <a:ea typeface="SimSun" panose="02010600030101010101" pitchFamily="2" charset="-122"/>
                          </a:rPr>
                          <m:t>]</m:t>
                        </m:r>
                      </m:den>
                    </m:f>
                  </m:oMath>
                </a14:m>
                <a:r>
                  <a:rPr lang="en-US" sz="2400" dirty="0">
                    <a:effectLst/>
                    <a:latin typeface="Courier New" panose="02070309020205020404" pitchFamily="49" charset="0"/>
                    <a:ea typeface="SimSun" panose="02010600030101010101" pitchFamily="2" charset="-122"/>
                  </a:rPr>
                  <a:t> </a:t>
                </a:r>
              </a:p>
            </p:txBody>
          </p:sp>
        </mc:Choice>
        <mc:Fallback xmlns="">
          <p:sp>
            <p:nvSpPr>
              <p:cNvPr id="26" name="Text Box 542"/>
              <p:cNvSpPr txBox="1">
                <a:spLocks noRot="1" noChangeAspect="1" noMove="1" noResize="1" noEditPoints="1" noAdjustHandles="1" noChangeArrowheads="1" noChangeShapeType="1" noTextEdit="1"/>
              </p:cNvSpPr>
              <p:nvPr/>
            </p:nvSpPr>
            <p:spPr bwMode="auto">
              <a:xfrm>
                <a:off x="6770924" y="3872393"/>
                <a:ext cx="4135887" cy="2075920"/>
              </a:xfrm>
              <a:prstGeom prst="rect">
                <a:avLst/>
              </a:prstGeom>
              <a:blipFill rotWithShape="0">
                <a:blip r:embed="rId3"/>
                <a:stretch>
                  <a:fillRect/>
                </a:stretch>
              </a:blipFill>
              <a:ln w="9525">
                <a:solidFill>
                  <a:srgbClr val="000000"/>
                </a:solidFill>
                <a:miter lim="800000"/>
                <a:headEnd/>
                <a:tailEnd/>
              </a:ln>
            </p:spPr>
            <p:txBody>
              <a:bodyPr/>
              <a:lstStyle/>
              <a:p>
                <a:r>
                  <a:rPr lang="en-US">
                    <a:noFill/>
                  </a:rPr>
                  <a:t> </a:t>
                </a:r>
              </a:p>
            </p:txBody>
          </p:sp>
        </mc:Fallback>
      </mc:AlternateContent>
      <p:sp>
        <p:nvSpPr>
          <p:cNvPr id="27" name="AutoShape 545"/>
          <p:cNvSpPr>
            <a:spLocks noChangeArrowheads="1"/>
          </p:cNvSpPr>
          <p:nvPr/>
        </p:nvSpPr>
        <p:spPr bwMode="auto">
          <a:xfrm rot="-1339399">
            <a:off x="7354370" y="3335288"/>
            <a:ext cx="386715" cy="377190"/>
          </a:xfrm>
          <a:prstGeom prst="upArrow">
            <a:avLst>
              <a:gd name="adj1" fmla="val 50000"/>
              <a:gd name="adj2" fmla="val 25000"/>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28" name="Rectangle 27"/>
          <p:cNvSpPr/>
          <p:nvPr/>
        </p:nvSpPr>
        <p:spPr>
          <a:xfrm>
            <a:off x="1578750" y="6169580"/>
            <a:ext cx="5836854" cy="434030"/>
          </a:xfrm>
          <a:prstGeom prst="rect">
            <a:avLst/>
          </a:prstGeom>
        </p:spPr>
        <p:txBody>
          <a:bodyPr wrap="none">
            <a:spAutoFit/>
          </a:bodyPr>
          <a:lstStyle/>
          <a:p>
            <a:pPr>
              <a:lnSpc>
                <a:spcPct val="115000"/>
              </a:lnSpc>
            </a:pPr>
            <a:r>
              <a:rPr lang="en-US" sz="2000" dirty="0">
                <a:latin typeface="Times New Roman" panose="02020603050405020304" pitchFamily="18" charset="0"/>
                <a:ea typeface="SimSun" panose="02010600030101010101" pitchFamily="2" charset="-122"/>
              </a:rPr>
              <a:t>Figure  3.25  Index computation in interpolation search</a:t>
            </a:r>
            <a:endParaRPr lang="en-US" sz="2000" dirty="0">
              <a:effectLst/>
              <a:latin typeface="Courier New" panose="02070309020205020404" pitchFamily="49" charset="0"/>
              <a:ea typeface="SimSun" panose="02010600030101010101" pitchFamily="2" charset="-122"/>
            </a:endParaRPr>
          </a:p>
        </p:txBody>
      </p:sp>
      <p:sp>
        <p:nvSpPr>
          <p:cNvPr id="29" name="Rectangle 28">
            <a:extLst>
              <a:ext uri="{FF2B5EF4-FFF2-40B4-BE49-F238E27FC236}">
                <a16:creationId xmlns:a16="http://schemas.microsoft.com/office/drawing/2014/main" id="{AC15DFA0-E25A-461A-B6DF-216B5740152D}"/>
              </a:ext>
            </a:extLst>
          </p:cNvPr>
          <p:cNvSpPr/>
          <p:nvPr/>
        </p:nvSpPr>
        <p:spPr>
          <a:xfrm>
            <a:off x="1355615" y="284515"/>
            <a:ext cx="6096000" cy="584775"/>
          </a:xfrm>
          <a:prstGeom prst="rect">
            <a:avLst/>
          </a:prstGeom>
          <a:solidFill>
            <a:srgbClr val="FFFF00"/>
          </a:solidFill>
        </p:spPr>
        <p:txBody>
          <a:bodyPr>
            <a:spAutoFit/>
          </a:bodyPr>
          <a:lstStyle/>
          <a:p>
            <a:r>
              <a:rPr lang="en-US" sz="3200" dirty="0">
                <a:cs typeface="Times New Roman" panose="02020603050405020304" pitchFamily="18" charset="0"/>
              </a:rPr>
              <a:t>Interpolation Search </a:t>
            </a:r>
          </a:p>
        </p:txBody>
      </p:sp>
    </p:spTree>
    <p:extLst>
      <p:ext uri="{BB962C8B-B14F-4D97-AF65-F5344CB8AC3E}">
        <p14:creationId xmlns:p14="http://schemas.microsoft.com/office/powerpoint/2010/main" val="23909745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6463" y="1785465"/>
            <a:ext cx="9099074" cy="4154984"/>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The logic behind this approach:</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We know that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array values are increasing (more accurately, not decreasing) from  A[</a:t>
            </a:r>
            <a:r>
              <a:rPr lang="en-US" sz="2400" i="1" dirty="0">
                <a:latin typeface="Times New Roman" panose="02020603050405020304" pitchFamily="18" charset="0"/>
                <a:ea typeface="SimSun" panose="02010600030101010101" pitchFamily="2" charset="-122"/>
                <a:cs typeface="Times New Roman" panose="02020603050405020304" pitchFamily="18" charset="0"/>
              </a:rPr>
              <a:t>l</a:t>
            </a:r>
            <a:r>
              <a:rPr lang="en-US" sz="2400" dirty="0">
                <a:latin typeface="Times New Roman" panose="02020603050405020304" pitchFamily="18" charset="0"/>
                <a:ea typeface="SimSun" panose="02010600030101010101" pitchFamily="2" charset="-122"/>
                <a:cs typeface="Times New Roman" panose="02020603050405020304" pitchFamily="18" charset="0"/>
              </a:rPr>
              <a:t>]  to  A[r],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but we do not know how they do it.</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Had the array’s values increased linearly, which is the simplest manner possible, the index computed by formula (3.9) would be the expected location of the array’s element with the value equal to  v.   </a:t>
            </a:r>
          </a:p>
          <a:p>
            <a:pPr marL="1257300" lvl="2" indent="-342900">
              <a:buFont typeface="Arial" panose="020B0604020202020204" pitchFamily="34" charset="0"/>
              <a:buChar char="•"/>
            </a:pP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If v is not between A[</a:t>
            </a:r>
            <a:r>
              <a:rPr lang="en-US" sz="2400" i="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l</a:t>
            </a: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and A[r], formula </a:t>
            </a:r>
            <a:r>
              <a:rPr lang="en-US" sz="2400" dirty="0">
                <a:latin typeface="Times New Roman" panose="02020603050405020304" pitchFamily="18" charset="0"/>
                <a:ea typeface="SimSun" panose="02010600030101010101" pitchFamily="2" charset="-122"/>
                <a:cs typeface="Times New Roman" panose="02020603050405020304" pitchFamily="18" charset="0"/>
              </a:rPr>
              <a:t>(3.9) </a:t>
            </a: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need not be applied (why?)</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EA52D2DE-789E-4168-ACD1-FAFBEA623722}"/>
              </a:ext>
            </a:extLst>
          </p:cNvPr>
          <p:cNvSpPr/>
          <p:nvPr/>
        </p:nvSpPr>
        <p:spPr>
          <a:xfrm>
            <a:off x="1432270" y="435873"/>
            <a:ext cx="6096000" cy="1077218"/>
          </a:xfrm>
          <a:prstGeom prst="rect">
            <a:avLst/>
          </a:prstGeom>
        </p:spPr>
        <p:txBody>
          <a:bodyPr>
            <a:spAutoFit/>
          </a:bodyPr>
          <a:lstStyle/>
          <a:p>
            <a:r>
              <a:rPr lang="en-US" sz="3200" dirty="0">
                <a:ea typeface="SimSun" panose="02010600030101010101" pitchFamily="2" charset="-122"/>
                <a:cs typeface="Times New Roman" panose="02020603050405020304" pitchFamily="18" charset="0"/>
              </a:rPr>
              <a:t>Variable-Size-Decrease-Algorithms</a:t>
            </a:r>
          </a:p>
          <a:p>
            <a:r>
              <a:rPr lang="en-US" sz="3200" dirty="0">
                <a:cs typeface="Times New Roman" panose="02020603050405020304" pitchFamily="18" charset="0"/>
              </a:rPr>
              <a:t>Interpolation Search </a:t>
            </a:r>
          </a:p>
        </p:txBody>
      </p:sp>
    </p:spTree>
    <p:extLst>
      <p:ext uri="{BB962C8B-B14F-4D97-AF65-F5344CB8AC3E}">
        <p14:creationId xmlns:p14="http://schemas.microsoft.com/office/powerpoint/2010/main" val="8866820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8227" y="2136339"/>
            <a:ext cx="8804635" cy="392331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solidFill>
                  <a:srgbClr val="0033CC"/>
                </a:solidFill>
                <a:latin typeface="Times New Roman" panose="02020603050405020304" pitchFamily="18" charset="0"/>
                <a:ea typeface="SimSun" panose="02010600030101010101" pitchFamily="2" charset="-122"/>
              </a:rPr>
              <a:t>After comparing  v with A[x], the algorithm </a:t>
            </a:r>
          </a:p>
          <a:p>
            <a:pPr marL="800100" lvl="1" indent="-342900">
              <a:lnSpc>
                <a:spcPct val="150000"/>
              </a:lnSpc>
              <a:buFont typeface="Arial" panose="020B0604020202020204" pitchFamily="34" charset="0"/>
              <a:buChar char="•"/>
            </a:pPr>
            <a:r>
              <a:rPr lang="en-US" sz="2400" dirty="0">
                <a:solidFill>
                  <a:srgbClr val="0033CC"/>
                </a:solidFill>
                <a:latin typeface="Times New Roman" panose="02020603050405020304" pitchFamily="18" charset="0"/>
                <a:ea typeface="SimSun" panose="02010600030101010101" pitchFamily="2" charset="-122"/>
              </a:rPr>
              <a:t>either stops (if they are equal) or </a:t>
            </a:r>
          </a:p>
          <a:p>
            <a:pPr marL="800100" lvl="1" indent="-342900">
              <a:lnSpc>
                <a:spcPct val="150000"/>
              </a:lnSpc>
              <a:buFont typeface="Arial" panose="020B0604020202020204" pitchFamily="34" charset="0"/>
              <a:buChar char="•"/>
            </a:pPr>
            <a:r>
              <a:rPr lang="en-US" sz="2400" dirty="0">
                <a:solidFill>
                  <a:srgbClr val="0033CC"/>
                </a:solidFill>
                <a:latin typeface="Times New Roman" panose="02020603050405020304" pitchFamily="18" charset="0"/>
                <a:ea typeface="SimSun" panose="02010600030101010101" pitchFamily="2" charset="-122"/>
              </a:rPr>
              <a:t>proceeds by searching in the same manner among the elements indexed either between  </a:t>
            </a:r>
            <a:r>
              <a:rPr lang="en-US" sz="2400" i="1" dirty="0">
                <a:solidFill>
                  <a:srgbClr val="0033CC"/>
                </a:solidFill>
                <a:latin typeface="Times New Roman" panose="02020603050405020304" pitchFamily="18" charset="0"/>
                <a:ea typeface="SimSun" panose="02010600030101010101" pitchFamily="2" charset="-122"/>
              </a:rPr>
              <a:t>l </a:t>
            </a:r>
            <a:r>
              <a:rPr lang="en-US" sz="2400" dirty="0">
                <a:solidFill>
                  <a:srgbClr val="0033CC"/>
                </a:solidFill>
                <a:latin typeface="Times New Roman" panose="02020603050405020304" pitchFamily="18" charset="0"/>
                <a:ea typeface="SimSun" panose="02010600030101010101" pitchFamily="2" charset="-122"/>
              </a:rPr>
              <a:t> and  x-1 or between  x+1  and  r, depending on which A[x] is smaller of larger than  v. </a:t>
            </a:r>
          </a:p>
          <a:p>
            <a:pPr marL="342900" indent="-342900">
              <a:lnSpc>
                <a:spcPct val="150000"/>
              </a:lnSpc>
              <a:buFont typeface="Arial" panose="020B0604020202020204" pitchFamily="34" charset="0"/>
              <a:buChar char="•"/>
            </a:pPr>
            <a:r>
              <a:rPr lang="en-US" sz="2400" dirty="0">
                <a:solidFill>
                  <a:srgbClr val="0033CC"/>
                </a:solidFill>
                <a:latin typeface="Times New Roman" panose="02020603050405020304" pitchFamily="18" charset="0"/>
                <a:ea typeface="SimSun" panose="02010600030101010101" pitchFamily="2" charset="-122"/>
              </a:rPr>
              <a:t>Thus, the size of the problem’s instance is reduced, but we cannot tell a priori by how much.</a:t>
            </a:r>
            <a:endParaRPr lang="en-US" sz="2400" dirty="0">
              <a:solidFill>
                <a:srgbClr val="0033CC"/>
              </a:solidFill>
              <a:effectLst/>
              <a:latin typeface="Courier New" panose="02070309020205020404" pitchFamily="49" charset="0"/>
              <a:ea typeface="SimSun" panose="02010600030101010101" pitchFamily="2" charset="-122"/>
            </a:endParaRPr>
          </a:p>
        </p:txBody>
      </p:sp>
      <p:sp>
        <p:nvSpPr>
          <p:cNvPr id="3" name="Rectangle 2">
            <a:extLst>
              <a:ext uri="{FF2B5EF4-FFF2-40B4-BE49-F238E27FC236}">
                <a16:creationId xmlns:a16="http://schemas.microsoft.com/office/drawing/2014/main" id="{0EF30CA0-CB0D-4A03-A542-130B1DA8C1A9}"/>
              </a:ext>
            </a:extLst>
          </p:cNvPr>
          <p:cNvSpPr/>
          <p:nvPr/>
        </p:nvSpPr>
        <p:spPr>
          <a:xfrm>
            <a:off x="1675462" y="737431"/>
            <a:ext cx="6096000" cy="1077218"/>
          </a:xfrm>
          <a:prstGeom prst="rect">
            <a:avLst/>
          </a:prstGeom>
        </p:spPr>
        <p:txBody>
          <a:bodyPr>
            <a:spAutoFit/>
          </a:bodyPr>
          <a:lstStyle/>
          <a:p>
            <a:r>
              <a:rPr lang="en-US" sz="3200" dirty="0">
                <a:ea typeface="SimSun" panose="02010600030101010101" pitchFamily="2" charset="-122"/>
                <a:cs typeface="Times New Roman" panose="02020603050405020304" pitchFamily="18" charset="0"/>
              </a:rPr>
              <a:t>Variable-Size-Decrease-Algorithms</a:t>
            </a:r>
          </a:p>
          <a:p>
            <a:r>
              <a:rPr lang="en-US" sz="3200" dirty="0">
                <a:cs typeface="Times New Roman" panose="02020603050405020304" pitchFamily="18" charset="0"/>
              </a:rPr>
              <a:t>Interpolation Search </a:t>
            </a:r>
          </a:p>
        </p:txBody>
      </p:sp>
    </p:spTree>
    <p:extLst>
      <p:ext uri="{BB962C8B-B14F-4D97-AF65-F5344CB8AC3E}">
        <p14:creationId xmlns:p14="http://schemas.microsoft.com/office/powerpoint/2010/main" val="8756641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6501" y="1284050"/>
            <a:ext cx="9396517" cy="5366894"/>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The analysis of the algorithm’s efficiency shows that </a:t>
            </a:r>
          </a:p>
          <a:p>
            <a:pPr marL="800100" lvl="1" indent="-342900">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interpolation search uses fewer than log</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log</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2</a:t>
            </a:r>
            <a:r>
              <a:rPr lang="en-US" sz="2400" dirty="0">
                <a:latin typeface="Times New Roman" panose="02020603050405020304" pitchFamily="18" charset="0"/>
                <a:ea typeface="SimSun" panose="02010600030101010101" pitchFamily="2" charset="-122"/>
                <a:cs typeface="Times New Roman" panose="02020603050405020304" pitchFamily="18" charset="0"/>
              </a:rPr>
              <a:t> n + 1  key comparisons on the average when search in a list of  n  random keys.</a:t>
            </a:r>
          </a:p>
          <a:p>
            <a:pPr marL="800100" lvl="1" indent="-342900">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This function grows so slowly that the number of comparisons will be a very small constant for all practically feasible inputs. (Why?)</a:t>
            </a:r>
          </a:p>
          <a:p>
            <a:pPr marL="800100" lvl="1" indent="-342900">
              <a:spcAft>
                <a:spcPts val="600"/>
              </a:spcAft>
              <a:buFont typeface="Arial" panose="020B0604020202020204" pitchFamily="34" charset="0"/>
              <a:buChar char="•"/>
              <a:tabLst>
                <a:tab pos="457200" algn="l"/>
              </a:tabLst>
            </a:pP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For the worst case,</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interpolation search is only linear</a:t>
            </a:r>
            <a:r>
              <a:rPr lang="en-US" sz="2400" dirty="0">
                <a:latin typeface="Times New Roman" panose="02020603050405020304" pitchFamily="18" charset="0"/>
                <a:ea typeface="SimSun" panose="02010600030101010101" pitchFamily="2" charset="-122"/>
                <a:cs typeface="Times New Roman" panose="02020603050405020304" pitchFamily="18" charset="0"/>
              </a:rPr>
              <a:t>, which must be considered as a bad performance. (Why?) </a:t>
            </a:r>
          </a:p>
          <a:p>
            <a:pPr marL="800100" lvl="1" indent="-342900">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As a final assessment of the worthiness of interpolation search versus that of binary search, </a:t>
            </a:r>
          </a:p>
          <a:p>
            <a:pPr marL="800100" lvl="1" indent="-342900">
              <a:spcAft>
                <a:spcPts val="600"/>
              </a:spcAft>
              <a:buFont typeface="Arial" panose="020B0604020202020204" pitchFamily="34" charset="0"/>
              <a:buChar char="•"/>
              <a:tabLst>
                <a:tab pos="685800" algn="l"/>
              </a:tabLst>
            </a:pP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the binary search is probably better for smaller files</a:t>
            </a:r>
            <a:r>
              <a:rPr lang="en-US" sz="2400" dirty="0">
                <a:latin typeface="Times New Roman" panose="02020603050405020304" pitchFamily="18" charset="0"/>
                <a:ea typeface="SimSun" panose="02010600030101010101" pitchFamily="2" charset="-122"/>
                <a:cs typeface="Times New Roman" panose="02020603050405020304" pitchFamily="18" charset="0"/>
              </a:rPr>
              <a:t> but </a:t>
            </a:r>
          </a:p>
          <a:p>
            <a:pPr marL="800100" lvl="1" indent="-342900">
              <a:spcAft>
                <a:spcPts val="600"/>
              </a:spcAft>
              <a:buFont typeface="Arial" panose="020B0604020202020204" pitchFamily="34" charset="0"/>
              <a:buChar char="•"/>
              <a:tabLst>
                <a:tab pos="685800" algn="l"/>
              </a:tabLst>
            </a:pP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interpolation search is worth considering for large files</a:t>
            </a:r>
            <a:r>
              <a:rPr lang="en-US" sz="2400" dirty="0">
                <a:latin typeface="Times New Roman" panose="02020603050405020304" pitchFamily="18" charset="0"/>
                <a:ea typeface="SimSun" panose="02010600030101010101" pitchFamily="2" charset="-122"/>
                <a:cs typeface="Times New Roman" panose="02020603050405020304" pitchFamily="18" charset="0"/>
              </a:rPr>
              <a:t> and for applications which comparisons are particularly expensive or access costs are very high.</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AA177015-5700-48A8-A44F-27D0BE6C09B0}"/>
              </a:ext>
            </a:extLst>
          </p:cNvPr>
          <p:cNvSpPr/>
          <p:nvPr/>
        </p:nvSpPr>
        <p:spPr>
          <a:xfrm>
            <a:off x="1101531" y="97276"/>
            <a:ext cx="6096000" cy="1077218"/>
          </a:xfrm>
          <a:prstGeom prst="rect">
            <a:avLst/>
          </a:prstGeom>
        </p:spPr>
        <p:txBody>
          <a:bodyPr>
            <a:spAutoFit/>
          </a:bodyPr>
          <a:lstStyle/>
          <a:p>
            <a:r>
              <a:rPr lang="en-US" sz="3200" dirty="0">
                <a:ea typeface="SimSun" panose="02010600030101010101" pitchFamily="2" charset="-122"/>
                <a:cs typeface="Times New Roman" panose="02020603050405020304" pitchFamily="18" charset="0"/>
              </a:rPr>
              <a:t>Variable-Size-Decrease-Algorithms</a:t>
            </a:r>
          </a:p>
          <a:p>
            <a:r>
              <a:rPr lang="en-US" sz="3200" dirty="0">
                <a:cs typeface="Times New Roman" panose="02020603050405020304" pitchFamily="18" charset="0"/>
              </a:rPr>
              <a:t>Interpolation Search </a:t>
            </a:r>
          </a:p>
        </p:txBody>
      </p:sp>
    </p:spTree>
    <p:extLst>
      <p:ext uri="{BB962C8B-B14F-4D97-AF65-F5344CB8AC3E}">
        <p14:creationId xmlns:p14="http://schemas.microsoft.com/office/powerpoint/2010/main" val="22890449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5106" y="1498049"/>
            <a:ext cx="9257121" cy="4610493"/>
          </a:xfrm>
          <a:prstGeom prst="rect">
            <a:avLst/>
          </a:prstGeom>
        </p:spPr>
        <p:txBody>
          <a:bodyPr wrap="square">
            <a:spAutoFit/>
          </a:bodyPr>
          <a:lstStyle/>
          <a:p>
            <a:pPr>
              <a:spcAft>
                <a:spcPts val="600"/>
              </a:spcAft>
            </a:pPr>
            <a:r>
              <a:rPr lang="en-US" sz="2800" dirty="0">
                <a:ea typeface="SimSun" panose="02010600030101010101" pitchFamily="2" charset="-122"/>
                <a:cs typeface="Times New Roman" panose="02020603050405020304" pitchFamily="18" charset="0"/>
              </a:rPr>
              <a:t>Summary for Decrease and Conquer Algorithm Design Techniques</a:t>
            </a:r>
          </a:p>
          <a:p>
            <a:r>
              <a:rPr lang="en-US" sz="2400" dirty="0">
                <a:latin typeface="Times New Roman" panose="02020603050405020304" pitchFamily="18" charset="0"/>
                <a:ea typeface="SimSun" panose="02010600030101010101" pitchFamily="2" charset="-122"/>
                <a:cs typeface="Times New Roman" panose="02020603050405020304" pitchFamily="18" charset="0"/>
              </a:rPr>
              <a:t>Three major variations of decrease-and-conquer:</a:t>
            </a:r>
          </a:p>
          <a:p>
            <a:pPr marL="914400" lvl="1" indent="-457200">
              <a:lnSpc>
                <a:spcPct val="115000"/>
              </a:lnSpc>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Decrease by a constant. Most often by one. Insertion sort, Topological sorting (DFS).  T(n) = T(n - c) + f(n)</a:t>
            </a:r>
          </a:p>
          <a:p>
            <a:pPr marL="914400" lvl="1" indent="-457200">
              <a:lnSpc>
                <a:spcPct val="115000"/>
              </a:lnSpc>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Decrease by a constant factor. Most often by the factor of two. Binary Search, fake coin problem. T(n) = T(n/b) + f(n)</a:t>
            </a:r>
          </a:p>
          <a:p>
            <a:pPr marL="914400" lvl="1" indent="-457200">
              <a:lnSpc>
                <a:spcPct val="115000"/>
              </a:lnSpc>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Variable size decrease. Euclid’s algorithm, the partition-based algorithm for interpolation search.</a:t>
            </a:r>
          </a:p>
          <a:p>
            <a:pPr marL="800100" lvl="1" indent="-342900">
              <a:spcAft>
                <a:spcPts val="600"/>
              </a:spcAft>
              <a:buFont typeface="Symbol" panose="05050102010706020507" pitchFamily="18" charset="2"/>
              <a:buChar char=""/>
              <a:tabLst>
                <a:tab pos="457200" algn="l"/>
              </a:tabLst>
            </a:pPr>
            <a:endParaRPr lang="en-US" dirty="0"/>
          </a:p>
        </p:txBody>
      </p:sp>
    </p:spTree>
    <p:extLst>
      <p:ext uri="{BB962C8B-B14F-4D97-AF65-F5344CB8AC3E}">
        <p14:creationId xmlns:p14="http://schemas.microsoft.com/office/powerpoint/2010/main" val="4086408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6421" y="467724"/>
            <a:ext cx="9059157" cy="6390276"/>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Summary for Decrease and Conquer Algorithm Design Techniques</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Two algorithms for solving the topological sorting problem. </a:t>
            </a:r>
          </a:p>
          <a:p>
            <a:pPr marL="1257300" lvl="2"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is based on depth-first-search and </a:t>
            </a:r>
          </a:p>
          <a:p>
            <a:pPr marL="1257300" lvl="2"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other one is based on a direct application of the decrease-by-on-technique.</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Binary Search for searching in a sorted array is a principal example of a decrease-by-a-constant-factor algorithm. </a:t>
            </a:r>
          </a:p>
          <a:p>
            <a:pPr marL="1257300" lvl="2"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Other examples include exponentiation by squaring, identifying a fake coin with a balance scale, Russian peasant multiplication, and the Josephus problem.</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Examples of variable size decrease algorithms include Euclid’s algorithm, the partition-based algorithm for selection search, interpolation search, and searching and insertion in a binary search tree.</a:t>
            </a:r>
          </a:p>
        </p:txBody>
      </p:sp>
    </p:spTree>
    <p:extLst>
      <p:ext uri="{BB962C8B-B14F-4D97-AF65-F5344CB8AC3E}">
        <p14:creationId xmlns:p14="http://schemas.microsoft.com/office/powerpoint/2010/main" val="10340837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55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5000" y="1019227"/>
            <a:ext cx="8933008" cy="3431709"/>
          </a:xfrm>
          <a:prstGeom prst="rect">
            <a:avLst/>
          </a:prstGeom>
        </p:spPr>
        <p:txBody>
          <a:bodyPr wrap="square">
            <a:spAutoFit/>
          </a:bodyPr>
          <a:lstStyle/>
          <a:p>
            <a:pPr marL="461963" indent="-461963">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For a directed acyclic graph (</a:t>
            </a:r>
            <a:r>
              <a:rPr lang="en-US" sz="2400" dirty="0" err="1">
                <a:solidFill>
                  <a:srgbClr val="0000FF"/>
                </a:solidFill>
                <a:latin typeface="Times New Roman" panose="02020603050405020304" pitchFamily="18" charset="0"/>
                <a:ea typeface="SimSun" panose="02010600030101010101" pitchFamily="2" charset="-122"/>
              </a:rPr>
              <a:t>dag</a:t>
            </a:r>
            <a:r>
              <a:rPr lang="en-US" sz="2400" dirty="0">
                <a:solidFill>
                  <a:srgbClr val="0000FF"/>
                </a:solidFill>
                <a:latin typeface="Times New Roman" panose="02020603050405020304" pitchFamily="18" charset="0"/>
                <a:ea typeface="SimSun" panose="02010600030101010101" pitchFamily="2" charset="-122"/>
              </a:rPr>
              <a:t>), it is always possible to linearize (or topologically sort). </a:t>
            </a:r>
          </a:p>
          <a:p>
            <a:pPr marL="461963" indent="-461963">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By means of linearization,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vertices is in the order of one after the other</a:t>
            </a:r>
            <a:r>
              <a:rPr lang="en-US" sz="2400" dirty="0">
                <a:latin typeface="Times New Roman" panose="02020603050405020304" pitchFamily="18" charset="0"/>
                <a:ea typeface="SimSun" panose="02010600030101010101" pitchFamily="2" charset="-122"/>
              </a:rPr>
              <a:t>, and</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every edge (u, v) goes from vertex u to vertex v, </a:t>
            </a:r>
            <a:r>
              <a:rPr lang="en-US" sz="2400" dirty="0">
                <a:solidFill>
                  <a:srgbClr val="0000FF"/>
                </a:solidFill>
                <a:latin typeface="Times New Roman" panose="02020603050405020304" pitchFamily="18" charset="0"/>
                <a:ea typeface="SimSun" panose="02010600030101010101" pitchFamily="2" charset="-122"/>
              </a:rPr>
              <a:t>so that all precedence constraints are satisfied.  </a:t>
            </a:r>
          </a:p>
          <a:p>
            <a:pPr marL="461963"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For example, </a:t>
            </a:r>
            <a:r>
              <a:rPr lang="en-US" sz="2400" dirty="0">
                <a:solidFill>
                  <a:srgbClr val="0000FF"/>
                </a:solidFill>
                <a:latin typeface="Times New Roman" panose="02020603050405020304" pitchFamily="18" charset="0"/>
                <a:ea typeface="SimSun" panose="02010600030101010101" pitchFamily="2" charset="-122"/>
              </a:rPr>
              <a:t>one valid ordering is B, A, D, C, E, F.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(Can you find the other three?)</a:t>
            </a:r>
            <a:endParaRPr lang="en-US" sz="2400" dirty="0">
              <a:effectLst/>
              <a:latin typeface="Courier New" panose="02070309020205020404" pitchFamily="49" charset="0"/>
              <a:ea typeface="SimSun" panose="02010600030101010101" pitchFamily="2" charset="-122"/>
            </a:endParaRPr>
          </a:p>
        </p:txBody>
      </p:sp>
      <p:cxnSp>
        <p:nvCxnSpPr>
          <p:cNvPr id="4" name="Straight Arrow Connector 3"/>
          <p:cNvCxnSpPr/>
          <p:nvPr/>
        </p:nvCxnSpPr>
        <p:spPr>
          <a:xfrm flipV="1">
            <a:off x="2313178" y="4672592"/>
            <a:ext cx="1498862" cy="94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4134123" y="4656096"/>
            <a:ext cx="1498862" cy="94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313178" y="6157315"/>
            <a:ext cx="1498862" cy="94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105791" y="4806925"/>
            <a:ext cx="10997" cy="1175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3887454" y="4806924"/>
            <a:ext cx="10997" cy="1175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105846" y="4682019"/>
            <a:ext cx="1493358" cy="13060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88975" y="4427496"/>
            <a:ext cx="300082" cy="379428"/>
          </a:xfrm>
          <a:prstGeom prst="rect">
            <a:avLst/>
          </a:prstGeom>
          <a:noFill/>
        </p:spPr>
        <p:txBody>
          <a:bodyPr wrap="square" rtlCol="0">
            <a:spAutoFit/>
          </a:bodyPr>
          <a:lstStyle/>
          <a:p>
            <a:r>
              <a:rPr lang="en-US" dirty="0">
                <a:solidFill>
                  <a:srgbClr val="0000FF"/>
                </a:solidFill>
              </a:rPr>
              <a:t>A</a:t>
            </a:r>
          </a:p>
        </p:txBody>
      </p:sp>
      <p:sp>
        <p:nvSpPr>
          <p:cNvPr id="11" name="TextBox 10"/>
          <p:cNvSpPr txBox="1"/>
          <p:nvPr/>
        </p:nvSpPr>
        <p:spPr>
          <a:xfrm>
            <a:off x="3780625" y="4427496"/>
            <a:ext cx="300082" cy="379428"/>
          </a:xfrm>
          <a:prstGeom prst="rect">
            <a:avLst/>
          </a:prstGeom>
          <a:noFill/>
        </p:spPr>
        <p:txBody>
          <a:bodyPr wrap="square" rtlCol="0">
            <a:spAutoFit/>
          </a:bodyPr>
          <a:lstStyle/>
          <a:p>
            <a:r>
              <a:rPr lang="en-US" dirty="0">
                <a:solidFill>
                  <a:srgbClr val="0000FF"/>
                </a:solidFill>
              </a:rPr>
              <a:t>C</a:t>
            </a:r>
          </a:p>
        </p:txBody>
      </p:sp>
      <p:sp>
        <p:nvSpPr>
          <p:cNvPr id="12" name="TextBox 11"/>
          <p:cNvSpPr txBox="1"/>
          <p:nvPr/>
        </p:nvSpPr>
        <p:spPr>
          <a:xfrm>
            <a:off x="5686401" y="4427496"/>
            <a:ext cx="300082" cy="379428"/>
          </a:xfrm>
          <a:prstGeom prst="rect">
            <a:avLst/>
          </a:prstGeom>
          <a:noFill/>
        </p:spPr>
        <p:txBody>
          <a:bodyPr wrap="square" rtlCol="0">
            <a:spAutoFit/>
          </a:bodyPr>
          <a:lstStyle/>
          <a:p>
            <a:r>
              <a:rPr lang="en-US" dirty="0">
                <a:solidFill>
                  <a:srgbClr val="0000FF"/>
                </a:solidFill>
              </a:rPr>
              <a:t>E</a:t>
            </a:r>
          </a:p>
        </p:txBody>
      </p:sp>
      <p:sp>
        <p:nvSpPr>
          <p:cNvPr id="13" name="TextBox 12"/>
          <p:cNvSpPr txBox="1"/>
          <p:nvPr/>
        </p:nvSpPr>
        <p:spPr>
          <a:xfrm>
            <a:off x="1909399" y="5967601"/>
            <a:ext cx="300082" cy="379428"/>
          </a:xfrm>
          <a:prstGeom prst="rect">
            <a:avLst/>
          </a:prstGeom>
          <a:noFill/>
        </p:spPr>
        <p:txBody>
          <a:bodyPr wrap="square" rtlCol="0">
            <a:spAutoFit/>
          </a:bodyPr>
          <a:lstStyle/>
          <a:p>
            <a:r>
              <a:rPr lang="en-US" dirty="0">
                <a:solidFill>
                  <a:srgbClr val="0000FF"/>
                </a:solidFill>
              </a:rPr>
              <a:t>B</a:t>
            </a:r>
          </a:p>
        </p:txBody>
      </p:sp>
      <p:sp>
        <p:nvSpPr>
          <p:cNvPr id="14" name="TextBox 13"/>
          <p:cNvSpPr txBox="1"/>
          <p:nvPr/>
        </p:nvSpPr>
        <p:spPr>
          <a:xfrm>
            <a:off x="3804187" y="5977028"/>
            <a:ext cx="300082" cy="379428"/>
          </a:xfrm>
          <a:prstGeom prst="rect">
            <a:avLst/>
          </a:prstGeom>
          <a:noFill/>
        </p:spPr>
        <p:txBody>
          <a:bodyPr wrap="square" rtlCol="0">
            <a:spAutoFit/>
          </a:bodyPr>
          <a:lstStyle/>
          <a:p>
            <a:r>
              <a:rPr lang="en-US" dirty="0">
                <a:solidFill>
                  <a:srgbClr val="0000FF"/>
                </a:solidFill>
              </a:rPr>
              <a:t>D</a:t>
            </a:r>
          </a:p>
        </p:txBody>
      </p:sp>
      <p:sp>
        <p:nvSpPr>
          <p:cNvPr id="15" name="TextBox 14"/>
          <p:cNvSpPr txBox="1"/>
          <p:nvPr/>
        </p:nvSpPr>
        <p:spPr>
          <a:xfrm>
            <a:off x="5652625" y="5798324"/>
            <a:ext cx="300082" cy="379428"/>
          </a:xfrm>
          <a:prstGeom prst="rect">
            <a:avLst/>
          </a:prstGeom>
          <a:noFill/>
        </p:spPr>
        <p:txBody>
          <a:bodyPr wrap="square" rtlCol="0">
            <a:spAutoFit/>
          </a:bodyPr>
          <a:lstStyle/>
          <a:p>
            <a:r>
              <a:rPr lang="en-US" dirty="0">
                <a:solidFill>
                  <a:srgbClr val="0000FF"/>
                </a:solidFill>
              </a:rPr>
              <a:t>F</a:t>
            </a:r>
          </a:p>
        </p:txBody>
      </p:sp>
      <p:sp>
        <p:nvSpPr>
          <p:cNvPr id="3" name="Rectangle 2">
            <a:extLst>
              <a:ext uri="{FF2B5EF4-FFF2-40B4-BE49-F238E27FC236}">
                <a16:creationId xmlns:a16="http://schemas.microsoft.com/office/drawing/2014/main" id="{D5A95902-F324-4BA2-AEC7-448EA5951AC6}"/>
              </a:ext>
            </a:extLst>
          </p:cNvPr>
          <p:cNvSpPr/>
          <p:nvPr/>
        </p:nvSpPr>
        <p:spPr>
          <a:xfrm>
            <a:off x="1567330" y="438490"/>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
        <p:nvSpPr>
          <p:cNvPr id="18" name="TextBox 17">
            <a:extLst>
              <a:ext uri="{FF2B5EF4-FFF2-40B4-BE49-F238E27FC236}">
                <a16:creationId xmlns:a16="http://schemas.microsoft.com/office/drawing/2014/main" id="{5738BBD1-3FB7-48ED-B5E2-4078383A6DBA}"/>
              </a:ext>
            </a:extLst>
          </p:cNvPr>
          <p:cNvSpPr txBox="1"/>
          <p:nvPr/>
        </p:nvSpPr>
        <p:spPr>
          <a:xfrm>
            <a:off x="6373368" y="5335028"/>
            <a:ext cx="5038344" cy="369332"/>
          </a:xfrm>
          <a:prstGeom prst="rect">
            <a:avLst/>
          </a:prstGeom>
          <a:noFill/>
        </p:spPr>
        <p:txBody>
          <a:bodyPr wrap="square" rtlCol="0">
            <a:spAutoFit/>
          </a:bodyPr>
          <a:lstStyle/>
          <a:p>
            <a:r>
              <a:rPr lang="en-US" sz="1800" dirty="0">
                <a:solidFill>
                  <a:srgbClr val="0000FF"/>
                </a:solidFill>
                <a:latin typeface="Times New Roman" panose="02020603050405020304" pitchFamily="18" charset="0"/>
                <a:ea typeface="SimSun" panose="02010600030101010101" pitchFamily="2" charset="-122"/>
              </a:rPr>
              <a:t>B	A	D	C	E 	F</a:t>
            </a:r>
            <a:endParaRPr lang="en-US" dirty="0"/>
          </a:p>
        </p:txBody>
      </p:sp>
      <p:cxnSp>
        <p:nvCxnSpPr>
          <p:cNvPr id="21" name="Straight Arrow Connector 20">
            <a:extLst>
              <a:ext uri="{FF2B5EF4-FFF2-40B4-BE49-F238E27FC236}">
                <a16:creationId xmlns:a16="http://schemas.microsoft.com/office/drawing/2014/main" id="{20F17ED5-1BB3-4263-B4F1-B2890AE2AF2F}"/>
              </a:ext>
            </a:extLst>
          </p:cNvPr>
          <p:cNvCxnSpPr/>
          <p:nvPr/>
        </p:nvCxnSpPr>
        <p:spPr>
          <a:xfrm>
            <a:off x="6684264" y="5504688"/>
            <a:ext cx="6309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779303-7946-43D1-A5D1-03F4A6689D5D}"/>
              </a:ext>
            </a:extLst>
          </p:cNvPr>
          <p:cNvCxnSpPr/>
          <p:nvPr/>
        </p:nvCxnSpPr>
        <p:spPr>
          <a:xfrm>
            <a:off x="8473440" y="5483352"/>
            <a:ext cx="6309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0284973-6ACA-4A25-93F0-A2BB8B284EEE}"/>
              </a:ext>
            </a:extLst>
          </p:cNvPr>
          <p:cNvCxnSpPr/>
          <p:nvPr/>
        </p:nvCxnSpPr>
        <p:spPr>
          <a:xfrm>
            <a:off x="9421368" y="5504688"/>
            <a:ext cx="6309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Arrow: Curved Down 35">
            <a:extLst>
              <a:ext uri="{FF2B5EF4-FFF2-40B4-BE49-F238E27FC236}">
                <a16:creationId xmlns:a16="http://schemas.microsoft.com/office/drawing/2014/main" id="{A3ADAC28-47AA-448D-9D13-CB7C5BD30114}"/>
              </a:ext>
            </a:extLst>
          </p:cNvPr>
          <p:cNvSpPr/>
          <p:nvPr/>
        </p:nvSpPr>
        <p:spPr>
          <a:xfrm>
            <a:off x="6592798" y="5204416"/>
            <a:ext cx="1737360" cy="1688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Arrow: Curved Down 37">
            <a:extLst>
              <a:ext uri="{FF2B5EF4-FFF2-40B4-BE49-F238E27FC236}">
                <a16:creationId xmlns:a16="http://schemas.microsoft.com/office/drawing/2014/main" id="{15B02C8A-9C09-49BA-AF95-8CE85D011355}"/>
              </a:ext>
            </a:extLst>
          </p:cNvPr>
          <p:cNvSpPr/>
          <p:nvPr/>
        </p:nvSpPr>
        <p:spPr>
          <a:xfrm flipV="1">
            <a:off x="7540780" y="5631676"/>
            <a:ext cx="1783542" cy="1666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Arrow: Curved Down 39">
            <a:extLst>
              <a:ext uri="{FF2B5EF4-FFF2-40B4-BE49-F238E27FC236}">
                <a16:creationId xmlns:a16="http://schemas.microsoft.com/office/drawing/2014/main" id="{27917596-3C29-49CF-87FA-92D9B0547E6F}"/>
              </a:ext>
            </a:extLst>
          </p:cNvPr>
          <p:cNvSpPr/>
          <p:nvPr/>
        </p:nvSpPr>
        <p:spPr>
          <a:xfrm>
            <a:off x="8600648" y="403954"/>
            <a:ext cx="1737360" cy="690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Curved Down 24">
            <a:extLst>
              <a:ext uri="{FF2B5EF4-FFF2-40B4-BE49-F238E27FC236}">
                <a16:creationId xmlns:a16="http://schemas.microsoft.com/office/drawing/2014/main" id="{92D094AE-CD6E-4DA4-A5A7-8D374B5B3BC6}"/>
              </a:ext>
            </a:extLst>
          </p:cNvPr>
          <p:cNvSpPr/>
          <p:nvPr/>
        </p:nvSpPr>
        <p:spPr>
          <a:xfrm>
            <a:off x="9324322" y="5241069"/>
            <a:ext cx="1737360" cy="16664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3113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69456" y="1321673"/>
            <a:ext cx="51054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en-US" sz="1600" b="0" i="0" u="none" strike="noStrike" cap="none" normalizeH="0" baseline="0" dirty="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A</a:t>
            </a:r>
            <a:r>
              <a:rPr kumimoji="0" lang="en-US" altLang="en-US"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C		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 name="Straight Arrow Connector 2"/>
          <p:cNvCxnSpPr/>
          <p:nvPr/>
        </p:nvCxnSpPr>
        <p:spPr>
          <a:xfrm flipV="1">
            <a:off x="1928598" y="1489435"/>
            <a:ext cx="1498862" cy="94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a:spLocks noChangeArrowheads="1"/>
          </p:cNvSpPr>
          <p:nvPr/>
        </p:nvSpPr>
        <p:spPr bwMode="auto">
          <a:xfrm>
            <a:off x="1616714" y="2763304"/>
            <a:ext cx="43329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		D		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p:cNvCxnSpPr/>
          <p:nvPr/>
        </p:nvCxnSpPr>
        <p:spPr>
          <a:xfrm flipV="1">
            <a:off x="3749543" y="1472939"/>
            <a:ext cx="1498862" cy="94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928598" y="2974158"/>
            <a:ext cx="1498862" cy="94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721211" y="1623768"/>
            <a:ext cx="10997" cy="1175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502874" y="1623767"/>
            <a:ext cx="10997" cy="1175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21266" y="1498862"/>
            <a:ext cx="1493358" cy="13060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598229" y="3226721"/>
            <a:ext cx="8301110" cy="3570208"/>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Figure 3.19.  A directed acyclic graph with one source, two sinks,   </a:t>
            </a:r>
          </a:p>
          <a:p>
            <a:pPr>
              <a:spcAft>
                <a:spcPts val="6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and four possible linearization’s ways. And a redrawn graph.</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One valid ordering is B, A, D, C, E, F.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(Can you find the other three?)</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other three linearization’s ways are :					{B, A, D, C, F, E}, 						{B, D, A, C, E, F}, and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{B, D, A, C, F, E}.   						</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reverse of pop off orderings</a:t>
            </a:r>
            <a:r>
              <a:rPr lang="en-US" sz="2400" dirty="0">
                <a:latin typeface="Times New Roman" panose="02020603050405020304" pitchFamily="18" charset="0"/>
                <a:ea typeface="SimSun" panose="02010600030101010101" pitchFamily="2" charset="-122"/>
                <a:cs typeface="Times New Roman" panose="02020603050405020304" pitchFamily="18" charset="0"/>
              </a:rPr>
              <a:t>.)</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 name="Thought Bubble: Cloud 15">
            <a:extLst>
              <a:ext uri="{FF2B5EF4-FFF2-40B4-BE49-F238E27FC236}">
                <a16:creationId xmlns:a16="http://schemas.microsoft.com/office/drawing/2014/main" id="{F85051E1-3A81-4B3A-87E6-8AB297299306}"/>
              </a:ext>
            </a:extLst>
          </p:cNvPr>
          <p:cNvSpPr/>
          <p:nvPr/>
        </p:nvSpPr>
        <p:spPr>
          <a:xfrm flipH="1">
            <a:off x="567590" y="2776921"/>
            <a:ext cx="620270" cy="413327"/>
          </a:xfrm>
          <a:prstGeom prst="cloudCallout">
            <a:avLst>
              <a:gd name="adj1" fmla="val -36252"/>
              <a:gd name="adj2" fmla="val 1320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13" name="Picture 12" descr="Image result for smiley face images">
            <a:extLst>
              <a:ext uri="{FF2B5EF4-FFF2-40B4-BE49-F238E27FC236}">
                <a16:creationId xmlns:a16="http://schemas.microsoft.com/office/drawing/2014/main" id="{874886C1-ECF7-44CF-B6BC-2A29816A671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8716">
            <a:off x="534430" y="2695833"/>
            <a:ext cx="699135" cy="4734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B0910AAA-C1C6-4341-8C24-2E0FC1A29D09}"/>
                  </a:ext>
                </a:extLst>
              </p:cNvPr>
              <p:cNvGraphicFramePr>
                <a:graphicFrameLocks noGrp="1"/>
              </p:cNvGraphicFramePr>
              <p:nvPr>
                <p:extLst>
                  <p:ext uri="{D42A27DB-BD31-4B8C-83A1-F6EECF244321}">
                    <p14:modId xmlns:p14="http://schemas.microsoft.com/office/powerpoint/2010/main" val="340701857"/>
                  </p:ext>
                </p:extLst>
              </p:nvPr>
            </p:nvGraphicFramePr>
            <p:xfrm>
              <a:off x="5892982" y="593054"/>
              <a:ext cx="1752805" cy="2584253"/>
            </p:xfrm>
            <a:graphic>
              <a:graphicData uri="http://schemas.openxmlformats.org/drawingml/2006/table">
                <a:tbl>
                  <a:tblPr firstRow="1" bandRow="1">
                    <a:tableStyleId>{5C22544A-7EE6-4342-B048-85BDC9FD1C3A}</a:tableStyleId>
                  </a:tblPr>
                  <a:tblGrid>
                    <a:gridCol w="350561">
                      <a:extLst>
                        <a:ext uri="{9D8B030D-6E8A-4147-A177-3AD203B41FA5}">
                          <a16:colId xmlns:a16="http://schemas.microsoft.com/office/drawing/2014/main" val="4024005915"/>
                        </a:ext>
                      </a:extLst>
                    </a:gridCol>
                    <a:gridCol w="350561">
                      <a:extLst>
                        <a:ext uri="{9D8B030D-6E8A-4147-A177-3AD203B41FA5}">
                          <a16:colId xmlns:a16="http://schemas.microsoft.com/office/drawing/2014/main" val="2487177169"/>
                        </a:ext>
                      </a:extLst>
                    </a:gridCol>
                    <a:gridCol w="350561">
                      <a:extLst>
                        <a:ext uri="{9D8B030D-6E8A-4147-A177-3AD203B41FA5}">
                          <a16:colId xmlns:a16="http://schemas.microsoft.com/office/drawing/2014/main" val="2405153559"/>
                        </a:ext>
                      </a:extLst>
                    </a:gridCol>
                    <a:gridCol w="350561">
                      <a:extLst>
                        <a:ext uri="{9D8B030D-6E8A-4147-A177-3AD203B41FA5}">
                          <a16:colId xmlns:a16="http://schemas.microsoft.com/office/drawing/2014/main" val="2628502926"/>
                        </a:ext>
                      </a:extLst>
                    </a:gridCol>
                    <a:gridCol w="350561">
                      <a:extLst>
                        <a:ext uri="{9D8B030D-6E8A-4147-A177-3AD203B41FA5}">
                          <a16:colId xmlns:a16="http://schemas.microsoft.com/office/drawing/2014/main" val="2482733903"/>
                        </a:ext>
                      </a:extLst>
                    </a:gridCol>
                  </a:tblGrid>
                  <a:tr h="369179">
                    <a:tc gridSpan="5">
                      <a:txBody>
                        <a:bodyPr/>
                        <a:lstStyle/>
                        <a:p>
                          <a:r>
                            <a:rPr lang="en-US" b="0" dirty="0">
                              <a:solidFill>
                                <a:sysClr val="windowText" lastClr="000000"/>
                              </a:solidFill>
                              <a:latin typeface="Times New Roman" panose="02020603050405020304" pitchFamily="18" charset="0"/>
                              <a:cs typeface="Times New Roman" panose="02020603050405020304" pitchFamily="18" charset="0"/>
                            </a:rPr>
                            <a:t>Adjacency lists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4023320"/>
                      </a:ext>
                    </a:extLst>
                  </a:tr>
                  <a:tr h="369179">
                    <a:tc>
                      <a:txBody>
                        <a:bodyPr/>
                        <a:lstStyle/>
                        <a:p>
                          <a:r>
                            <a:rPr lang="en-US" dirty="0">
                              <a:solidFill>
                                <a:srgbClr val="0000FF"/>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735995"/>
                      </a:ext>
                    </a:extLst>
                  </a:tr>
                  <a:tr h="369179">
                    <a:tc>
                      <a:txBody>
                        <a:bodyPr/>
                        <a:lstStyle/>
                        <a:p>
                          <a:r>
                            <a:rPr lang="en-US"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7529429"/>
                      </a:ext>
                    </a:extLst>
                  </a:tr>
                  <a:tr h="369179">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8908369"/>
                      </a:ext>
                    </a:extLst>
                  </a:tr>
                  <a:tr h="369179">
                    <a:tc>
                      <a:txBody>
                        <a:bodyPr/>
                        <a:lstStyle/>
                        <a:p>
                          <a:r>
                            <a:rPr lang="en-US" dirty="0">
                              <a:solidFill>
                                <a:sysClr val="windowText" lastClr="000000"/>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6279614"/>
                      </a:ext>
                    </a:extLst>
                  </a:tr>
                  <a:tr h="369179">
                    <a:tc>
                      <a:txBody>
                        <a:bodyPr/>
                        <a:lstStyle/>
                        <a:p>
                          <a:r>
                            <a:rPr lang="en-US" dirty="0">
                              <a:solidFill>
                                <a:sysClr val="windowText" lastClr="000000"/>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597622"/>
                      </a:ext>
                    </a:extLst>
                  </a:tr>
                  <a:tr h="369179">
                    <a:tc>
                      <a:txBody>
                        <a:bodyPr/>
                        <a:lstStyle/>
                        <a:p>
                          <a:r>
                            <a:rPr lang="en-US" dirty="0">
                              <a:solidFill>
                                <a:sysClr val="windowText" lastClr="000000"/>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300982"/>
                      </a:ext>
                    </a:extLst>
                  </a:tr>
                </a:tbl>
              </a:graphicData>
            </a:graphic>
          </p:graphicFrame>
        </mc:Choice>
        <mc:Fallback xmlns="">
          <p:graphicFrame>
            <p:nvGraphicFramePr>
              <p:cNvPr id="5" name="Table 5">
                <a:extLst>
                  <a:ext uri="{FF2B5EF4-FFF2-40B4-BE49-F238E27FC236}">
                    <a16:creationId xmlns:a16="http://schemas.microsoft.com/office/drawing/2014/main" id="{B0910AAA-C1C6-4341-8C24-2E0FC1A29D09}"/>
                  </a:ext>
                </a:extLst>
              </p:cNvPr>
              <p:cNvGraphicFramePr>
                <a:graphicFrameLocks noGrp="1"/>
              </p:cNvGraphicFramePr>
              <p:nvPr>
                <p:extLst>
                  <p:ext uri="{D42A27DB-BD31-4B8C-83A1-F6EECF244321}">
                    <p14:modId xmlns:p14="http://schemas.microsoft.com/office/powerpoint/2010/main" val="340701857"/>
                  </p:ext>
                </p:extLst>
              </p:nvPr>
            </p:nvGraphicFramePr>
            <p:xfrm>
              <a:off x="5892982" y="593054"/>
              <a:ext cx="1752805" cy="2584253"/>
            </p:xfrm>
            <a:graphic>
              <a:graphicData uri="http://schemas.openxmlformats.org/drawingml/2006/table">
                <a:tbl>
                  <a:tblPr firstRow="1" bandRow="1">
                    <a:tableStyleId>{5C22544A-7EE6-4342-B048-85BDC9FD1C3A}</a:tableStyleId>
                  </a:tblPr>
                  <a:tblGrid>
                    <a:gridCol w="350561">
                      <a:extLst>
                        <a:ext uri="{9D8B030D-6E8A-4147-A177-3AD203B41FA5}">
                          <a16:colId xmlns:a16="http://schemas.microsoft.com/office/drawing/2014/main" val="4024005915"/>
                        </a:ext>
                      </a:extLst>
                    </a:gridCol>
                    <a:gridCol w="350561">
                      <a:extLst>
                        <a:ext uri="{9D8B030D-6E8A-4147-A177-3AD203B41FA5}">
                          <a16:colId xmlns:a16="http://schemas.microsoft.com/office/drawing/2014/main" val="2487177169"/>
                        </a:ext>
                      </a:extLst>
                    </a:gridCol>
                    <a:gridCol w="350561">
                      <a:extLst>
                        <a:ext uri="{9D8B030D-6E8A-4147-A177-3AD203B41FA5}">
                          <a16:colId xmlns:a16="http://schemas.microsoft.com/office/drawing/2014/main" val="2405153559"/>
                        </a:ext>
                      </a:extLst>
                    </a:gridCol>
                    <a:gridCol w="350561">
                      <a:extLst>
                        <a:ext uri="{9D8B030D-6E8A-4147-A177-3AD203B41FA5}">
                          <a16:colId xmlns:a16="http://schemas.microsoft.com/office/drawing/2014/main" val="2628502926"/>
                        </a:ext>
                      </a:extLst>
                    </a:gridCol>
                    <a:gridCol w="350561">
                      <a:extLst>
                        <a:ext uri="{9D8B030D-6E8A-4147-A177-3AD203B41FA5}">
                          <a16:colId xmlns:a16="http://schemas.microsoft.com/office/drawing/2014/main" val="2482733903"/>
                        </a:ext>
                      </a:extLst>
                    </a:gridCol>
                  </a:tblGrid>
                  <a:tr h="369179">
                    <a:tc gridSpan="5">
                      <a:txBody>
                        <a:bodyPr/>
                        <a:lstStyle/>
                        <a:p>
                          <a:r>
                            <a:rPr lang="en-US" b="0" dirty="0">
                              <a:solidFill>
                                <a:sysClr val="windowText" lastClr="000000"/>
                              </a:solidFill>
                              <a:latin typeface="Times New Roman" panose="02020603050405020304" pitchFamily="18" charset="0"/>
                              <a:cs typeface="Times New Roman" panose="02020603050405020304" pitchFamily="18" charset="0"/>
                            </a:rPr>
                            <a:t>Adjacency lists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4023320"/>
                      </a:ext>
                    </a:extLst>
                  </a:tr>
                  <a:tr h="369179">
                    <a:tc>
                      <a:txBody>
                        <a:bodyPr/>
                        <a:lstStyle/>
                        <a:p>
                          <a:r>
                            <a:rPr lang="en-US" dirty="0">
                              <a:solidFill>
                                <a:srgbClr val="0000FF"/>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724" t="-110000" r="-301724" b="-531667"/>
                          </a:stretch>
                        </a:blipFill>
                      </a:tcPr>
                    </a:tc>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735995"/>
                      </a:ext>
                    </a:extLst>
                  </a:tr>
                  <a:tr h="369179">
                    <a:tc>
                      <a:txBody>
                        <a:bodyPr/>
                        <a:lstStyle/>
                        <a:p>
                          <a:r>
                            <a:rPr lang="en-US"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724" t="-206557" r="-301724" b="-422951"/>
                          </a:stretch>
                        </a:blipFill>
                      </a:tcPr>
                    </a:tc>
                    <a:tc>
                      <a:txBody>
                        <a:bodyPr/>
                        <a:lstStyle/>
                        <a:p>
                          <a:r>
                            <a:rPr lang="en-US"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000" t="-206557" r="-103448" b="-422951"/>
                          </a:stretch>
                        </a:blipFill>
                      </a:tcPr>
                    </a:tc>
                    <a:tc>
                      <a:txBody>
                        <a:bodyPr/>
                        <a:lstStyle/>
                        <a:p>
                          <a:r>
                            <a:rPr lang="en-US" dirty="0">
                              <a:solidFill>
                                <a:sysClr val="windowText" lastClr="000000"/>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7529429"/>
                      </a:ext>
                    </a:extLst>
                  </a:tr>
                  <a:tr h="369179">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724" t="-306557" r="-301724" b="-322951"/>
                          </a:stretch>
                        </a:blipFill>
                      </a:tcPr>
                    </a:tc>
                    <a:tc>
                      <a:txBody>
                        <a:bodyPr/>
                        <a:lstStyle/>
                        <a:p>
                          <a:r>
                            <a:rPr lang="en-US" dirty="0">
                              <a:solidFill>
                                <a:sysClr val="windowText" lastClr="000000"/>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000" t="-306557" r="-103448" b="-322951"/>
                          </a:stretch>
                        </a:blipFill>
                      </a:tcPr>
                    </a:tc>
                    <a:tc>
                      <a:txBody>
                        <a:bodyPr/>
                        <a:lstStyle/>
                        <a:p>
                          <a:r>
                            <a:rPr lang="en-US" dirty="0">
                              <a:solidFill>
                                <a:sysClr val="windowText" lastClr="000000"/>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8908369"/>
                      </a:ext>
                    </a:extLst>
                  </a:tr>
                  <a:tr h="369179">
                    <a:tc>
                      <a:txBody>
                        <a:bodyPr/>
                        <a:lstStyle/>
                        <a:p>
                          <a:r>
                            <a:rPr lang="en-US" dirty="0">
                              <a:solidFill>
                                <a:sysClr val="windowText" lastClr="000000"/>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724" t="-406557" r="-301724" b="-222951"/>
                          </a:stretch>
                        </a:blipFill>
                      </a:tcPr>
                    </a:tc>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6279614"/>
                      </a:ext>
                    </a:extLst>
                  </a:tr>
                  <a:tr h="369179">
                    <a:tc>
                      <a:txBody>
                        <a:bodyPr/>
                        <a:lstStyle/>
                        <a:p>
                          <a:r>
                            <a:rPr lang="en-US" dirty="0">
                              <a:solidFill>
                                <a:sysClr val="windowText" lastClr="000000"/>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597622"/>
                      </a:ext>
                    </a:extLst>
                  </a:tr>
                  <a:tr h="369179">
                    <a:tc>
                      <a:txBody>
                        <a:bodyPr/>
                        <a:lstStyle/>
                        <a:p>
                          <a:r>
                            <a:rPr lang="en-US" dirty="0">
                              <a:solidFill>
                                <a:sysClr val="windowText" lastClr="000000"/>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300982"/>
                      </a:ext>
                    </a:extLst>
                  </a:tr>
                </a:tbl>
              </a:graphicData>
            </a:graphic>
          </p:graphicFrame>
        </mc:Fallback>
      </mc:AlternateContent>
      <p:graphicFrame>
        <p:nvGraphicFramePr>
          <p:cNvPr id="17" name="Table 5">
            <a:extLst>
              <a:ext uri="{FF2B5EF4-FFF2-40B4-BE49-F238E27FC236}">
                <a16:creationId xmlns:a16="http://schemas.microsoft.com/office/drawing/2014/main" id="{228A86E3-4496-4E3D-B0A2-389BA9E28FB8}"/>
              </a:ext>
            </a:extLst>
          </p:cNvPr>
          <p:cNvGraphicFramePr>
            <a:graphicFrameLocks noGrp="1"/>
          </p:cNvGraphicFramePr>
          <p:nvPr>
            <p:extLst>
              <p:ext uri="{D42A27DB-BD31-4B8C-83A1-F6EECF244321}">
                <p14:modId xmlns:p14="http://schemas.microsoft.com/office/powerpoint/2010/main" val="2829474164"/>
              </p:ext>
            </p:extLst>
          </p:nvPr>
        </p:nvGraphicFramePr>
        <p:xfrm>
          <a:off x="7793260" y="583315"/>
          <a:ext cx="1752804" cy="1476716"/>
        </p:xfrm>
        <a:graphic>
          <a:graphicData uri="http://schemas.openxmlformats.org/drawingml/2006/table">
            <a:tbl>
              <a:tblPr firstRow="1" bandRow="1">
                <a:tableStyleId>{5C22544A-7EE6-4342-B048-85BDC9FD1C3A}</a:tableStyleId>
              </a:tblPr>
              <a:tblGrid>
                <a:gridCol w="584268">
                  <a:extLst>
                    <a:ext uri="{9D8B030D-6E8A-4147-A177-3AD203B41FA5}">
                      <a16:colId xmlns:a16="http://schemas.microsoft.com/office/drawing/2014/main" val="4024005915"/>
                    </a:ext>
                  </a:extLst>
                </a:gridCol>
                <a:gridCol w="584268">
                  <a:extLst>
                    <a:ext uri="{9D8B030D-6E8A-4147-A177-3AD203B41FA5}">
                      <a16:colId xmlns:a16="http://schemas.microsoft.com/office/drawing/2014/main" val="2405153559"/>
                    </a:ext>
                  </a:extLst>
                </a:gridCol>
                <a:gridCol w="584268">
                  <a:extLst>
                    <a:ext uri="{9D8B030D-6E8A-4147-A177-3AD203B41FA5}">
                      <a16:colId xmlns:a16="http://schemas.microsoft.com/office/drawing/2014/main" val="2482733903"/>
                    </a:ext>
                  </a:extLst>
                </a:gridCol>
              </a:tblGrid>
              <a:tr h="369179">
                <a:tc gridSpan="3">
                  <a:txBody>
                    <a:bodyPr/>
                    <a:lstStyle/>
                    <a:p>
                      <a:r>
                        <a:rPr lang="en-US" b="0" dirty="0">
                          <a:solidFill>
                            <a:sysClr val="windowText" lastClr="000000"/>
                          </a:solidFill>
                          <a:latin typeface="Times New Roman" panose="02020603050405020304" pitchFamily="18" charset="0"/>
                          <a:cs typeface="Times New Roman" panose="02020603050405020304" pitchFamily="18" charset="0"/>
                        </a:rPr>
                        <a:t>Stack – 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7333065"/>
                  </a:ext>
                </a:extLst>
              </a:tr>
              <a:tr h="369179">
                <a:tc>
                  <a:txBody>
                    <a:bodyPr/>
                    <a:lstStyle/>
                    <a:p>
                      <a:r>
                        <a:rPr lang="en-US" dirty="0">
                          <a:solidFill>
                            <a:sysClr val="windowText" lastClr="000000"/>
                          </a:solidFill>
                        </a:rPr>
                        <a:t>E</a:t>
                      </a:r>
                      <a:r>
                        <a:rPr lang="en-US" baseline="-25000" dirty="0">
                          <a:solidFill>
                            <a:sysClr val="windowText" lastClr="000000"/>
                          </a:solidFill>
                        </a:rPr>
                        <a:t>3, 1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F</a:t>
                      </a:r>
                      <a:r>
                        <a:rPr lang="en-US" baseline="-25000" dirty="0">
                          <a:solidFill>
                            <a:sysClr val="windowText" lastClr="000000"/>
                          </a:solidFill>
                        </a:rPr>
                        <a:t>4, 2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6279614"/>
                  </a:ext>
                </a:extLst>
              </a:tr>
              <a:tr h="369179">
                <a:tc>
                  <a:txBody>
                    <a:bodyPr/>
                    <a:lstStyle/>
                    <a:p>
                      <a:r>
                        <a:rPr lang="en-US" dirty="0">
                          <a:solidFill>
                            <a:sysClr val="windowText" lastClr="000000"/>
                          </a:solidFill>
                        </a:rPr>
                        <a:t>C</a:t>
                      </a:r>
                      <a:r>
                        <a:rPr lang="en-US" baseline="-25000" dirty="0">
                          <a:solidFill>
                            <a:sysClr val="windowText" lastClr="000000"/>
                          </a:solidFill>
                        </a:rPr>
                        <a:t>2, 3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D</a:t>
                      </a:r>
                      <a:r>
                        <a:rPr lang="en-US" baseline="-25000" dirty="0">
                          <a:solidFill>
                            <a:sysClr val="windowText" lastClr="000000"/>
                          </a:solidFill>
                        </a:rPr>
                        <a:t>6, 5</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597622"/>
                  </a:ext>
                </a:extLst>
              </a:tr>
              <a:tr h="369179">
                <a:tc>
                  <a:txBody>
                    <a:bodyPr/>
                    <a:lstStyle/>
                    <a:p>
                      <a:r>
                        <a:rPr lang="en-US" dirty="0">
                          <a:solidFill>
                            <a:sysClr val="windowText" lastClr="000000"/>
                          </a:solidFill>
                        </a:rPr>
                        <a:t>A</a:t>
                      </a:r>
                      <a:r>
                        <a:rPr lang="en-US" baseline="-25000" dirty="0">
                          <a:solidFill>
                            <a:sysClr val="windowText" lastClr="000000"/>
                          </a:solidFill>
                        </a:rPr>
                        <a:t>1, 4</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B</a:t>
                      </a:r>
                      <a:r>
                        <a:rPr lang="en-US" baseline="-25000" dirty="0">
                          <a:solidFill>
                            <a:sysClr val="windowText" lastClr="000000"/>
                          </a:solidFill>
                        </a:rPr>
                        <a:t>5, 6</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300982"/>
                  </a:ext>
                </a:extLst>
              </a:tr>
            </a:tbl>
          </a:graphicData>
        </a:graphic>
      </p:graphicFrame>
      <p:graphicFrame>
        <p:nvGraphicFramePr>
          <p:cNvPr id="19" name="Table 5">
            <a:extLst>
              <a:ext uri="{FF2B5EF4-FFF2-40B4-BE49-F238E27FC236}">
                <a16:creationId xmlns:a16="http://schemas.microsoft.com/office/drawing/2014/main" id="{365D1FB0-ED7F-40FB-A0FF-853E67530E46}"/>
              </a:ext>
            </a:extLst>
          </p:cNvPr>
          <p:cNvGraphicFramePr>
            <a:graphicFrameLocks noGrp="1"/>
          </p:cNvGraphicFramePr>
          <p:nvPr>
            <p:extLst>
              <p:ext uri="{D42A27DB-BD31-4B8C-83A1-F6EECF244321}">
                <p14:modId xmlns:p14="http://schemas.microsoft.com/office/powerpoint/2010/main" val="3917048894"/>
              </p:ext>
            </p:extLst>
          </p:nvPr>
        </p:nvGraphicFramePr>
        <p:xfrm>
          <a:off x="7765715" y="2118213"/>
          <a:ext cx="3483702" cy="1107537"/>
        </p:xfrm>
        <a:graphic>
          <a:graphicData uri="http://schemas.openxmlformats.org/drawingml/2006/table">
            <a:tbl>
              <a:tblPr firstRow="1" bandRow="1">
                <a:tableStyleId>{5C22544A-7EE6-4342-B048-85BDC9FD1C3A}</a:tableStyleId>
              </a:tblPr>
              <a:tblGrid>
                <a:gridCol w="580617">
                  <a:extLst>
                    <a:ext uri="{9D8B030D-6E8A-4147-A177-3AD203B41FA5}">
                      <a16:colId xmlns:a16="http://schemas.microsoft.com/office/drawing/2014/main" val="4024005915"/>
                    </a:ext>
                  </a:extLst>
                </a:gridCol>
                <a:gridCol w="580617">
                  <a:extLst>
                    <a:ext uri="{9D8B030D-6E8A-4147-A177-3AD203B41FA5}">
                      <a16:colId xmlns:a16="http://schemas.microsoft.com/office/drawing/2014/main" val="2405153559"/>
                    </a:ext>
                  </a:extLst>
                </a:gridCol>
                <a:gridCol w="580617">
                  <a:extLst>
                    <a:ext uri="{9D8B030D-6E8A-4147-A177-3AD203B41FA5}">
                      <a16:colId xmlns:a16="http://schemas.microsoft.com/office/drawing/2014/main" val="2482733903"/>
                    </a:ext>
                  </a:extLst>
                </a:gridCol>
                <a:gridCol w="580617">
                  <a:extLst>
                    <a:ext uri="{9D8B030D-6E8A-4147-A177-3AD203B41FA5}">
                      <a16:colId xmlns:a16="http://schemas.microsoft.com/office/drawing/2014/main" val="4255623401"/>
                    </a:ext>
                  </a:extLst>
                </a:gridCol>
                <a:gridCol w="580617">
                  <a:extLst>
                    <a:ext uri="{9D8B030D-6E8A-4147-A177-3AD203B41FA5}">
                      <a16:colId xmlns:a16="http://schemas.microsoft.com/office/drawing/2014/main" val="1669950039"/>
                    </a:ext>
                  </a:extLst>
                </a:gridCol>
                <a:gridCol w="580617">
                  <a:extLst>
                    <a:ext uri="{9D8B030D-6E8A-4147-A177-3AD203B41FA5}">
                      <a16:colId xmlns:a16="http://schemas.microsoft.com/office/drawing/2014/main" val="2127277775"/>
                    </a:ext>
                  </a:extLst>
                </a:gridCol>
              </a:tblGrid>
              <a:tr h="369179">
                <a:tc gridSpan="6">
                  <a:txBody>
                    <a:bodyPr/>
                    <a:lstStyle/>
                    <a:p>
                      <a:r>
                        <a:rPr lang="en-US" b="0" dirty="0">
                          <a:solidFill>
                            <a:sysClr val="windowText" lastClr="000000"/>
                          </a:solidFill>
                        </a:rPr>
                        <a:t>Pop-off Orderings and its Reverse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9706263"/>
                  </a:ext>
                </a:extLst>
              </a:tr>
              <a:tr h="369179">
                <a:tc>
                  <a:txBody>
                    <a:bodyPr/>
                    <a:lstStyle/>
                    <a:p>
                      <a:r>
                        <a:rPr lang="en-US" dirty="0">
                          <a:solidFill>
                            <a:sysClr val="windowText" lastClr="000000"/>
                          </a:solidFill>
                        </a:rPr>
                        <a:t>E</a:t>
                      </a:r>
                      <a:r>
                        <a:rPr lang="en-US" baseline="-25000" dirty="0">
                          <a:solidFill>
                            <a:sysClr val="windowText" lastClr="000000"/>
                          </a:solidFill>
                        </a:rPr>
                        <a:t>3, 1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F</a:t>
                      </a:r>
                      <a:r>
                        <a:rPr lang="en-US" baseline="-25000" dirty="0">
                          <a:solidFill>
                            <a:sysClr val="windowText" lastClr="000000"/>
                          </a:solidFill>
                        </a:rPr>
                        <a:t>4, 2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C</a:t>
                      </a:r>
                      <a:r>
                        <a:rPr lang="en-US" baseline="-25000" dirty="0">
                          <a:solidFill>
                            <a:sysClr val="windowText" lastClr="000000"/>
                          </a:solidFill>
                        </a:rPr>
                        <a:t>2, 3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A</a:t>
                      </a:r>
                      <a:r>
                        <a:rPr lang="en-US" baseline="-25000" dirty="0">
                          <a:solidFill>
                            <a:sysClr val="windowText" lastClr="000000"/>
                          </a:solidFill>
                        </a:rPr>
                        <a:t>1, 4</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D</a:t>
                      </a:r>
                      <a:r>
                        <a:rPr lang="en-US" baseline="-25000" dirty="0">
                          <a:solidFill>
                            <a:sysClr val="windowText" lastClr="000000"/>
                          </a:solidFill>
                        </a:rPr>
                        <a:t>6, 5</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B</a:t>
                      </a:r>
                      <a:r>
                        <a:rPr lang="en-US" baseline="-25000" dirty="0">
                          <a:solidFill>
                            <a:sysClr val="windowText" lastClr="000000"/>
                          </a:solidFill>
                        </a:rPr>
                        <a:t>5, 6</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597622"/>
                  </a:ext>
                </a:extLst>
              </a:tr>
              <a:tr h="3691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B</a:t>
                      </a:r>
                      <a:r>
                        <a:rPr lang="en-US" baseline="-25000" dirty="0">
                          <a:solidFill>
                            <a:sysClr val="windowText" lastClr="000000"/>
                          </a:solidFill>
                        </a:rPr>
                        <a:t>5, </a:t>
                      </a:r>
                      <a:r>
                        <a:rPr lang="en-US" b="1" baseline="-25000" dirty="0">
                          <a:solidFill>
                            <a:srgbClr val="0000FF"/>
                          </a:solidFill>
                        </a:rPr>
                        <a:t>6</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D</a:t>
                      </a:r>
                      <a:r>
                        <a:rPr lang="en-US" baseline="-25000" dirty="0">
                          <a:solidFill>
                            <a:sysClr val="windowText" lastClr="000000"/>
                          </a:solidFill>
                        </a:rPr>
                        <a:t>6, </a:t>
                      </a:r>
                      <a:r>
                        <a:rPr lang="en-US" b="1" baseline="-25000" dirty="0">
                          <a:solidFill>
                            <a:srgbClr val="0000FF"/>
                          </a:solidFill>
                        </a:rPr>
                        <a:t>5</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A</a:t>
                      </a:r>
                      <a:r>
                        <a:rPr lang="en-US" baseline="-25000" dirty="0">
                          <a:solidFill>
                            <a:sysClr val="windowText" lastClr="000000"/>
                          </a:solidFill>
                        </a:rPr>
                        <a:t>1,</a:t>
                      </a:r>
                      <a:r>
                        <a:rPr lang="en-US" b="1" baseline="-25000" dirty="0">
                          <a:solidFill>
                            <a:srgbClr val="0000FF"/>
                          </a:solidFill>
                        </a:rPr>
                        <a:t> 4</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C</a:t>
                      </a:r>
                      <a:r>
                        <a:rPr lang="en-US" baseline="-25000" dirty="0">
                          <a:solidFill>
                            <a:sysClr val="windowText" lastClr="000000"/>
                          </a:solidFill>
                        </a:rPr>
                        <a:t>2, </a:t>
                      </a:r>
                      <a:r>
                        <a:rPr lang="en-US" b="1" baseline="-25000" dirty="0">
                          <a:solidFill>
                            <a:srgbClr val="0000FF"/>
                          </a:solidFill>
                        </a:rPr>
                        <a:t>3</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F</a:t>
                      </a:r>
                      <a:r>
                        <a:rPr lang="en-US" baseline="-25000" dirty="0">
                          <a:solidFill>
                            <a:sysClr val="windowText" lastClr="000000"/>
                          </a:solidFill>
                        </a:rPr>
                        <a:t>4, </a:t>
                      </a:r>
                      <a:r>
                        <a:rPr lang="en-US" b="1" baseline="-25000" dirty="0">
                          <a:solidFill>
                            <a:srgbClr val="0000FF"/>
                          </a:solidFill>
                        </a:rPr>
                        <a:t>2</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E</a:t>
                      </a:r>
                      <a:r>
                        <a:rPr lang="en-US" baseline="-25000" dirty="0">
                          <a:solidFill>
                            <a:sysClr val="windowText" lastClr="000000"/>
                          </a:solidFill>
                        </a:rPr>
                        <a:t>3, </a:t>
                      </a:r>
                      <a:r>
                        <a:rPr lang="en-US" b="1" baseline="-25000" dirty="0">
                          <a:solidFill>
                            <a:srgbClr val="0000FF"/>
                          </a:solidFill>
                        </a:rPr>
                        <a:t>1</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300982"/>
                  </a:ext>
                </a:extLst>
              </a:tr>
            </a:tbl>
          </a:graphicData>
        </a:graphic>
      </p:graphicFrame>
      <p:sp>
        <p:nvSpPr>
          <p:cNvPr id="7" name="Oval 6">
            <a:extLst>
              <a:ext uri="{FF2B5EF4-FFF2-40B4-BE49-F238E27FC236}">
                <a16:creationId xmlns:a16="http://schemas.microsoft.com/office/drawing/2014/main" id="{564D5FA7-ABF4-471F-91F2-545FD9860E71}"/>
              </a:ext>
            </a:extLst>
          </p:cNvPr>
          <p:cNvSpPr/>
          <p:nvPr/>
        </p:nvSpPr>
        <p:spPr>
          <a:xfrm>
            <a:off x="8532802" y="4673607"/>
            <a:ext cx="341745" cy="29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A</a:t>
            </a:r>
          </a:p>
        </p:txBody>
      </p:sp>
      <p:sp>
        <p:nvSpPr>
          <p:cNvPr id="20" name="Oval 19">
            <a:extLst>
              <a:ext uri="{FF2B5EF4-FFF2-40B4-BE49-F238E27FC236}">
                <a16:creationId xmlns:a16="http://schemas.microsoft.com/office/drawing/2014/main" id="{4D28A481-3D44-4328-BB61-B363F45E8738}"/>
              </a:ext>
            </a:extLst>
          </p:cNvPr>
          <p:cNvSpPr/>
          <p:nvPr/>
        </p:nvSpPr>
        <p:spPr>
          <a:xfrm>
            <a:off x="9267503" y="4132625"/>
            <a:ext cx="341745" cy="2750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1" name="Oval 20">
            <a:extLst>
              <a:ext uri="{FF2B5EF4-FFF2-40B4-BE49-F238E27FC236}">
                <a16:creationId xmlns:a16="http://schemas.microsoft.com/office/drawing/2014/main" id="{2F10D7A3-B302-482E-847C-E9BACF107914}"/>
              </a:ext>
            </a:extLst>
          </p:cNvPr>
          <p:cNvSpPr/>
          <p:nvPr/>
        </p:nvSpPr>
        <p:spPr>
          <a:xfrm>
            <a:off x="8549263" y="5253532"/>
            <a:ext cx="341745" cy="29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2" name="Oval 21">
            <a:extLst>
              <a:ext uri="{FF2B5EF4-FFF2-40B4-BE49-F238E27FC236}">
                <a16:creationId xmlns:a16="http://schemas.microsoft.com/office/drawing/2014/main" id="{060D1C87-E82B-4776-B6B3-120F1BC0DC5F}"/>
              </a:ext>
            </a:extLst>
          </p:cNvPr>
          <p:cNvSpPr/>
          <p:nvPr/>
        </p:nvSpPr>
        <p:spPr>
          <a:xfrm>
            <a:off x="8191057" y="5771245"/>
            <a:ext cx="341745" cy="29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a:t>
            </a:r>
          </a:p>
        </p:txBody>
      </p:sp>
      <p:sp>
        <p:nvSpPr>
          <p:cNvPr id="23" name="Oval 22">
            <a:extLst>
              <a:ext uri="{FF2B5EF4-FFF2-40B4-BE49-F238E27FC236}">
                <a16:creationId xmlns:a16="http://schemas.microsoft.com/office/drawing/2014/main" id="{EF57AC22-C1B9-46C7-9331-1C35AD26DCF5}"/>
              </a:ext>
            </a:extLst>
          </p:cNvPr>
          <p:cNvSpPr/>
          <p:nvPr/>
        </p:nvSpPr>
        <p:spPr>
          <a:xfrm>
            <a:off x="8948735" y="5755080"/>
            <a:ext cx="341745" cy="29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a:t>
            </a:r>
          </a:p>
        </p:txBody>
      </p:sp>
      <p:sp>
        <p:nvSpPr>
          <p:cNvPr id="24" name="Oval 23">
            <a:extLst>
              <a:ext uri="{FF2B5EF4-FFF2-40B4-BE49-F238E27FC236}">
                <a16:creationId xmlns:a16="http://schemas.microsoft.com/office/drawing/2014/main" id="{09EFEFA0-EF5B-43C7-A479-D1DC4CABE238}"/>
              </a:ext>
            </a:extLst>
          </p:cNvPr>
          <p:cNvSpPr/>
          <p:nvPr/>
        </p:nvSpPr>
        <p:spPr>
          <a:xfrm>
            <a:off x="9287117" y="4690096"/>
            <a:ext cx="341745" cy="3140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p>
        </p:txBody>
      </p:sp>
      <p:cxnSp>
        <p:nvCxnSpPr>
          <p:cNvPr id="26" name="Straight Arrow Connector 25">
            <a:extLst>
              <a:ext uri="{FF2B5EF4-FFF2-40B4-BE49-F238E27FC236}">
                <a16:creationId xmlns:a16="http://schemas.microsoft.com/office/drawing/2014/main" id="{2C9A1912-F638-473A-9264-3D490D4DF884}"/>
              </a:ext>
            </a:extLst>
          </p:cNvPr>
          <p:cNvCxnSpPr>
            <a:cxnSpLocks/>
            <a:endCxn id="21" idx="0"/>
          </p:cNvCxnSpPr>
          <p:nvPr/>
        </p:nvCxnSpPr>
        <p:spPr>
          <a:xfrm>
            <a:off x="8705125" y="4973977"/>
            <a:ext cx="15011" cy="279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670CB80-59EE-4CAD-A0E9-B52752D4FC9A}"/>
              </a:ext>
            </a:extLst>
          </p:cNvPr>
          <p:cNvCxnSpPr>
            <a:cxnSpLocks/>
            <a:endCxn id="22" idx="7"/>
          </p:cNvCxnSpPr>
          <p:nvPr/>
        </p:nvCxnSpPr>
        <p:spPr>
          <a:xfrm flipH="1">
            <a:off x="8482755" y="5542515"/>
            <a:ext cx="248404" cy="2713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86EFF69-D2EC-4D8F-8C40-7F95B418DC9F}"/>
              </a:ext>
            </a:extLst>
          </p:cNvPr>
          <p:cNvCxnSpPr>
            <a:cxnSpLocks/>
            <a:stCxn id="20" idx="4"/>
            <a:endCxn id="24" idx="0"/>
          </p:cNvCxnSpPr>
          <p:nvPr/>
        </p:nvCxnSpPr>
        <p:spPr>
          <a:xfrm>
            <a:off x="9438376" y="4407710"/>
            <a:ext cx="19614" cy="2823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0E864B-D90F-4A64-A8E1-54533C4CA92B}"/>
              </a:ext>
            </a:extLst>
          </p:cNvPr>
          <p:cNvCxnSpPr>
            <a:cxnSpLocks/>
            <a:endCxn id="23" idx="0"/>
          </p:cNvCxnSpPr>
          <p:nvPr/>
        </p:nvCxnSpPr>
        <p:spPr>
          <a:xfrm>
            <a:off x="8782656" y="5534297"/>
            <a:ext cx="336952" cy="2207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CFFBCC6-B9EB-4B1E-82B3-8E8525921B23}"/>
              </a:ext>
            </a:extLst>
          </p:cNvPr>
          <p:cNvCxnSpPr>
            <a:cxnSpLocks/>
            <a:stCxn id="24" idx="4"/>
            <a:endCxn id="21" idx="6"/>
          </p:cNvCxnSpPr>
          <p:nvPr/>
        </p:nvCxnSpPr>
        <p:spPr>
          <a:xfrm flipH="1">
            <a:off x="8891008" y="5004126"/>
            <a:ext cx="566982" cy="39487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AAF9A8D-9BF2-4487-853F-DBF9FA9CB219}"/>
              </a:ext>
            </a:extLst>
          </p:cNvPr>
          <p:cNvCxnSpPr>
            <a:cxnSpLocks/>
            <a:stCxn id="20" idx="4"/>
            <a:endCxn id="7" idx="0"/>
          </p:cNvCxnSpPr>
          <p:nvPr/>
        </p:nvCxnSpPr>
        <p:spPr>
          <a:xfrm flipH="1">
            <a:off x="8703675" y="4407710"/>
            <a:ext cx="734701" cy="26589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45AB04C-2D6B-4ED0-8080-4B8204541107}"/>
              </a:ext>
            </a:extLst>
          </p:cNvPr>
          <p:cNvSpPr/>
          <p:nvPr/>
        </p:nvSpPr>
        <p:spPr>
          <a:xfrm>
            <a:off x="1577177" y="439921"/>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129322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35621" y="1297045"/>
            <a:ext cx="45806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		C	        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 name="Straight Arrow Connector 2"/>
          <p:cNvCxnSpPr/>
          <p:nvPr/>
        </p:nvCxnSpPr>
        <p:spPr>
          <a:xfrm flipV="1">
            <a:off x="2196445" y="1489435"/>
            <a:ext cx="1498862" cy="94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a:spLocks noChangeArrowheads="1"/>
          </p:cNvSpPr>
          <p:nvPr/>
        </p:nvSpPr>
        <p:spPr bwMode="auto">
          <a:xfrm>
            <a:off x="1827736" y="2753226"/>
            <a:ext cx="37787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B</a:t>
            </a:r>
            <a:r>
              <a:rPr kumimoji="0" lang="en-US" altLang="en-US"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D	         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p:cNvCxnSpPr>
            <a:cxnSpLocks/>
          </p:cNvCxnSpPr>
          <p:nvPr/>
        </p:nvCxnSpPr>
        <p:spPr>
          <a:xfrm>
            <a:off x="3998918" y="1491603"/>
            <a:ext cx="1063178" cy="164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196445" y="2974158"/>
            <a:ext cx="1498862" cy="94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989058" y="1623768"/>
            <a:ext cx="10997" cy="1175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0721" y="1623767"/>
            <a:ext cx="10997" cy="1175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3989113" y="1498862"/>
            <a:ext cx="1063178" cy="13644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556304" y="3694552"/>
            <a:ext cx="8507961" cy="3046988"/>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Figure 3.19.  A directed acyclic graph with one source, two sinks,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        and four possible linearization’s ways. And a redrawn graph.</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One valid ordering is B, A, D, C, E, F.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(Can you find the other three?)</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other three linearization’s ways are:                                              {B, A, D, C, F, 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{B, D, A, C, E, F}, </a:t>
            </a:r>
            <a:r>
              <a:rPr lang="en-US" sz="2400" dirty="0">
                <a:latin typeface="Times New Roman" panose="02020603050405020304" pitchFamily="18" charset="0"/>
                <a:ea typeface="SimSun" panose="02010600030101010101" pitchFamily="2" charset="-122"/>
                <a:cs typeface="Times New Roman" panose="02020603050405020304" pitchFamily="18" charset="0"/>
              </a:rPr>
              <a:t>and                                                               {B, D, A, C, F, E}.   (-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reverse of pop off orderings</a:t>
            </a:r>
            <a:r>
              <a:rPr lang="en-US" sz="2400" dirty="0">
                <a:latin typeface="Times New Roman" panose="02020603050405020304" pitchFamily="18" charset="0"/>
                <a:ea typeface="SimSun" panose="02010600030101010101" pitchFamily="2" charset="-122"/>
                <a:cs typeface="Times New Roman" panose="02020603050405020304" pitchFamily="18" charset="0"/>
              </a:rPr>
              <a:t>.)</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B0910AAA-C1C6-4341-8C24-2E0FC1A29D09}"/>
                  </a:ext>
                </a:extLst>
              </p:cNvPr>
              <p:cNvGraphicFramePr>
                <a:graphicFrameLocks noGrp="1"/>
              </p:cNvGraphicFramePr>
              <p:nvPr>
                <p:extLst>
                  <p:ext uri="{D42A27DB-BD31-4B8C-83A1-F6EECF244321}">
                    <p14:modId xmlns:p14="http://schemas.microsoft.com/office/powerpoint/2010/main" val="360193181"/>
                  </p:ext>
                </p:extLst>
              </p:nvPr>
            </p:nvGraphicFramePr>
            <p:xfrm>
              <a:off x="5595432" y="609912"/>
              <a:ext cx="1752805" cy="2584253"/>
            </p:xfrm>
            <a:graphic>
              <a:graphicData uri="http://schemas.openxmlformats.org/drawingml/2006/table">
                <a:tbl>
                  <a:tblPr firstRow="1" bandRow="1">
                    <a:tableStyleId>{5C22544A-7EE6-4342-B048-85BDC9FD1C3A}</a:tableStyleId>
                  </a:tblPr>
                  <a:tblGrid>
                    <a:gridCol w="350561">
                      <a:extLst>
                        <a:ext uri="{9D8B030D-6E8A-4147-A177-3AD203B41FA5}">
                          <a16:colId xmlns:a16="http://schemas.microsoft.com/office/drawing/2014/main" val="4024005915"/>
                        </a:ext>
                      </a:extLst>
                    </a:gridCol>
                    <a:gridCol w="350561">
                      <a:extLst>
                        <a:ext uri="{9D8B030D-6E8A-4147-A177-3AD203B41FA5}">
                          <a16:colId xmlns:a16="http://schemas.microsoft.com/office/drawing/2014/main" val="3575321206"/>
                        </a:ext>
                      </a:extLst>
                    </a:gridCol>
                    <a:gridCol w="350561">
                      <a:extLst>
                        <a:ext uri="{9D8B030D-6E8A-4147-A177-3AD203B41FA5}">
                          <a16:colId xmlns:a16="http://schemas.microsoft.com/office/drawing/2014/main" val="2405153559"/>
                        </a:ext>
                      </a:extLst>
                    </a:gridCol>
                    <a:gridCol w="350561">
                      <a:extLst>
                        <a:ext uri="{9D8B030D-6E8A-4147-A177-3AD203B41FA5}">
                          <a16:colId xmlns:a16="http://schemas.microsoft.com/office/drawing/2014/main" val="2922109100"/>
                        </a:ext>
                      </a:extLst>
                    </a:gridCol>
                    <a:gridCol w="350561">
                      <a:extLst>
                        <a:ext uri="{9D8B030D-6E8A-4147-A177-3AD203B41FA5}">
                          <a16:colId xmlns:a16="http://schemas.microsoft.com/office/drawing/2014/main" val="2482733903"/>
                        </a:ext>
                      </a:extLst>
                    </a:gridCol>
                  </a:tblGrid>
                  <a:tr h="369179">
                    <a:tc gridSpan="5">
                      <a:txBody>
                        <a:bodyPr/>
                        <a:lstStyle/>
                        <a:p>
                          <a:r>
                            <a:rPr lang="en-US" b="0" dirty="0">
                              <a:solidFill>
                                <a:sysClr val="windowText" lastClr="000000"/>
                              </a:solidFill>
                              <a:latin typeface="Times New Roman" panose="02020603050405020304" pitchFamily="18" charset="0"/>
                              <a:cs typeface="Times New Roman" panose="02020603050405020304" pitchFamily="18" charset="0"/>
                            </a:rPr>
                            <a:t>Adjacency Lists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4023320"/>
                      </a:ext>
                    </a:extLst>
                  </a:tr>
                  <a:tr h="369179">
                    <a:tc>
                      <a:txBody>
                        <a:bodyPr/>
                        <a:lstStyle/>
                        <a:p>
                          <a:r>
                            <a:rPr lang="en-US"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735995"/>
                      </a:ext>
                    </a:extLst>
                  </a:tr>
                  <a:tr h="369179">
                    <a:tc>
                      <a:txBody>
                        <a:bodyPr/>
                        <a:lstStyle/>
                        <a:p>
                          <a:r>
                            <a:rPr lang="en-US" dirty="0">
                              <a:solidFill>
                                <a:srgbClr val="0000FF"/>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7529429"/>
                      </a:ext>
                    </a:extLst>
                  </a:tr>
                  <a:tr h="369179">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8908369"/>
                      </a:ext>
                    </a:extLst>
                  </a:tr>
                  <a:tr h="369179">
                    <a:tc>
                      <a:txBody>
                        <a:bodyPr/>
                        <a:lstStyle/>
                        <a:p>
                          <a:r>
                            <a:rPr lang="en-US" dirty="0">
                              <a:solidFill>
                                <a:sysClr val="windowText" lastClr="000000"/>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6279614"/>
                      </a:ext>
                    </a:extLst>
                  </a:tr>
                  <a:tr h="369179">
                    <a:tc>
                      <a:txBody>
                        <a:bodyPr/>
                        <a:lstStyle/>
                        <a:p>
                          <a:r>
                            <a:rPr lang="en-US" dirty="0">
                              <a:solidFill>
                                <a:sysClr val="windowText" lastClr="000000"/>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597622"/>
                      </a:ext>
                    </a:extLst>
                  </a:tr>
                  <a:tr h="369179">
                    <a:tc>
                      <a:txBody>
                        <a:bodyPr/>
                        <a:lstStyle/>
                        <a:p>
                          <a:r>
                            <a:rPr lang="en-US" dirty="0">
                              <a:solidFill>
                                <a:sysClr val="windowText" lastClr="000000"/>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300982"/>
                      </a:ext>
                    </a:extLst>
                  </a:tr>
                </a:tbl>
              </a:graphicData>
            </a:graphic>
          </p:graphicFrame>
        </mc:Choice>
        <mc:Fallback xmlns="">
          <p:graphicFrame>
            <p:nvGraphicFramePr>
              <p:cNvPr id="5" name="Table 5">
                <a:extLst>
                  <a:ext uri="{FF2B5EF4-FFF2-40B4-BE49-F238E27FC236}">
                    <a16:creationId xmlns:a16="http://schemas.microsoft.com/office/drawing/2014/main" id="{B0910AAA-C1C6-4341-8C24-2E0FC1A29D09}"/>
                  </a:ext>
                </a:extLst>
              </p:cNvPr>
              <p:cNvGraphicFramePr>
                <a:graphicFrameLocks noGrp="1"/>
              </p:cNvGraphicFramePr>
              <p:nvPr>
                <p:extLst>
                  <p:ext uri="{D42A27DB-BD31-4B8C-83A1-F6EECF244321}">
                    <p14:modId xmlns:p14="http://schemas.microsoft.com/office/powerpoint/2010/main" val="360193181"/>
                  </p:ext>
                </p:extLst>
              </p:nvPr>
            </p:nvGraphicFramePr>
            <p:xfrm>
              <a:off x="5595432" y="609912"/>
              <a:ext cx="1752805" cy="2584253"/>
            </p:xfrm>
            <a:graphic>
              <a:graphicData uri="http://schemas.openxmlformats.org/drawingml/2006/table">
                <a:tbl>
                  <a:tblPr firstRow="1" bandRow="1">
                    <a:tableStyleId>{5C22544A-7EE6-4342-B048-85BDC9FD1C3A}</a:tableStyleId>
                  </a:tblPr>
                  <a:tblGrid>
                    <a:gridCol w="350561">
                      <a:extLst>
                        <a:ext uri="{9D8B030D-6E8A-4147-A177-3AD203B41FA5}">
                          <a16:colId xmlns:a16="http://schemas.microsoft.com/office/drawing/2014/main" val="4024005915"/>
                        </a:ext>
                      </a:extLst>
                    </a:gridCol>
                    <a:gridCol w="350561">
                      <a:extLst>
                        <a:ext uri="{9D8B030D-6E8A-4147-A177-3AD203B41FA5}">
                          <a16:colId xmlns:a16="http://schemas.microsoft.com/office/drawing/2014/main" val="3575321206"/>
                        </a:ext>
                      </a:extLst>
                    </a:gridCol>
                    <a:gridCol w="350561">
                      <a:extLst>
                        <a:ext uri="{9D8B030D-6E8A-4147-A177-3AD203B41FA5}">
                          <a16:colId xmlns:a16="http://schemas.microsoft.com/office/drawing/2014/main" val="2405153559"/>
                        </a:ext>
                      </a:extLst>
                    </a:gridCol>
                    <a:gridCol w="350561">
                      <a:extLst>
                        <a:ext uri="{9D8B030D-6E8A-4147-A177-3AD203B41FA5}">
                          <a16:colId xmlns:a16="http://schemas.microsoft.com/office/drawing/2014/main" val="2922109100"/>
                        </a:ext>
                      </a:extLst>
                    </a:gridCol>
                    <a:gridCol w="350561">
                      <a:extLst>
                        <a:ext uri="{9D8B030D-6E8A-4147-A177-3AD203B41FA5}">
                          <a16:colId xmlns:a16="http://schemas.microsoft.com/office/drawing/2014/main" val="2482733903"/>
                        </a:ext>
                      </a:extLst>
                    </a:gridCol>
                  </a:tblGrid>
                  <a:tr h="369179">
                    <a:tc gridSpan="5">
                      <a:txBody>
                        <a:bodyPr/>
                        <a:lstStyle/>
                        <a:p>
                          <a:r>
                            <a:rPr lang="en-US" b="0" dirty="0">
                              <a:solidFill>
                                <a:sysClr val="windowText" lastClr="000000"/>
                              </a:solidFill>
                              <a:latin typeface="Times New Roman" panose="02020603050405020304" pitchFamily="18" charset="0"/>
                              <a:cs typeface="Times New Roman" panose="02020603050405020304" pitchFamily="18" charset="0"/>
                            </a:rPr>
                            <a:t>Adjacency Lists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4023320"/>
                      </a:ext>
                    </a:extLst>
                  </a:tr>
                  <a:tr h="369179">
                    <a:tc>
                      <a:txBody>
                        <a:bodyPr/>
                        <a:lstStyle/>
                        <a:p>
                          <a:r>
                            <a:rPr lang="en-US"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724" t="-110000" r="-301724" b="-530000"/>
                          </a:stretch>
                        </a:blipFill>
                      </a:tcPr>
                    </a:tc>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735995"/>
                      </a:ext>
                    </a:extLst>
                  </a:tr>
                  <a:tr h="369179">
                    <a:tc>
                      <a:txBody>
                        <a:bodyPr/>
                        <a:lstStyle/>
                        <a:p>
                          <a:r>
                            <a:rPr lang="en-US" dirty="0">
                              <a:solidFill>
                                <a:srgbClr val="0000FF"/>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724" t="-206557" r="-301724" b="-421311"/>
                          </a:stretch>
                        </a:blipFill>
                      </a:tcPr>
                    </a:tc>
                    <a:tc>
                      <a:txBody>
                        <a:bodyPr/>
                        <a:lstStyle/>
                        <a:p>
                          <a:r>
                            <a:rPr lang="en-US"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000" t="-206557" r="-103448" b="-421311"/>
                          </a:stretch>
                        </a:blipFill>
                      </a:tcPr>
                    </a:tc>
                    <a:tc>
                      <a:txBody>
                        <a:bodyPr/>
                        <a:lstStyle/>
                        <a:p>
                          <a:r>
                            <a:rPr lang="en-US" dirty="0">
                              <a:solidFill>
                                <a:sysClr val="windowText" lastClr="000000"/>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7529429"/>
                      </a:ext>
                    </a:extLst>
                  </a:tr>
                  <a:tr h="369179">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724" t="-311667" r="-301724" b="-328333"/>
                          </a:stretch>
                        </a:blipFill>
                      </a:tcPr>
                    </a:tc>
                    <a:tc>
                      <a:txBody>
                        <a:bodyPr/>
                        <a:lstStyle/>
                        <a:p>
                          <a:r>
                            <a:rPr lang="en-US" dirty="0">
                              <a:solidFill>
                                <a:sysClr val="windowText" lastClr="000000"/>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000" t="-311667" r="-103448" b="-328333"/>
                          </a:stretch>
                        </a:blipFill>
                      </a:tcPr>
                    </a:tc>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8908369"/>
                      </a:ext>
                    </a:extLst>
                  </a:tr>
                  <a:tr h="369179">
                    <a:tc>
                      <a:txBody>
                        <a:bodyPr/>
                        <a:lstStyle/>
                        <a:p>
                          <a:r>
                            <a:rPr lang="en-US" dirty="0">
                              <a:solidFill>
                                <a:sysClr val="windowText" lastClr="000000"/>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724" t="-404918" r="-301724" b="-222951"/>
                          </a:stretch>
                        </a:blipFill>
                      </a:tcPr>
                    </a:tc>
                    <a:tc>
                      <a:txBody>
                        <a:bodyPr/>
                        <a:lstStyle/>
                        <a:p>
                          <a:r>
                            <a:rPr lang="en-US"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6279614"/>
                      </a:ext>
                    </a:extLst>
                  </a:tr>
                  <a:tr h="369179">
                    <a:tc>
                      <a:txBody>
                        <a:bodyPr/>
                        <a:lstStyle/>
                        <a:p>
                          <a:r>
                            <a:rPr lang="en-US" dirty="0">
                              <a:solidFill>
                                <a:sysClr val="windowText" lastClr="000000"/>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597622"/>
                      </a:ext>
                    </a:extLst>
                  </a:tr>
                  <a:tr h="369179">
                    <a:tc>
                      <a:txBody>
                        <a:bodyPr/>
                        <a:lstStyle/>
                        <a:p>
                          <a:r>
                            <a:rPr lang="en-US" dirty="0">
                              <a:solidFill>
                                <a:sysClr val="windowText" lastClr="000000"/>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300982"/>
                      </a:ext>
                    </a:extLst>
                  </a:tr>
                </a:tbl>
              </a:graphicData>
            </a:graphic>
          </p:graphicFrame>
        </mc:Fallback>
      </mc:AlternateContent>
      <p:graphicFrame>
        <p:nvGraphicFramePr>
          <p:cNvPr id="17" name="Table 5">
            <a:extLst>
              <a:ext uri="{FF2B5EF4-FFF2-40B4-BE49-F238E27FC236}">
                <a16:creationId xmlns:a16="http://schemas.microsoft.com/office/drawing/2014/main" id="{228A86E3-4496-4E3D-B0A2-389BA9E28FB8}"/>
              </a:ext>
            </a:extLst>
          </p:cNvPr>
          <p:cNvGraphicFramePr>
            <a:graphicFrameLocks noGrp="1"/>
          </p:cNvGraphicFramePr>
          <p:nvPr>
            <p:extLst>
              <p:ext uri="{D42A27DB-BD31-4B8C-83A1-F6EECF244321}">
                <p14:modId xmlns:p14="http://schemas.microsoft.com/office/powerpoint/2010/main" val="372497304"/>
              </p:ext>
            </p:extLst>
          </p:nvPr>
        </p:nvGraphicFramePr>
        <p:xfrm>
          <a:off x="7571867" y="611679"/>
          <a:ext cx="1752804" cy="1845895"/>
        </p:xfrm>
        <a:graphic>
          <a:graphicData uri="http://schemas.openxmlformats.org/drawingml/2006/table">
            <a:tbl>
              <a:tblPr firstRow="1" bandRow="1">
                <a:tableStyleId>{5C22544A-7EE6-4342-B048-85BDC9FD1C3A}</a:tableStyleId>
              </a:tblPr>
              <a:tblGrid>
                <a:gridCol w="584268">
                  <a:extLst>
                    <a:ext uri="{9D8B030D-6E8A-4147-A177-3AD203B41FA5}">
                      <a16:colId xmlns:a16="http://schemas.microsoft.com/office/drawing/2014/main" val="4024005915"/>
                    </a:ext>
                  </a:extLst>
                </a:gridCol>
                <a:gridCol w="584268">
                  <a:extLst>
                    <a:ext uri="{9D8B030D-6E8A-4147-A177-3AD203B41FA5}">
                      <a16:colId xmlns:a16="http://schemas.microsoft.com/office/drawing/2014/main" val="2405153559"/>
                    </a:ext>
                  </a:extLst>
                </a:gridCol>
                <a:gridCol w="584268">
                  <a:extLst>
                    <a:ext uri="{9D8B030D-6E8A-4147-A177-3AD203B41FA5}">
                      <a16:colId xmlns:a16="http://schemas.microsoft.com/office/drawing/2014/main" val="2482733903"/>
                    </a:ext>
                  </a:extLst>
                </a:gridCol>
              </a:tblGrid>
              <a:tr h="369179">
                <a:tc gridSpan="3">
                  <a:txBody>
                    <a:bodyPr/>
                    <a:lstStyle/>
                    <a:p>
                      <a:r>
                        <a:rPr lang="en-US" b="0" dirty="0">
                          <a:solidFill>
                            <a:sysClr val="windowText" lastClr="000000"/>
                          </a:solidFill>
                          <a:latin typeface="Times New Roman" panose="02020603050405020304" pitchFamily="18" charset="0"/>
                          <a:cs typeface="Times New Roman" panose="02020603050405020304" pitchFamily="18" charset="0"/>
                        </a:rPr>
                        <a:t>Stack - 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4120782"/>
                  </a:ext>
                </a:extLst>
              </a:tr>
              <a:tr h="369179">
                <a:tc>
                  <a:txBody>
                    <a:bodyPr/>
                    <a:lstStyle/>
                    <a:p>
                      <a:r>
                        <a:rPr lang="en-US" dirty="0">
                          <a:solidFill>
                            <a:sysClr val="windowText" lastClr="000000"/>
                          </a:solidFill>
                        </a:rPr>
                        <a:t>F</a:t>
                      </a:r>
                      <a:r>
                        <a:rPr lang="en-US" baseline="-25000" dirty="0">
                          <a:solidFill>
                            <a:sysClr val="windowText" lastClr="000000"/>
                          </a:solidFill>
                        </a:rPr>
                        <a:t>4, 1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E</a:t>
                      </a:r>
                      <a:r>
                        <a:rPr lang="en-US" baseline="-25000" dirty="0">
                          <a:solidFill>
                            <a:sysClr val="windowText" lastClr="000000"/>
                          </a:solidFill>
                        </a:rPr>
                        <a:t>5, 2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7233210"/>
                  </a:ext>
                </a:extLst>
              </a:tr>
              <a:tr h="369179">
                <a:tc>
                  <a:txBody>
                    <a:bodyPr/>
                    <a:lstStyle/>
                    <a:p>
                      <a:r>
                        <a:rPr lang="en-US" baseline="0" dirty="0">
                          <a:solidFill>
                            <a:sysClr val="windowText" lastClr="000000"/>
                          </a:solidFill>
                        </a:rPr>
                        <a:t>C</a:t>
                      </a:r>
                      <a:r>
                        <a:rPr lang="en-US" baseline="-25000" dirty="0">
                          <a:solidFill>
                            <a:sysClr val="windowText" lastClr="000000"/>
                          </a:solidFill>
                        </a:rPr>
                        <a:t>3, 3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6279614"/>
                  </a:ext>
                </a:extLst>
              </a:tr>
              <a:tr h="369179">
                <a:tc>
                  <a:txBody>
                    <a:bodyPr/>
                    <a:lstStyle/>
                    <a:p>
                      <a:r>
                        <a:rPr lang="en-US" baseline="0" dirty="0">
                          <a:solidFill>
                            <a:sysClr val="windowText" lastClr="000000"/>
                          </a:solidFill>
                        </a:rPr>
                        <a:t>A</a:t>
                      </a:r>
                      <a:r>
                        <a:rPr lang="en-US" baseline="-25000" dirty="0">
                          <a:solidFill>
                            <a:sysClr val="windowText" lastClr="000000"/>
                          </a:solidFill>
                        </a:rPr>
                        <a:t>2, 4</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D</a:t>
                      </a:r>
                      <a:r>
                        <a:rPr lang="en-US" baseline="-25000" dirty="0">
                          <a:solidFill>
                            <a:sysClr val="windowText" lastClr="000000"/>
                          </a:solidFill>
                        </a:rPr>
                        <a:t>6, 5</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597622"/>
                  </a:ext>
                </a:extLst>
              </a:tr>
              <a:tr h="369179">
                <a:tc>
                  <a:txBody>
                    <a:bodyPr/>
                    <a:lstStyle/>
                    <a:p>
                      <a:r>
                        <a:rPr lang="en-US" dirty="0">
                          <a:solidFill>
                            <a:sysClr val="windowText" lastClr="000000"/>
                          </a:solidFill>
                        </a:rPr>
                        <a:t>B</a:t>
                      </a:r>
                      <a:r>
                        <a:rPr lang="en-US" baseline="-25000" dirty="0">
                          <a:solidFill>
                            <a:sysClr val="windowText" lastClr="000000"/>
                          </a:solidFill>
                        </a:rPr>
                        <a:t>1, 6</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300982"/>
                  </a:ext>
                </a:extLst>
              </a:tr>
            </a:tbl>
          </a:graphicData>
        </a:graphic>
      </p:graphicFrame>
      <p:graphicFrame>
        <p:nvGraphicFramePr>
          <p:cNvPr id="19" name="Table 5">
            <a:extLst>
              <a:ext uri="{FF2B5EF4-FFF2-40B4-BE49-F238E27FC236}">
                <a16:creationId xmlns:a16="http://schemas.microsoft.com/office/drawing/2014/main" id="{365D1FB0-ED7F-40FB-A0FF-853E67530E46}"/>
              </a:ext>
            </a:extLst>
          </p:cNvPr>
          <p:cNvGraphicFramePr>
            <a:graphicFrameLocks noGrp="1"/>
          </p:cNvGraphicFramePr>
          <p:nvPr>
            <p:extLst>
              <p:ext uri="{D42A27DB-BD31-4B8C-83A1-F6EECF244321}">
                <p14:modId xmlns:p14="http://schemas.microsoft.com/office/powerpoint/2010/main" val="3995470177"/>
              </p:ext>
            </p:extLst>
          </p:nvPr>
        </p:nvGraphicFramePr>
        <p:xfrm>
          <a:off x="7616952" y="2513853"/>
          <a:ext cx="3412296" cy="1125459"/>
        </p:xfrm>
        <a:graphic>
          <a:graphicData uri="http://schemas.openxmlformats.org/drawingml/2006/table">
            <a:tbl>
              <a:tblPr firstRow="1" bandRow="1">
                <a:tableStyleId>{5C22544A-7EE6-4342-B048-85BDC9FD1C3A}</a:tableStyleId>
              </a:tblPr>
              <a:tblGrid>
                <a:gridCol w="569348">
                  <a:extLst>
                    <a:ext uri="{9D8B030D-6E8A-4147-A177-3AD203B41FA5}">
                      <a16:colId xmlns:a16="http://schemas.microsoft.com/office/drawing/2014/main" val="4024005915"/>
                    </a:ext>
                  </a:extLst>
                </a:gridCol>
                <a:gridCol w="569348">
                  <a:extLst>
                    <a:ext uri="{9D8B030D-6E8A-4147-A177-3AD203B41FA5}">
                      <a16:colId xmlns:a16="http://schemas.microsoft.com/office/drawing/2014/main" val="2405153559"/>
                    </a:ext>
                  </a:extLst>
                </a:gridCol>
                <a:gridCol w="569348">
                  <a:extLst>
                    <a:ext uri="{9D8B030D-6E8A-4147-A177-3AD203B41FA5}">
                      <a16:colId xmlns:a16="http://schemas.microsoft.com/office/drawing/2014/main" val="2482733903"/>
                    </a:ext>
                  </a:extLst>
                </a:gridCol>
                <a:gridCol w="569348">
                  <a:extLst>
                    <a:ext uri="{9D8B030D-6E8A-4147-A177-3AD203B41FA5}">
                      <a16:colId xmlns:a16="http://schemas.microsoft.com/office/drawing/2014/main" val="4255623401"/>
                    </a:ext>
                  </a:extLst>
                </a:gridCol>
                <a:gridCol w="569348">
                  <a:extLst>
                    <a:ext uri="{9D8B030D-6E8A-4147-A177-3AD203B41FA5}">
                      <a16:colId xmlns:a16="http://schemas.microsoft.com/office/drawing/2014/main" val="1669950039"/>
                    </a:ext>
                  </a:extLst>
                </a:gridCol>
                <a:gridCol w="565556">
                  <a:extLst>
                    <a:ext uri="{9D8B030D-6E8A-4147-A177-3AD203B41FA5}">
                      <a16:colId xmlns:a16="http://schemas.microsoft.com/office/drawing/2014/main" val="2127277775"/>
                    </a:ext>
                  </a:extLst>
                </a:gridCol>
              </a:tblGrid>
              <a:tr h="375153">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ysClr val="windowText" lastClr="000000"/>
                          </a:solidFill>
                          <a:latin typeface="Times New Roman" panose="02020603050405020304" pitchFamily="18" charset="0"/>
                          <a:cs typeface="Times New Roman" panose="02020603050405020304" pitchFamily="18" charset="0"/>
                        </a:rPr>
                        <a:t>Pop-off Orderings and its Reverse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8101793"/>
                  </a:ext>
                </a:extLst>
              </a:tr>
              <a:tr h="375153">
                <a:tc>
                  <a:txBody>
                    <a:bodyPr/>
                    <a:lstStyle/>
                    <a:p>
                      <a:r>
                        <a:rPr lang="en-US" dirty="0">
                          <a:solidFill>
                            <a:sysClr val="windowText" lastClr="000000"/>
                          </a:solidFill>
                        </a:rPr>
                        <a:t>F</a:t>
                      </a:r>
                      <a:r>
                        <a:rPr lang="en-US" baseline="-25000" dirty="0">
                          <a:solidFill>
                            <a:sysClr val="windowText" lastClr="000000"/>
                          </a:solidFill>
                        </a:rPr>
                        <a:t>4, 1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E</a:t>
                      </a:r>
                      <a:r>
                        <a:rPr lang="en-US" baseline="-25000" dirty="0">
                          <a:solidFill>
                            <a:sysClr val="windowText" lastClr="000000"/>
                          </a:solidFill>
                        </a:rPr>
                        <a:t>5, 2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C</a:t>
                      </a:r>
                      <a:r>
                        <a:rPr lang="en-US" baseline="-25000" dirty="0">
                          <a:solidFill>
                            <a:sysClr val="windowText" lastClr="000000"/>
                          </a:solidFill>
                        </a:rPr>
                        <a:t>3, 3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A</a:t>
                      </a:r>
                      <a:r>
                        <a:rPr lang="en-US" baseline="-25000" dirty="0">
                          <a:solidFill>
                            <a:sysClr val="windowText" lastClr="000000"/>
                          </a:solidFill>
                        </a:rPr>
                        <a:t>5, 4</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D</a:t>
                      </a:r>
                      <a:r>
                        <a:rPr lang="en-US" baseline="-25000" dirty="0">
                          <a:solidFill>
                            <a:sysClr val="windowText" lastClr="000000"/>
                          </a:solidFill>
                        </a:rPr>
                        <a:t>6, 5</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B</a:t>
                      </a:r>
                      <a:r>
                        <a:rPr lang="en-US" baseline="-25000" dirty="0">
                          <a:solidFill>
                            <a:sysClr val="windowText" lastClr="000000"/>
                          </a:solidFill>
                        </a:rPr>
                        <a:t>1, 6</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597622"/>
                  </a:ext>
                </a:extLst>
              </a:tr>
              <a:tr h="375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B</a:t>
                      </a:r>
                      <a:r>
                        <a:rPr lang="en-US" baseline="-25000" dirty="0">
                          <a:solidFill>
                            <a:sysClr val="windowText" lastClr="000000"/>
                          </a:solidFill>
                        </a:rPr>
                        <a:t>1, </a:t>
                      </a:r>
                      <a:r>
                        <a:rPr lang="en-US" b="1" baseline="-25000" dirty="0">
                          <a:solidFill>
                            <a:srgbClr val="0000FF"/>
                          </a:solidFill>
                        </a:rPr>
                        <a:t>6</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D</a:t>
                      </a:r>
                      <a:r>
                        <a:rPr lang="en-US" baseline="-25000" dirty="0">
                          <a:solidFill>
                            <a:sysClr val="windowText" lastClr="000000"/>
                          </a:solidFill>
                        </a:rPr>
                        <a:t>6, </a:t>
                      </a:r>
                      <a:r>
                        <a:rPr lang="en-US" b="1" baseline="-25000" dirty="0">
                          <a:solidFill>
                            <a:srgbClr val="0000FF"/>
                          </a:solidFill>
                        </a:rPr>
                        <a:t>5</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A</a:t>
                      </a:r>
                      <a:r>
                        <a:rPr lang="en-US" baseline="-25000" dirty="0">
                          <a:solidFill>
                            <a:sysClr val="windowText" lastClr="000000"/>
                          </a:solidFill>
                        </a:rPr>
                        <a:t>5,</a:t>
                      </a:r>
                      <a:r>
                        <a:rPr lang="en-US" b="1" baseline="-25000" dirty="0">
                          <a:solidFill>
                            <a:srgbClr val="0000FF"/>
                          </a:solidFill>
                        </a:rPr>
                        <a:t> 4</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C</a:t>
                      </a:r>
                      <a:r>
                        <a:rPr lang="en-US" baseline="-25000" dirty="0">
                          <a:solidFill>
                            <a:sysClr val="windowText" lastClr="000000"/>
                          </a:solidFill>
                        </a:rPr>
                        <a:t>3, </a:t>
                      </a:r>
                      <a:r>
                        <a:rPr lang="en-US" b="1" baseline="-25000" dirty="0">
                          <a:solidFill>
                            <a:srgbClr val="0000FF"/>
                          </a:solidFill>
                        </a:rPr>
                        <a:t>3</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E</a:t>
                      </a:r>
                      <a:r>
                        <a:rPr lang="en-US" baseline="-25000" dirty="0">
                          <a:solidFill>
                            <a:sysClr val="windowText" lastClr="000000"/>
                          </a:solidFill>
                        </a:rPr>
                        <a:t>5, </a:t>
                      </a:r>
                      <a:r>
                        <a:rPr lang="en-US" b="1" baseline="-25000" dirty="0">
                          <a:solidFill>
                            <a:srgbClr val="0000FF"/>
                          </a:solidFill>
                        </a:rPr>
                        <a:t>2</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F</a:t>
                      </a:r>
                      <a:r>
                        <a:rPr lang="en-US" baseline="-25000" dirty="0">
                          <a:solidFill>
                            <a:sysClr val="windowText" lastClr="000000"/>
                          </a:solidFill>
                        </a:rPr>
                        <a:t>4, </a:t>
                      </a:r>
                      <a:r>
                        <a:rPr lang="en-US" b="1" baseline="-25000" dirty="0">
                          <a:solidFill>
                            <a:srgbClr val="0000FF"/>
                          </a:solidFill>
                        </a:rPr>
                        <a:t>1</a:t>
                      </a:r>
                      <a:endParaRPr 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300982"/>
                  </a:ext>
                </a:extLst>
              </a:tr>
            </a:tbl>
          </a:graphicData>
        </a:graphic>
      </p:graphicFrame>
      <p:sp>
        <p:nvSpPr>
          <p:cNvPr id="7" name="Oval 6">
            <a:extLst>
              <a:ext uri="{FF2B5EF4-FFF2-40B4-BE49-F238E27FC236}">
                <a16:creationId xmlns:a16="http://schemas.microsoft.com/office/drawing/2014/main" id="{564D5FA7-ABF4-471F-91F2-545FD9860E71}"/>
              </a:ext>
            </a:extLst>
          </p:cNvPr>
          <p:cNvSpPr/>
          <p:nvPr/>
        </p:nvSpPr>
        <p:spPr>
          <a:xfrm>
            <a:off x="9105460" y="4535057"/>
            <a:ext cx="341745" cy="29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B</a:t>
            </a:r>
          </a:p>
        </p:txBody>
      </p:sp>
      <p:sp>
        <p:nvSpPr>
          <p:cNvPr id="20" name="Oval 19">
            <a:extLst>
              <a:ext uri="{FF2B5EF4-FFF2-40B4-BE49-F238E27FC236}">
                <a16:creationId xmlns:a16="http://schemas.microsoft.com/office/drawing/2014/main" id="{4D28A481-3D44-4328-BB61-B363F45E8738}"/>
              </a:ext>
            </a:extLst>
          </p:cNvPr>
          <p:cNvSpPr/>
          <p:nvPr/>
        </p:nvSpPr>
        <p:spPr>
          <a:xfrm>
            <a:off x="9047882" y="6252819"/>
            <a:ext cx="341745" cy="29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a:t>
            </a:r>
          </a:p>
        </p:txBody>
      </p:sp>
      <p:sp>
        <p:nvSpPr>
          <p:cNvPr id="21" name="Oval 20">
            <a:extLst>
              <a:ext uri="{FF2B5EF4-FFF2-40B4-BE49-F238E27FC236}">
                <a16:creationId xmlns:a16="http://schemas.microsoft.com/office/drawing/2014/main" id="{2F10D7A3-B302-482E-847C-E9BACF107914}"/>
              </a:ext>
            </a:extLst>
          </p:cNvPr>
          <p:cNvSpPr/>
          <p:nvPr/>
        </p:nvSpPr>
        <p:spPr>
          <a:xfrm>
            <a:off x="9121921" y="5114982"/>
            <a:ext cx="341745" cy="29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2" name="Oval 21">
            <a:extLst>
              <a:ext uri="{FF2B5EF4-FFF2-40B4-BE49-F238E27FC236}">
                <a16:creationId xmlns:a16="http://schemas.microsoft.com/office/drawing/2014/main" id="{060D1C87-E82B-4776-B6B3-120F1BC0DC5F}"/>
              </a:ext>
            </a:extLst>
          </p:cNvPr>
          <p:cNvSpPr/>
          <p:nvPr/>
        </p:nvSpPr>
        <p:spPr>
          <a:xfrm>
            <a:off x="9148830" y="5687939"/>
            <a:ext cx="341745" cy="29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3" name="Oval 22">
            <a:extLst>
              <a:ext uri="{FF2B5EF4-FFF2-40B4-BE49-F238E27FC236}">
                <a16:creationId xmlns:a16="http://schemas.microsoft.com/office/drawing/2014/main" id="{EF57AC22-C1B9-46C7-9331-1C35AD26DCF5}"/>
              </a:ext>
            </a:extLst>
          </p:cNvPr>
          <p:cNvSpPr/>
          <p:nvPr/>
        </p:nvSpPr>
        <p:spPr>
          <a:xfrm>
            <a:off x="9554374" y="6242961"/>
            <a:ext cx="341745" cy="29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a:t>
            </a:r>
          </a:p>
        </p:txBody>
      </p:sp>
      <p:sp>
        <p:nvSpPr>
          <p:cNvPr id="24" name="Oval 23">
            <a:extLst>
              <a:ext uri="{FF2B5EF4-FFF2-40B4-BE49-F238E27FC236}">
                <a16:creationId xmlns:a16="http://schemas.microsoft.com/office/drawing/2014/main" id="{09EFEFA0-EF5B-43C7-A479-D1DC4CABE238}"/>
              </a:ext>
            </a:extLst>
          </p:cNvPr>
          <p:cNvSpPr/>
          <p:nvPr/>
        </p:nvSpPr>
        <p:spPr>
          <a:xfrm>
            <a:off x="9725246" y="5089935"/>
            <a:ext cx="341745" cy="3140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p>
        </p:txBody>
      </p:sp>
      <p:cxnSp>
        <p:nvCxnSpPr>
          <p:cNvPr id="26" name="Straight Arrow Connector 25">
            <a:extLst>
              <a:ext uri="{FF2B5EF4-FFF2-40B4-BE49-F238E27FC236}">
                <a16:creationId xmlns:a16="http://schemas.microsoft.com/office/drawing/2014/main" id="{2C9A1912-F638-473A-9264-3D490D4DF884}"/>
              </a:ext>
            </a:extLst>
          </p:cNvPr>
          <p:cNvCxnSpPr>
            <a:cxnSpLocks/>
            <a:endCxn id="21" idx="0"/>
          </p:cNvCxnSpPr>
          <p:nvPr/>
        </p:nvCxnSpPr>
        <p:spPr>
          <a:xfrm>
            <a:off x="9277783" y="4835427"/>
            <a:ext cx="15011" cy="279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670CB80-59EE-4CAD-A0E9-B52752D4FC9A}"/>
              </a:ext>
            </a:extLst>
          </p:cNvPr>
          <p:cNvCxnSpPr>
            <a:cxnSpLocks/>
            <a:endCxn id="22" idx="0"/>
          </p:cNvCxnSpPr>
          <p:nvPr/>
        </p:nvCxnSpPr>
        <p:spPr>
          <a:xfrm>
            <a:off x="9303817" y="5403965"/>
            <a:ext cx="15886" cy="2839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86EFF69-D2EC-4D8F-8C40-7F95B418DC9F}"/>
              </a:ext>
            </a:extLst>
          </p:cNvPr>
          <p:cNvCxnSpPr>
            <a:cxnSpLocks/>
            <a:endCxn id="20" idx="0"/>
          </p:cNvCxnSpPr>
          <p:nvPr/>
        </p:nvCxnSpPr>
        <p:spPr>
          <a:xfrm flipH="1">
            <a:off x="9218755" y="5973264"/>
            <a:ext cx="136559" cy="279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0E864B-D90F-4A64-A8E1-54533C4CA92B}"/>
              </a:ext>
            </a:extLst>
          </p:cNvPr>
          <p:cNvCxnSpPr>
            <a:cxnSpLocks/>
            <a:endCxn id="23" idx="0"/>
          </p:cNvCxnSpPr>
          <p:nvPr/>
        </p:nvCxnSpPr>
        <p:spPr>
          <a:xfrm>
            <a:off x="9385898" y="5973264"/>
            <a:ext cx="339349" cy="2696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CFFBCC6-B9EB-4B1E-82B3-8E8525921B23}"/>
              </a:ext>
            </a:extLst>
          </p:cNvPr>
          <p:cNvCxnSpPr>
            <a:cxnSpLocks/>
            <a:endCxn id="22" idx="0"/>
          </p:cNvCxnSpPr>
          <p:nvPr/>
        </p:nvCxnSpPr>
        <p:spPr>
          <a:xfrm flipH="1">
            <a:off x="9319703" y="5403965"/>
            <a:ext cx="653866" cy="28397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C9A1912-F638-473A-9264-3D490D4DF884}"/>
              </a:ext>
            </a:extLst>
          </p:cNvPr>
          <p:cNvCxnSpPr>
            <a:cxnSpLocks/>
            <a:endCxn id="24" idx="0"/>
          </p:cNvCxnSpPr>
          <p:nvPr/>
        </p:nvCxnSpPr>
        <p:spPr>
          <a:xfrm>
            <a:off x="9277783" y="4804250"/>
            <a:ext cx="618336" cy="2856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8C2DC74-8495-49A8-B380-898AD2214DB6}"/>
              </a:ext>
            </a:extLst>
          </p:cNvPr>
          <p:cNvSpPr/>
          <p:nvPr/>
        </p:nvSpPr>
        <p:spPr>
          <a:xfrm>
            <a:off x="1595323" y="478354"/>
            <a:ext cx="2837828" cy="584775"/>
          </a:xfrm>
          <a:prstGeom prst="rect">
            <a:avLst/>
          </a:prstGeom>
          <a:solidFill>
            <a:srgbClr val="FFFF00"/>
          </a:solidFill>
        </p:spPr>
        <p:txBody>
          <a:bodyPr wrap="none">
            <a:spAutoFit/>
          </a:bodyPr>
          <a:lstStyle/>
          <a:p>
            <a:r>
              <a:rPr lang="en-US" sz="3200" dirty="0">
                <a:solidFill>
                  <a:srgbClr val="0000FF"/>
                </a:solidFill>
                <a:ea typeface="SimSun" panose="02010600030101010101" pitchFamily="2" charset="-122"/>
              </a:rPr>
              <a:t>Topological Sort</a:t>
            </a:r>
            <a:endParaRPr lang="en-US" sz="3200" dirty="0"/>
          </a:p>
        </p:txBody>
      </p:sp>
    </p:spTree>
    <p:extLst>
      <p:ext uri="{BB962C8B-B14F-4D97-AF65-F5344CB8AC3E}">
        <p14:creationId xmlns:p14="http://schemas.microsoft.com/office/powerpoint/2010/main" val="2558320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18155</TotalTime>
  <Words>5664</Words>
  <Application>Microsoft Office PowerPoint</Application>
  <PresentationFormat>Widescreen</PresentationFormat>
  <Paragraphs>833</Paragraphs>
  <Slides>67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宋体</vt:lpstr>
      <vt:lpstr>宋体</vt:lpstr>
      <vt:lpstr>Arial</vt:lpstr>
      <vt:lpstr>Calibri</vt:lpstr>
      <vt:lpstr>Calibri Light</vt:lpstr>
      <vt:lpstr>Cambria Math</vt:lpstr>
      <vt:lpstr>Courier New</vt:lpstr>
      <vt:lpstr>Symbol</vt:lpstr>
      <vt:lpstr>Times New Roman</vt:lpstr>
      <vt:lpstr>Office Theme</vt:lpstr>
      <vt:lpstr>Decomposition of Graph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759</cp:revision>
  <dcterms:created xsi:type="dcterms:W3CDTF">2016-10-13T00:10:31Z</dcterms:created>
  <dcterms:modified xsi:type="dcterms:W3CDTF">2022-04-20T15:20:45Z</dcterms:modified>
</cp:coreProperties>
</file>