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85" r:id="rId3"/>
    <p:sldId id="556" r:id="rId4"/>
    <p:sldId id="288" r:id="rId5"/>
    <p:sldId id="558" r:id="rId6"/>
    <p:sldId id="286" r:id="rId7"/>
    <p:sldId id="557" r:id="rId8"/>
    <p:sldId id="560" r:id="rId9"/>
    <p:sldId id="561" r:id="rId10"/>
    <p:sldId id="289" r:id="rId11"/>
    <p:sldId id="559" r:id="rId12"/>
    <p:sldId id="562" r:id="rId13"/>
    <p:sldId id="563" r:id="rId14"/>
    <p:sldId id="565" r:id="rId15"/>
    <p:sldId id="566" r:id="rId16"/>
    <p:sldId id="567" r:id="rId17"/>
    <p:sldId id="290" r:id="rId18"/>
    <p:sldId id="599" r:id="rId19"/>
    <p:sldId id="568" r:id="rId20"/>
    <p:sldId id="569" r:id="rId21"/>
    <p:sldId id="570" r:id="rId22"/>
    <p:sldId id="571" r:id="rId23"/>
    <p:sldId id="572" r:id="rId24"/>
    <p:sldId id="601" r:id="rId25"/>
    <p:sldId id="600" r:id="rId26"/>
    <p:sldId id="573" r:id="rId27"/>
    <p:sldId id="574" r:id="rId28"/>
    <p:sldId id="575" r:id="rId29"/>
    <p:sldId id="576" r:id="rId30"/>
    <p:sldId id="577" r:id="rId31"/>
    <p:sldId id="564" r:id="rId32"/>
    <p:sldId id="294" r:id="rId33"/>
    <p:sldId id="293" r:id="rId34"/>
    <p:sldId id="578" r:id="rId35"/>
    <p:sldId id="581" r:id="rId36"/>
    <p:sldId id="580" r:id="rId37"/>
    <p:sldId id="582" r:id="rId38"/>
    <p:sldId id="585" r:id="rId39"/>
    <p:sldId id="584" r:id="rId40"/>
    <p:sldId id="579" r:id="rId41"/>
    <p:sldId id="295" r:id="rId42"/>
    <p:sldId id="297" r:id="rId43"/>
    <p:sldId id="377" r:id="rId44"/>
    <p:sldId id="378" r:id="rId45"/>
    <p:sldId id="383" r:id="rId46"/>
    <p:sldId id="416" r:id="rId47"/>
    <p:sldId id="417" r:id="rId48"/>
    <p:sldId id="418" r:id="rId49"/>
    <p:sldId id="419" r:id="rId50"/>
    <p:sldId id="533" r:id="rId51"/>
    <p:sldId id="586" r:id="rId52"/>
    <p:sldId id="587" r:id="rId53"/>
    <p:sldId id="589" r:id="rId54"/>
    <p:sldId id="590" r:id="rId55"/>
    <p:sldId id="591" r:id="rId56"/>
    <p:sldId id="534" r:id="rId57"/>
    <p:sldId id="588" r:id="rId58"/>
    <p:sldId id="592" r:id="rId59"/>
    <p:sldId id="594" r:id="rId60"/>
    <p:sldId id="595" r:id="rId61"/>
    <p:sldId id="593" r:id="rId62"/>
    <p:sldId id="596" r:id="rId63"/>
    <p:sldId id="597" r:id="rId64"/>
    <p:sldId id="598" r:id="rId65"/>
    <p:sldId id="398" r:id="rId66"/>
    <p:sldId id="399" r:id="rId67"/>
    <p:sldId id="305" r:id="rId68"/>
    <p:sldId id="53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9948" autoAdjust="0"/>
  </p:normalViewPr>
  <p:slideViewPr>
    <p:cSldViewPr snapToGrid="0">
      <p:cViewPr varScale="1">
        <p:scale>
          <a:sx n="74" d="100"/>
          <a:sy n="74" d="100"/>
        </p:scale>
        <p:origin x="475"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58BB4-04F0-4399-A3FF-A09A31CF1A12}"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061C3-1F5B-491B-AB90-5D3B6D97C3EF}" type="slidenum">
              <a:rPr lang="en-US" smtClean="0"/>
              <a:t>‹#›</a:t>
            </a:fld>
            <a:endParaRPr lang="en-US"/>
          </a:p>
        </p:txBody>
      </p:sp>
    </p:spTree>
    <p:extLst>
      <p:ext uri="{BB962C8B-B14F-4D97-AF65-F5344CB8AC3E}">
        <p14:creationId xmlns:p14="http://schemas.microsoft.com/office/powerpoint/2010/main" val="102133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117" y="2000176"/>
            <a:ext cx="9144000" cy="2387600"/>
          </a:xfrm>
        </p:spPr>
        <p:txBody>
          <a:bodyPr>
            <a:normAutofit/>
          </a:bodyPr>
          <a:lstStyle/>
          <a:p>
            <a:r>
              <a:rPr lang="en-US" sz="4400" dirty="0">
                <a:latin typeface="+mn-lt"/>
              </a:rPr>
              <a:t>Introduction to Graphs </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07A88-4245-40F2-9D06-6FA4BA0A19D8}"/>
              </a:ext>
            </a:extLst>
          </p:cNvPr>
          <p:cNvSpPr txBox="1"/>
          <p:nvPr/>
        </p:nvSpPr>
        <p:spPr>
          <a:xfrm>
            <a:off x="1" y="1971827"/>
            <a:ext cx="12289530" cy="142694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75849" y="1971827"/>
                <a:ext cx="8874355" cy="1841658"/>
              </a:xfrm>
              <a:prstGeom prst="rect">
                <a:avLst/>
              </a:prstGeom>
            </p:spPr>
            <p:txBody>
              <a:bodyPr wrap="square">
                <a:spAutoFit/>
              </a:bodyPr>
              <a:lstStyle/>
              <a:p>
                <a:r>
                  <a:rPr lang="en-US" sz="2400" dirty="0">
                    <a:solidFill>
                      <a:srgbClr val="0000FF"/>
                    </a:solidFill>
                    <a:latin typeface="Times New Roman" panose="02020603050405020304" pitchFamily="18" charset="0"/>
                    <a:ea typeface="SimSun" panose="02010600030101010101" pitchFamily="2" charset="-122"/>
                  </a:rPr>
                  <a:t>Given an undirected graph G = (V, E), the number of edges |E| is possible in the undirected graph with  |V| vertices and no self-loops:</a:t>
                </a:r>
                <a:endParaRPr lang="en-US" sz="2400" dirty="0">
                  <a:latin typeface="Courier New" panose="02070309020205020404" pitchFamily="49" charset="0"/>
                  <a:ea typeface="SimSun" panose="02010600030101010101" pitchFamily="2" charset="-122"/>
                </a:endParaRPr>
              </a:p>
              <a:p>
                <a:pPr>
                  <a:lnSpc>
                    <a:spcPct val="115000"/>
                  </a:lnSpc>
                </a:pPr>
                <a:r>
                  <a:rPr lang="en-US" sz="2400" dirty="0">
                    <a:solidFill>
                      <a:srgbClr val="0000FF"/>
                    </a:solidFill>
                    <a:latin typeface="Times New Roman" panose="02020603050405020304" pitchFamily="18" charset="0"/>
                    <a:ea typeface="SimSun" panose="02010600030101010101" pitchFamily="2" charset="-122"/>
                  </a:rPr>
                  <a:t> 	0  ≤  |E|  ≤  </a:t>
                </a:r>
                <a14:m>
                  <m:oMath xmlns:m="http://schemas.openxmlformats.org/officeDocument/2006/math">
                    <m:f>
                      <m:fPr>
                        <m:ctrlPr>
                          <a:rPr lang="en-US" sz="2400" i="1">
                            <a:latin typeface="Cambria Math" panose="02040503050406030204" pitchFamily="18" charset="0"/>
                            <a:ea typeface="SimSun" panose="02010600030101010101" pitchFamily="2" charset="-122"/>
                          </a:rPr>
                        </m:ctrlPr>
                      </m:fPr>
                      <m:num>
                        <m:r>
                          <a:rPr lang="en-US" sz="2400" b="0" i="1" smtClean="0">
                            <a:latin typeface="Cambria Math" panose="02040503050406030204" pitchFamily="18" charset="0"/>
                            <a:ea typeface="SimSun" panose="02010600030101010101" pitchFamily="2" charset="-122"/>
                          </a:rPr>
                          <m:t>1</m:t>
                        </m:r>
                      </m:num>
                      <m:den>
                        <m:r>
                          <a:rPr lang="en-US" sz="2400" b="0" i="1" smtClean="0">
                            <a:latin typeface="Cambria Math" panose="02040503050406030204" pitchFamily="18" charset="0"/>
                            <a:ea typeface="SimSun" panose="02010600030101010101" pitchFamily="2" charset="-122"/>
                          </a:rPr>
                          <m:t>2</m:t>
                        </m:r>
                      </m:den>
                    </m:f>
                  </m:oMath>
                </a14:m>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|V| (|V| - 1).</a:t>
                </a:r>
              </a:p>
              <a:p>
                <a:pPr>
                  <a:lnSpc>
                    <a:spcPct val="115000"/>
                  </a:lnSpc>
                </a:pPr>
                <a:endParaRPr lang="en-US" sz="2400" dirty="0">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875849" y="1971827"/>
                <a:ext cx="8874355" cy="1841658"/>
              </a:xfrm>
              <a:prstGeom prst="rect">
                <a:avLst/>
              </a:prstGeom>
              <a:blipFill>
                <a:blip r:embed="rId2"/>
                <a:stretch>
                  <a:fillRect l="-1100" t="-2640"/>
                </a:stretch>
              </a:blipFill>
            </p:spPr>
            <p:txBody>
              <a:bodyPr/>
              <a:lstStyle/>
              <a:p>
                <a:r>
                  <a:rPr lang="en-US">
                    <a:noFill/>
                  </a:rPr>
                  <a:t> </a:t>
                </a:r>
              </a:p>
            </p:txBody>
          </p:sp>
        </mc:Fallback>
      </mc:AlternateContent>
      <p:pic>
        <p:nvPicPr>
          <p:cNvPr id="15" name="Picture 14" descr="Image result for smiley face images">
            <a:extLst>
              <a:ext uri="{FF2B5EF4-FFF2-40B4-BE49-F238E27FC236}">
                <a16:creationId xmlns:a16="http://schemas.microsoft.com/office/drawing/2014/main" id="{631E6BF4-27BB-4D8D-8A00-5FC079EF21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514" y="2052493"/>
            <a:ext cx="586105" cy="425450"/>
          </a:xfrm>
          <a:prstGeom prst="rect">
            <a:avLst/>
          </a:prstGeom>
          <a:noFill/>
        </p:spPr>
      </p:pic>
      <p:sp>
        <p:nvSpPr>
          <p:cNvPr id="14" name="Rectangle 13">
            <a:extLst>
              <a:ext uri="{FF2B5EF4-FFF2-40B4-BE49-F238E27FC236}">
                <a16:creationId xmlns:a16="http://schemas.microsoft.com/office/drawing/2014/main" id="{2C374475-FE65-4A29-8E1D-4C9B11AF9D38}"/>
              </a:ext>
            </a:extLst>
          </p:cNvPr>
          <p:cNvSpPr/>
          <p:nvPr/>
        </p:nvSpPr>
        <p:spPr>
          <a:xfrm>
            <a:off x="1784409" y="874471"/>
            <a:ext cx="3319563"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Undirected Graphs</a:t>
            </a:r>
            <a:endParaRPr lang="en-US" sz="3200" dirty="0">
              <a:ea typeface="SimSun" panose="02010600030101010101" pitchFamily="2" charset="-122"/>
            </a:endParaRPr>
          </a:p>
        </p:txBody>
      </p:sp>
    </p:spTree>
    <p:extLst>
      <p:ext uri="{BB962C8B-B14F-4D97-AF65-F5344CB8AC3E}">
        <p14:creationId xmlns:p14="http://schemas.microsoft.com/office/powerpoint/2010/main" val="376983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9555F142-A34C-4C22-BC5F-83D959E5811F}"/>
              </a:ext>
            </a:extLst>
          </p:cNvPr>
          <p:cNvSpPr txBox="1"/>
          <p:nvPr/>
        </p:nvSpPr>
        <p:spPr>
          <a:xfrm>
            <a:off x="48769" y="4650768"/>
            <a:ext cx="12191997" cy="142694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2731AB3-762F-4BF7-8644-E1CCD7C68C92}"/>
                  </a:ext>
                </a:extLst>
              </p:cNvPr>
              <p:cNvSpPr txBox="1"/>
              <p:nvPr/>
            </p:nvSpPr>
            <p:spPr>
              <a:xfrm>
                <a:off x="1766316" y="4535425"/>
                <a:ext cx="8659368" cy="1484894"/>
              </a:xfrm>
              <a:prstGeom prst="rect">
                <a:avLst/>
              </a:prstGeom>
              <a:noFill/>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Example 3.1:   	</a:t>
                </a:r>
              </a:p>
              <a:p>
                <a:pPr lvl="1">
                  <a:spcAft>
                    <a:spcPts val="600"/>
                  </a:spcAft>
                </a:pPr>
                <a:r>
                  <a:rPr lang="en-US" sz="2400" dirty="0">
                    <a:latin typeface="Times New Roman" panose="02020603050405020304" pitchFamily="18" charset="0"/>
                    <a:ea typeface="SimSun" panose="02010600030101010101" pitchFamily="2" charset="-122"/>
                  </a:rPr>
                  <a:t>Let the number of vertices  |V| =  6.  </a:t>
                </a:r>
                <a:endParaRPr lang="en-US" sz="2400" dirty="0">
                  <a:latin typeface="Courier New" panose="02070309020205020404" pitchFamily="49" charset="0"/>
                  <a:ea typeface="SimSun" panose="02010600030101010101" pitchFamily="2" charset="-122"/>
                </a:endParaRPr>
              </a:p>
              <a:p>
                <a:pPr lvl="1">
                  <a:spcAft>
                    <a:spcPts val="600"/>
                  </a:spcAft>
                </a:pPr>
                <a:r>
                  <a:rPr lang="en-US" sz="2400" dirty="0">
                    <a:latin typeface="Times New Roman" panose="02020603050405020304" pitchFamily="18" charset="0"/>
                    <a:ea typeface="SimSun" panose="02010600030101010101" pitchFamily="2" charset="-122"/>
                  </a:rPr>
                  <a:t>The max number of edges  |E| =  </a:t>
                </a:r>
                <a14:m>
                  <m:oMath xmlns:m="http://schemas.openxmlformats.org/officeDocument/2006/math">
                    <m:f>
                      <m:fPr>
                        <m:ctrlPr>
                          <a:rPr lang="en-US" sz="2400" i="1">
                            <a:latin typeface="Cambria Math" panose="02040503050406030204" pitchFamily="18" charset="0"/>
                            <a:ea typeface="SimSun" panose="02010600030101010101" pitchFamily="2" charset="-122"/>
                          </a:rPr>
                        </m:ctrlPr>
                      </m:fPr>
                      <m:num>
                        <m:r>
                          <a:rPr lang="en-US" sz="2400" b="0" i="1" smtClean="0">
                            <a:latin typeface="Cambria Math" panose="02040503050406030204" pitchFamily="18" charset="0"/>
                            <a:ea typeface="SimSun" panose="02010600030101010101" pitchFamily="2" charset="-122"/>
                          </a:rPr>
                          <m:t>1</m:t>
                        </m:r>
                      </m:num>
                      <m:den>
                        <m:r>
                          <a:rPr lang="en-US" sz="2400" b="0" i="1" smtClean="0">
                            <a:latin typeface="Cambria Math" panose="02040503050406030204" pitchFamily="18" charset="0"/>
                            <a:ea typeface="SimSun" panose="02010600030101010101" pitchFamily="2" charset="-122"/>
                          </a:rPr>
                          <m:t>2</m:t>
                        </m:r>
                      </m:den>
                    </m:f>
                  </m:oMath>
                </a14:m>
                <a:r>
                  <a:rPr lang="en-US" sz="2400" dirty="0">
                    <a:latin typeface="Times New Roman" panose="02020603050405020304" pitchFamily="18" charset="0"/>
                    <a:ea typeface="SimSun" panose="02010600030101010101" pitchFamily="2" charset="-122"/>
                  </a:rPr>
                  <a:t> (|V| * |V-1|) =  </a:t>
                </a:r>
                <a14:m>
                  <m:oMath xmlns:m="http://schemas.openxmlformats.org/officeDocument/2006/math">
                    <m:f>
                      <m:fPr>
                        <m:ctrlPr>
                          <a:rPr lang="en-US" sz="2400" i="1" smtClean="0">
                            <a:latin typeface="Cambria Math" panose="02040503050406030204" pitchFamily="18" charset="0"/>
                            <a:ea typeface="SimSun" panose="02010600030101010101" pitchFamily="2" charset="-122"/>
                          </a:rPr>
                        </m:ctrlPr>
                      </m:fPr>
                      <m:num>
                        <m:r>
                          <a:rPr lang="en-US" sz="2400" b="0" i="1" smtClean="0">
                            <a:latin typeface="Cambria Math" panose="02040503050406030204" pitchFamily="18" charset="0"/>
                            <a:ea typeface="SimSun" panose="02010600030101010101" pitchFamily="2" charset="-122"/>
                          </a:rPr>
                          <m:t>1</m:t>
                        </m:r>
                      </m:num>
                      <m:den>
                        <m:r>
                          <a:rPr lang="en-US" sz="2400" b="0" i="1" smtClean="0">
                            <a:latin typeface="Cambria Math" panose="02040503050406030204" pitchFamily="18" charset="0"/>
                            <a:ea typeface="SimSun" panose="02010600030101010101" pitchFamily="2" charset="-122"/>
                          </a:rPr>
                          <m:t>2</m:t>
                        </m:r>
                      </m:den>
                    </m:f>
                  </m:oMath>
                </a14:m>
                <a:r>
                  <a:rPr lang="en-US" sz="2400" dirty="0">
                    <a:latin typeface="Times New Roman" panose="02020603050405020304" pitchFamily="18" charset="0"/>
                    <a:ea typeface="SimSun" panose="02010600030101010101" pitchFamily="2" charset="-122"/>
                  </a:rPr>
                  <a:t> (6 * 5 ) = 15.</a:t>
                </a:r>
                <a:endParaRPr lang="en-US" sz="2400" dirty="0">
                  <a:latin typeface="Courier New" panose="02070309020205020404" pitchFamily="49" charset="0"/>
                  <a:ea typeface="SimSun" panose="02010600030101010101" pitchFamily="2" charset="-122"/>
                </a:endParaRPr>
              </a:p>
            </p:txBody>
          </p:sp>
        </mc:Choice>
        <mc:Fallback xmlns="">
          <p:sp>
            <p:nvSpPr>
              <p:cNvPr id="40" name="TextBox 39">
                <a:extLst>
                  <a:ext uri="{FF2B5EF4-FFF2-40B4-BE49-F238E27FC236}">
                    <a16:creationId xmlns:a16="http://schemas.microsoft.com/office/drawing/2014/main" id="{52731AB3-762F-4BF7-8644-E1CCD7C68C92}"/>
                  </a:ext>
                </a:extLst>
              </p:cNvPr>
              <p:cNvSpPr txBox="1">
                <a:spLocks noRot="1" noChangeAspect="1" noMove="1" noResize="1" noEditPoints="1" noAdjustHandles="1" noChangeArrowheads="1" noChangeShapeType="1" noTextEdit="1"/>
              </p:cNvSpPr>
              <p:nvPr/>
            </p:nvSpPr>
            <p:spPr>
              <a:xfrm>
                <a:off x="1766316" y="4535425"/>
                <a:ext cx="8659368" cy="1484894"/>
              </a:xfrm>
              <a:prstGeom prst="rect">
                <a:avLst/>
              </a:prstGeom>
              <a:blipFill>
                <a:blip r:embed="rId2"/>
                <a:stretch>
                  <a:fillRect l="-1127" t="-1639" b="-2869"/>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E4AF0988-4946-4A99-8ED6-39C8D90D788F}"/>
              </a:ext>
            </a:extLst>
          </p:cNvPr>
          <p:cNvSpPr/>
          <p:nvPr/>
        </p:nvSpPr>
        <p:spPr>
          <a:xfrm>
            <a:off x="3209544"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3209544"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676656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498348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498348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676656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9" name="Straight Connector 8">
            <a:extLst>
              <a:ext uri="{FF2B5EF4-FFF2-40B4-BE49-F238E27FC236}">
                <a16:creationId xmlns:a16="http://schemas.microsoft.com/office/drawing/2014/main" id="{FD1A960D-923B-4C69-A152-220C5C27307C}"/>
              </a:ext>
            </a:extLst>
          </p:cNvPr>
          <p:cNvCxnSpPr>
            <a:stCxn id="2" idx="6"/>
            <a:endCxn id="5" idx="2"/>
          </p:cNvCxnSpPr>
          <p:nvPr/>
        </p:nvCxnSpPr>
        <p:spPr>
          <a:xfrm>
            <a:off x="3749040" y="2061972"/>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299EA9-D4E8-4C80-8B2B-54C39313688D}"/>
              </a:ext>
            </a:extLst>
          </p:cNvPr>
          <p:cNvCxnSpPr/>
          <p:nvPr/>
        </p:nvCxnSpPr>
        <p:spPr>
          <a:xfrm>
            <a:off x="5532120" y="2081784"/>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0A7EB5-4EBE-4518-A917-E4A434DBEB3F}"/>
              </a:ext>
            </a:extLst>
          </p:cNvPr>
          <p:cNvCxnSpPr/>
          <p:nvPr/>
        </p:nvCxnSpPr>
        <p:spPr>
          <a:xfrm>
            <a:off x="3749040" y="3604260"/>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204C7E-DFDF-45B7-B807-2A1D944F794F}"/>
              </a:ext>
            </a:extLst>
          </p:cNvPr>
          <p:cNvCxnSpPr/>
          <p:nvPr/>
        </p:nvCxnSpPr>
        <p:spPr>
          <a:xfrm>
            <a:off x="5532120" y="3604260"/>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7605B-E7D1-4CD5-99BB-05C20CA4CC8B}"/>
              </a:ext>
            </a:extLst>
          </p:cNvPr>
          <p:cNvCxnSpPr>
            <a:cxnSpLocks/>
            <a:endCxn id="3" idx="0"/>
          </p:cNvCxnSpPr>
          <p:nvPr/>
        </p:nvCxnSpPr>
        <p:spPr>
          <a:xfrm>
            <a:off x="3479292"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5B11B-26C5-4FFA-8784-E87396A5570F}"/>
              </a:ext>
            </a:extLst>
          </p:cNvPr>
          <p:cNvCxnSpPr>
            <a:cxnSpLocks/>
          </p:cNvCxnSpPr>
          <p:nvPr/>
        </p:nvCxnSpPr>
        <p:spPr>
          <a:xfrm>
            <a:off x="5254752"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CCAE37-1681-4056-9AC9-8B74C859B034}"/>
              </a:ext>
            </a:extLst>
          </p:cNvPr>
          <p:cNvCxnSpPr>
            <a:cxnSpLocks/>
          </p:cNvCxnSpPr>
          <p:nvPr/>
        </p:nvCxnSpPr>
        <p:spPr>
          <a:xfrm>
            <a:off x="7036308"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3BA064-1A89-476E-8BA4-F3B74877F029}"/>
              </a:ext>
            </a:extLst>
          </p:cNvPr>
          <p:cNvCxnSpPr>
            <a:cxnSpLocks/>
            <a:stCxn id="2" idx="5"/>
            <a:endCxn id="6" idx="1"/>
          </p:cNvCxnSpPr>
          <p:nvPr/>
        </p:nvCxnSpPr>
        <p:spPr>
          <a:xfrm>
            <a:off x="3670033" y="2246247"/>
            <a:ext cx="1392454" cy="1173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B6648A-F2CD-4636-8107-10FD0BDBBDD6}"/>
              </a:ext>
            </a:extLst>
          </p:cNvPr>
          <p:cNvCxnSpPr>
            <a:cxnSpLocks/>
            <a:endCxn id="7" idx="1"/>
          </p:cNvCxnSpPr>
          <p:nvPr/>
        </p:nvCxnSpPr>
        <p:spPr>
          <a:xfrm>
            <a:off x="3720686" y="2169918"/>
            <a:ext cx="3124881" cy="1250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248DBC-BDA5-4EF3-B05C-5E3E2D4F8530}"/>
              </a:ext>
            </a:extLst>
          </p:cNvPr>
          <p:cNvCxnSpPr>
            <a:cxnSpLocks/>
            <a:stCxn id="3" idx="7"/>
          </p:cNvCxnSpPr>
          <p:nvPr/>
        </p:nvCxnSpPr>
        <p:spPr>
          <a:xfrm flipV="1">
            <a:off x="3670033" y="2173095"/>
            <a:ext cx="3138958" cy="1246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2B400D-6CE9-4317-8CA9-AB4227FDBFC2}"/>
              </a:ext>
            </a:extLst>
          </p:cNvPr>
          <p:cNvCxnSpPr>
            <a:cxnSpLocks/>
            <a:stCxn id="4" idx="3"/>
            <a:endCxn id="6" idx="7"/>
          </p:cNvCxnSpPr>
          <p:nvPr/>
        </p:nvCxnSpPr>
        <p:spPr>
          <a:xfrm flipH="1">
            <a:off x="5443969" y="2246247"/>
            <a:ext cx="1401598" cy="1173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9AEA52-CC76-49FA-8126-1258843813A1}"/>
              </a:ext>
            </a:extLst>
          </p:cNvPr>
          <p:cNvCxnSpPr>
            <a:cxnSpLocks/>
            <a:stCxn id="5" idx="3"/>
            <a:endCxn id="3" idx="7"/>
          </p:cNvCxnSpPr>
          <p:nvPr/>
        </p:nvCxnSpPr>
        <p:spPr>
          <a:xfrm flipH="1">
            <a:off x="3670033" y="2246247"/>
            <a:ext cx="1392454" cy="1173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27C7E9-C77E-4F5C-8A1A-354DD19C8107}"/>
              </a:ext>
            </a:extLst>
          </p:cNvPr>
          <p:cNvCxnSpPr>
            <a:cxnSpLocks/>
            <a:stCxn id="5" idx="5"/>
            <a:endCxn id="7" idx="1"/>
          </p:cNvCxnSpPr>
          <p:nvPr/>
        </p:nvCxnSpPr>
        <p:spPr>
          <a:xfrm>
            <a:off x="5443969" y="2246247"/>
            <a:ext cx="1401598" cy="1173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1AB8A25D-6E41-47B6-A492-490ABCB83310}"/>
              </a:ext>
            </a:extLst>
          </p:cNvPr>
          <p:cNvSpPr/>
          <p:nvPr/>
        </p:nvSpPr>
        <p:spPr>
          <a:xfrm>
            <a:off x="3474720" y="1428518"/>
            <a:ext cx="3557016" cy="704697"/>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C8C029C7-FDF0-40C4-ABCB-52A2CFA4F271}"/>
              </a:ext>
            </a:extLst>
          </p:cNvPr>
          <p:cNvSpPr/>
          <p:nvPr/>
        </p:nvSpPr>
        <p:spPr>
          <a:xfrm rot="10800000">
            <a:off x="3474720" y="3480817"/>
            <a:ext cx="3521481" cy="812643"/>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1" name="Picture 40" descr="Image result for smiley face images">
            <a:extLst>
              <a:ext uri="{FF2B5EF4-FFF2-40B4-BE49-F238E27FC236}">
                <a16:creationId xmlns:a16="http://schemas.microsoft.com/office/drawing/2014/main" id="{FFDDF936-4B5D-4C4F-AF40-244B0F5677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3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A3D7A3-E2E0-4F79-99FD-718B93A8B3FA}"/>
              </a:ext>
            </a:extLst>
          </p:cNvPr>
          <p:cNvSpPr txBox="1"/>
          <p:nvPr/>
        </p:nvSpPr>
        <p:spPr>
          <a:xfrm>
            <a:off x="0" y="4849091"/>
            <a:ext cx="12192000" cy="890729"/>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C4C47872-59D2-4BD8-8012-9945F4C8963D}"/>
              </a:ext>
            </a:extLst>
          </p:cNvPr>
          <p:cNvSpPr txBox="1"/>
          <p:nvPr/>
        </p:nvSpPr>
        <p:spPr>
          <a:xfrm>
            <a:off x="0" y="3429000"/>
            <a:ext cx="12192000" cy="55901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83735" y="1281662"/>
                <a:ext cx="8881065" cy="4416594"/>
              </a:xfrm>
              <a:prstGeom prst="rect">
                <a:avLst/>
              </a:prstGeom>
            </p:spPr>
            <p:txBody>
              <a:bodyPr wrap="square">
                <a:spAutoFit/>
              </a:bodyPr>
              <a:lstStyle/>
              <a:p>
                <a:pPr>
                  <a:lnSpc>
                    <a:spcPct val="150000"/>
                  </a:lnSpc>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Paths, Cycles, Connectivity and Acyclicity.</a:t>
                </a: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path</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of length k </a:t>
                </a:r>
                <a:r>
                  <a:rPr lang="en-US" sz="2400" dirty="0">
                    <a:latin typeface="Times New Roman" panose="02020603050405020304" pitchFamily="18" charset="0"/>
                    <a:ea typeface="SimSun" panose="02010600030101010101" pitchFamily="2" charset="-122"/>
                    <a:cs typeface="Times New Roman" panose="02020603050405020304" pitchFamily="18" charset="0"/>
                  </a:rPr>
                  <a:t>from vertex  u  to vertex  v in a graph G = (V, E) is: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sequence &lt;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400" dirty="0">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sz="2400" dirty="0">
                    <a:latin typeface="Times New Roman" panose="02020603050405020304" pitchFamily="18" charset="0"/>
                    <a:ea typeface="SimSun" panose="02010600030101010101" pitchFamily="2" charset="-122"/>
                    <a:cs typeface="Times New Roman" panose="02020603050405020304" pitchFamily="18" charset="0"/>
                  </a:rPr>
                  <a:t>, …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&gt;  of vertices such that u =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400" dirty="0">
                    <a:latin typeface="Times New Roman" panose="02020603050405020304" pitchFamily="18" charset="0"/>
                    <a:ea typeface="SimSun" panose="02010600030101010101" pitchFamily="2" charset="-122"/>
                    <a:cs typeface="Times New Roman" panose="02020603050405020304" pitchFamily="18" charset="0"/>
                  </a:rPr>
                  <a:t> = v, and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i-1</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E for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dirty="0">
                    <a:latin typeface="Times New Roman" panose="02020603050405020304" pitchFamily="18" charset="0"/>
                    <a:ea typeface="SimSun" panose="02010600030101010101" pitchFamily="2" charset="-122"/>
                    <a:cs typeface="Times New Roman" panose="02020603050405020304" pitchFamily="18" charset="0"/>
                  </a:rPr>
                  <a:t> = 1, 2, …, k.  That is,</a:t>
                </a:r>
              </a:p>
              <a:p>
                <a:pPr marL="800100" lvl="1" indent="-342900">
                  <a:buFont typeface="Arial" panose="020B0604020202020204" pitchFamily="34" charset="0"/>
                  <a:buChar char="•"/>
                </a:pP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 = {u = u</a:t>
                </a:r>
                <a:r>
                  <a:rPr lang="en-US" sz="2400" baseline="-25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0</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1</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2</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 , </a:t>
                </a:r>
                <a:r>
                  <a:rPr lang="en-US" sz="24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k</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 v |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i-1</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V and  (u</a:t>
                </a:r>
                <a:r>
                  <a:rPr lang="en-US" sz="2400" baseline="-25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i-1</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a:t>
                </a:r>
              </a:p>
              <a:p>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length</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a:latin typeface="Times New Roman" panose="02020603050405020304" pitchFamily="18" charset="0"/>
                    <a:ea typeface="SimSun" panose="02010600030101010101" pitchFamily="2" charset="-122"/>
                    <a:cs typeface="Times New Roman" panose="02020603050405020304" pitchFamily="18" charset="0"/>
                  </a:rPr>
                  <a:t>of a path p is </a:t>
                </a:r>
              </a:p>
              <a:p>
                <a:pPr marL="1257300" lvl="2"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total number of vertices in a vertex sequence defining the path minus one,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a:latin typeface="Times New Roman" panose="02020603050405020304" pitchFamily="18" charset="0"/>
                    <a:ea typeface="SimSun" panose="02010600030101010101" pitchFamily="2" charset="-122"/>
                    <a:cs typeface="Times New Roman" panose="02020603050405020304" pitchFamily="18" charset="0"/>
                  </a:rPr>
                  <a:t> u =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0</a:t>
                </a:r>
                <a:r>
                  <a:rPr lang="en-US" sz="2400" dirty="0">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400" dirty="0">
                    <a:latin typeface="Times New Roman" panose="02020603050405020304" pitchFamily="18" charset="0"/>
                    <a:ea typeface="SimSun" panose="02010600030101010101" pitchFamily="2" charset="-122"/>
                    <a:cs typeface="Times New Roman" panose="02020603050405020304" pitchFamily="18" charset="0"/>
                  </a:rPr>
                  <a:t>, u</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sz="2400" dirty="0">
                    <a:latin typeface="Times New Roman" panose="02020603050405020304" pitchFamily="18" charset="0"/>
                    <a:ea typeface="SimSun" panose="02010600030101010101" pitchFamily="2" charset="-122"/>
                    <a:cs typeface="Times New Roman" panose="02020603050405020304" pitchFamily="18" charset="0"/>
                  </a:rPr>
                  <a:t>, …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u</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k</a:t>
                </a:r>
                <a:r>
                  <a:rPr lang="en-US" sz="2400" dirty="0">
                    <a:latin typeface="Times New Roman" panose="02020603050405020304" pitchFamily="18" charset="0"/>
                    <a:ea typeface="SimSun" panose="02010600030101010101" pitchFamily="2" charset="-122"/>
                    <a:cs typeface="Times New Roman" panose="02020603050405020304" pitchFamily="18" charset="0"/>
                  </a:rPr>
                  <a:t> = v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- 1),  </a:t>
                </a:r>
                <a:r>
                  <a:rPr lang="en-US" sz="2400" dirty="0">
                    <a:latin typeface="Times New Roman" panose="02020603050405020304" pitchFamily="18" charset="0"/>
                    <a:ea typeface="SimSun" panose="02010600030101010101" pitchFamily="2" charset="-122"/>
                    <a:cs typeface="Times New Roman" panose="02020603050405020304" pitchFamily="18" charset="0"/>
                  </a:rPr>
                  <a:t>which is the same as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number of edges in the path p. i.e., k.</a:t>
                </a:r>
                <a:endParaRPr lang="en-US" sz="240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83735" y="1281662"/>
                <a:ext cx="8881065" cy="4416594"/>
              </a:xfrm>
              <a:prstGeom prst="rect">
                <a:avLst/>
              </a:prstGeom>
              <a:blipFill>
                <a:blip r:embed="rId2"/>
                <a:stretch>
                  <a:fillRect l="-1098" r="-1853" b="-220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A6526BFA-2747-4D79-9CB2-FFB3D9B14294}"/>
              </a:ext>
            </a:extLst>
          </p:cNvPr>
          <p:cNvSpPr/>
          <p:nvPr/>
        </p:nvSpPr>
        <p:spPr>
          <a:xfrm flipH="1">
            <a:off x="589693" y="962650"/>
            <a:ext cx="727382" cy="478223"/>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4E35C019-1802-4AF2-B824-73826134078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40838">
            <a:off x="589693" y="962650"/>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50D6B13-5001-4B87-AF5E-4D3EEB8B254F}"/>
              </a:ext>
            </a:extLst>
          </p:cNvPr>
          <p:cNvSpPr/>
          <p:nvPr/>
        </p:nvSpPr>
        <p:spPr>
          <a:xfrm>
            <a:off x="1583735" y="573969"/>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1714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76BDA7-435C-47CD-AA44-730F60586EBB}"/>
              </a:ext>
            </a:extLst>
          </p:cNvPr>
          <p:cNvSpPr txBox="1"/>
          <p:nvPr/>
        </p:nvSpPr>
        <p:spPr>
          <a:xfrm>
            <a:off x="0" y="3709554"/>
            <a:ext cx="12192000" cy="175015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0433" y="1398292"/>
                <a:ext cx="9191133" cy="5297989"/>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Let the </a:t>
                </a:r>
                <a:r>
                  <a:rPr lang="en-US" sz="2400" dirty="0">
                    <a:solidFill>
                      <a:srgbClr val="FF0000"/>
                    </a:solidFill>
                    <a:effectLst/>
                    <a:latin typeface="Times New Roman" panose="02020603050405020304" pitchFamily="18" charset="0"/>
                    <a:ea typeface="SimSun" panose="02010600030101010101" pitchFamily="2" charset="-122"/>
                  </a:rPr>
                  <a:t>path</a:t>
                </a:r>
                <a:r>
                  <a:rPr lang="en-US" sz="2400" dirty="0">
                    <a:effectLst/>
                    <a:latin typeface="Times New Roman" panose="02020603050405020304" pitchFamily="18" charset="0"/>
                    <a:ea typeface="SimSun" panose="02010600030101010101" pitchFamily="2" charset="-122"/>
                  </a:rPr>
                  <a:t> p contains the vertices  u =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v and the edges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a:t>
                </a:r>
                <a:r>
                  <a:rPr lang="en-US" sz="2400" baseline="-25000" dirty="0">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 </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 </a:t>
                </a:r>
                <a:r>
                  <a:rPr lang="en-US" sz="2400" dirty="0">
                    <a:effectLst/>
                    <a:latin typeface="Times New Roman" panose="02020603050405020304" pitchFamily="18" charset="0"/>
                    <a:ea typeface="SimSun" panose="02010600030101010101" pitchFamily="2" charset="-122"/>
                  </a:rPr>
                  <a:t>), …,  (u</a:t>
                </a:r>
                <a:r>
                  <a:rPr lang="en-US" sz="2400" baseline="-25000" dirty="0">
                    <a:latin typeface="Times New Roman" panose="02020603050405020304" pitchFamily="18" charset="0"/>
                    <a:ea typeface="SimSun" panose="02010600030101010101" pitchFamily="2" charset="-122"/>
                  </a:rPr>
                  <a:t>k</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length of the path is k.</a:t>
                </a:r>
                <a:endParaRPr lang="en-US" sz="2400" dirty="0">
                  <a:effectLst/>
                  <a:latin typeface="Courier New" panose="02070309020205020404" pitchFamily="49" charset="0"/>
                  <a:ea typeface="SimSun" panose="02010600030101010101" pitchFamily="2" charset="-122"/>
                </a:endParaRP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There is always a 0-length path from u to u.</a:t>
                </a:r>
                <a:endParaRPr lang="en-US" sz="2400" dirty="0">
                  <a:effectLst/>
                  <a:latin typeface="Courier New" panose="02070309020205020404" pitchFamily="49" charset="0"/>
                  <a:ea typeface="SimSun" panose="02010600030101010101" pitchFamily="2" charset="-122"/>
                </a:endParaRPr>
              </a:p>
              <a:p>
                <a:pPr marL="800100" lvl="1" indent="-342900">
                  <a:buFont typeface="Arial" panose="020B0604020202020204" pitchFamily="34" charset="0"/>
                  <a:buChar char="•"/>
                </a:pPr>
                <a:r>
                  <a:rPr lang="en-US" sz="2400" dirty="0">
                    <a:solidFill>
                      <a:schemeClr val="tx1"/>
                    </a:solidFill>
                    <a:effectLst/>
                    <a:latin typeface="Times New Roman" panose="02020603050405020304" pitchFamily="18" charset="0"/>
                    <a:ea typeface="SimSun" panose="02010600030101010101" pitchFamily="2" charset="-122"/>
                  </a:rPr>
                  <a:t>If there is a path p from u to v, we say </a:t>
                </a:r>
                <a:r>
                  <a:rPr lang="en-US" sz="2400" dirty="0">
                    <a:solidFill>
                      <a:srgbClr val="0000FF"/>
                    </a:solidFill>
                    <a:effectLst/>
                    <a:latin typeface="Times New Roman" panose="02020603050405020304" pitchFamily="18" charset="0"/>
                    <a:ea typeface="SimSun" panose="02010600030101010101" pitchFamily="2" charset="-122"/>
                  </a:rPr>
                  <a:t>that v is reachable from u </a:t>
                </a:r>
                <a:r>
                  <a:rPr lang="en-US" sz="2400" dirty="0">
                    <a:solidFill>
                      <a:schemeClr val="tx1"/>
                    </a:solidFill>
                    <a:effectLst/>
                    <a:latin typeface="Times New Roman" panose="02020603050405020304" pitchFamily="18" charset="0"/>
                    <a:ea typeface="SimSun" panose="02010600030101010101" pitchFamily="2" charset="-122"/>
                  </a:rPr>
                  <a:t>via p, which we denote as u  </a:t>
                </a:r>
                <a14:m>
                  <m:oMath xmlns:m="http://schemas.openxmlformats.org/officeDocument/2006/math">
                    <m:box>
                      <m:boxPr>
                        <m:ctrlP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boxPr>
                      <m:e>
                        <m:groupChr>
                          <m:groupChrPr>
                            <m:chr m:val="→"/>
                            <m:vertJc m:val="bot"/>
                            <m:ctrlPr>
                              <a:rPr lang="en-US" sz="2400" i="1">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ctrlPr>
                          </m:groupChrPr>
                          <m:e>
                            <m:r>
                              <a:rPr lang="en-US" sz="2400" b="0" i="1" smtClean="0">
                                <a:solidFill>
                                  <a:schemeClr val="tx1"/>
                                </a:solidFill>
                                <a:effectLst/>
                                <a:latin typeface="Cambria Math" panose="02040503050406030204" pitchFamily="18" charset="0"/>
                                <a:ea typeface="SimSun" panose="02010600030101010101" pitchFamily="2" charset="-122"/>
                                <a:cs typeface="Times New Roman" panose="02020603050405020304" pitchFamily="18" charset="0"/>
                              </a:rPr>
                              <m:t>𝑝</m:t>
                            </m:r>
                          </m:e>
                        </m:groupChr>
                      </m:e>
                    </m:box>
                  </m:oMath>
                </a14:m>
                <a:r>
                  <a:rPr lang="en-US" sz="2400" dirty="0">
                    <a:solidFill>
                      <a:schemeClr val="tx1"/>
                    </a:solidFill>
                    <a:effectLst/>
                    <a:latin typeface="Times New Roman" panose="02020603050405020304" pitchFamily="18" charset="0"/>
                    <a:ea typeface="SimSun" panose="02010600030101010101" pitchFamily="2" charset="-122"/>
                  </a:rPr>
                  <a:t>  v  if G is directed.</a:t>
                </a:r>
                <a:endParaRPr lang="en-US" sz="2400" dirty="0">
                  <a:effectLst/>
                  <a:latin typeface="Courier New" panose="02070309020205020404" pitchFamily="49" charset="0"/>
                  <a:ea typeface="SimSun" panose="02010600030101010101" pitchFamily="2" charset="-122"/>
                </a:endParaRPr>
              </a:p>
              <a:p>
                <a:pPr marL="800100" lvl="1" indent="-3429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 path is</a:t>
                </a:r>
                <a:r>
                  <a:rPr lang="en-US" sz="2400" dirty="0">
                    <a:solidFill>
                      <a:srgbClr val="0000FF"/>
                    </a:solidFill>
                    <a:effectLst/>
                    <a:latin typeface="Times New Roman" panose="02020603050405020304" pitchFamily="18" charset="0"/>
                    <a:ea typeface="SimSun" panose="02010600030101010101" pitchFamily="2" charset="-122"/>
                  </a:rPr>
                  <a:t> </a:t>
                </a:r>
                <a:r>
                  <a:rPr lang="en-US" sz="2400" i="1" dirty="0">
                    <a:solidFill>
                      <a:srgbClr val="0000FF"/>
                    </a:solidFill>
                    <a:effectLst/>
                    <a:latin typeface="Times New Roman" panose="02020603050405020304" pitchFamily="18" charset="0"/>
                    <a:ea typeface="SimSun" panose="02010600030101010101" pitchFamily="2" charset="-122"/>
                  </a:rPr>
                  <a:t>simple</a:t>
                </a:r>
                <a:r>
                  <a:rPr lang="en-US" sz="2400" dirty="0">
                    <a:effectLst/>
                    <a:latin typeface="Times New Roman" panose="02020603050405020304" pitchFamily="18" charset="0"/>
                    <a:ea typeface="SimSun" panose="02010600030101010101" pitchFamily="2" charset="-122"/>
                  </a:rPr>
                  <a:t>, if </a:t>
                </a:r>
                <a:r>
                  <a:rPr lang="en-US" sz="2400" dirty="0">
                    <a:solidFill>
                      <a:srgbClr val="0000FF"/>
                    </a:solidFill>
                    <a:effectLst/>
                    <a:latin typeface="Times New Roman" panose="02020603050405020304" pitchFamily="18" charset="0"/>
                    <a:ea typeface="SimSun" panose="02010600030101010101" pitchFamily="2" charset="-122"/>
                  </a:rPr>
                  <a:t>all vertices of a path are distinct</a:t>
                </a:r>
                <a:endParaRPr lang="en-US" sz="2400" dirty="0">
                  <a:effectLst/>
                  <a:latin typeface="Courier New" panose="02070309020205020404" pitchFamily="49" charset="0"/>
                  <a:ea typeface="SimSun" panose="02010600030101010101" pitchFamily="2" charset="-122"/>
                </a:endParaRPr>
              </a:p>
              <a:p>
                <a:r>
                  <a:rPr lang="en-US" sz="2400" dirty="0">
                    <a:solidFill>
                      <a:srgbClr val="0000FF"/>
                    </a:solidFill>
                    <a:effectLst/>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P</a:t>
                </a:r>
                <a:r>
                  <a:rPr lang="en-US" sz="2400" baseline="-25000" dirty="0" err="1">
                    <a:effectLst/>
                    <a:latin typeface="Times New Roman" panose="02020603050405020304" pitchFamily="18" charset="0"/>
                    <a:ea typeface="SimSun" panose="02010600030101010101" pitchFamily="2" charset="-122"/>
                  </a:rPr>
                  <a:t>simple</a:t>
                </a:r>
                <a:r>
                  <a:rPr lang="en-US" sz="2400" dirty="0">
                    <a:effectLst/>
                    <a:latin typeface="Times New Roman" panose="02020603050405020304" pitchFamily="18" charset="0"/>
                    <a:ea typeface="SimSun" panose="02010600030101010101" pitchFamily="2" charset="-122"/>
                  </a:rPr>
                  <a:t> = { u =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 v | </a:t>
                </a:r>
                <a14:m>
                  <m:oMath xmlns:m="http://schemas.openxmlformats.org/officeDocument/2006/math">
                    <m:r>
                      <a:rPr lang="en-US" sz="2400" b="0" i="1" dirty="0" smtClean="0">
                        <a:effectLst/>
                        <a:latin typeface="Cambria Math" panose="02040503050406030204" pitchFamily="18" charset="0"/>
                        <a:ea typeface="Cambria Math" panose="02040503050406030204" pitchFamily="18" charset="0"/>
                      </a:rPr>
                      <m:t>∀ </m:t>
                    </m:r>
                  </m:oMath>
                </a14:m>
                <a:r>
                  <a:rPr lang="en-US" sz="2400" dirty="0">
                    <a:effectLst/>
                    <a:latin typeface="Times New Roman" panose="02020603050405020304" pitchFamily="18" charset="0"/>
                    <a:ea typeface="SimSun" panose="02010600030101010101" pitchFamily="2" charset="-122"/>
                  </a:rPr>
                  <a:t>u</a:t>
                </a:r>
                <a:r>
                  <a:rPr lang="en-US" sz="2400" baseline="-25000" dirty="0">
                    <a:effectLst/>
                    <a:latin typeface="Times New Roman" panose="02020603050405020304" pitchFamily="18" charset="0"/>
                    <a:ea typeface="SimSun" panose="02010600030101010101" pitchFamily="2" charset="-122"/>
                  </a:rPr>
                  <a:t>i-1</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effectLst/>
                    <a:latin typeface="Times New Roman" panose="02020603050405020304" pitchFamily="18" charset="0"/>
                    <a:ea typeface="SimSun" panose="02010600030101010101" pitchFamily="2" charset="-122"/>
                  </a:rPr>
                  <a:t>j</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1" dirty="0" smtClean="0">
                        <a:effectLst/>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V and  </a:t>
                </a:r>
              </a:p>
              <a:p>
                <a:r>
                  <a:rPr lang="en-US" sz="24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(u</a:t>
                </a:r>
                <a:r>
                  <a:rPr lang="en-US" sz="2400" baseline="-25000" dirty="0">
                    <a:effectLst/>
                    <a:latin typeface="Times New Roman" panose="02020603050405020304" pitchFamily="18" charset="0"/>
                    <a:ea typeface="SimSun" panose="02010600030101010101" pitchFamily="2" charset="-122"/>
                  </a:rPr>
                  <a:t>i-1</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b="0" i="1" dirty="0" smtClean="0">
                        <a:effectLst/>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E,  u</a:t>
                </a:r>
                <a:r>
                  <a:rPr lang="en-US" sz="2400" baseline="-25000" dirty="0">
                    <a:effectLst/>
                    <a:latin typeface="Times New Roman" panose="02020603050405020304" pitchFamily="18" charset="0"/>
                    <a:ea typeface="SimSun" panose="02010600030101010101" pitchFamily="2" charset="-122"/>
                  </a:rPr>
                  <a:t>i-1</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u</a:t>
                </a:r>
                <a:r>
                  <a:rPr lang="en-US" sz="2400" baseline="-250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 </a:t>
                </a:r>
                <a:r>
                  <a:rPr lang="en-US" sz="2400" dirty="0" err="1">
                    <a:effectLst/>
                    <a:latin typeface="Times New Roman" panose="02020603050405020304" pitchFamily="18" charset="0"/>
                    <a:ea typeface="SimSun" panose="02010600030101010101" pitchFamily="2" charset="-122"/>
                  </a:rPr>
                  <a:t>u</a:t>
                </a:r>
                <a:r>
                  <a:rPr lang="en-US" sz="2400" baseline="-25000" dirty="0" err="1">
                    <a:effectLst/>
                    <a:latin typeface="Times New Roman" panose="02020603050405020304" pitchFamily="18" charset="0"/>
                    <a:ea typeface="SimSun" panose="02010600030101010101" pitchFamily="2" charset="-122"/>
                  </a:rPr>
                  <a:t>j</a:t>
                </a:r>
                <a:r>
                  <a:rPr lang="en-US" sz="2400" dirty="0">
                    <a:effectLst/>
                    <a:latin typeface="Times New Roman" panose="02020603050405020304" pitchFamily="18" charset="0"/>
                    <a:ea typeface="SimSun" panose="02010600030101010101" pitchFamily="2" charset="-122"/>
                  </a:rPr>
                  <a:t> }.</a:t>
                </a:r>
              </a:p>
              <a:p>
                <a:pPr marL="800100" lvl="1" indent="-342900">
                  <a:spcBef>
                    <a:spcPts val="1200"/>
                  </a:spcBef>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u</a:t>
                </a:r>
                <a:r>
                  <a:rPr lang="en-US" sz="2400" baseline="-25000" dirty="0">
                    <a:solidFill>
                      <a:srgbClr val="0000FF"/>
                    </a:solidFill>
                    <a:latin typeface="Times New Roman" panose="02020603050405020304" pitchFamily="18" charset="0"/>
                    <a:ea typeface="SimSun" panose="02010600030101010101" pitchFamily="2" charset="-122"/>
                  </a:rPr>
                  <a:t>i-1</a:t>
                </a:r>
                <a:r>
                  <a:rPr lang="en-US" sz="2400" dirty="0">
                    <a:solidFill>
                      <a:srgbClr val="0000FF"/>
                    </a:solidFill>
                    <a:latin typeface="Times New Roman" panose="02020603050405020304" pitchFamily="18" charset="0"/>
                    <a:ea typeface="SimSun" panose="02010600030101010101" pitchFamily="2" charset="-122"/>
                  </a:rPr>
                  <a:t>, ≠ </a:t>
                </a:r>
                <a:r>
                  <a:rPr lang="en-US" sz="2400" dirty="0" err="1">
                    <a:solidFill>
                      <a:srgbClr val="0000FF"/>
                    </a:solidFill>
                    <a:latin typeface="Times New Roman" panose="02020603050405020304" pitchFamily="18" charset="0"/>
                    <a:ea typeface="SimSun" panose="02010600030101010101" pitchFamily="2" charset="-122"/>
                  </a:rPr>
                  <a:t>u</a:t>
                </a:r>
                <a:r>
                  <a:rPr lang="en-US" sz="2400" baseline="-25000" dirty="0" err="1">
                    <a:solidFill>
                      <a:srgbClr val="0000FF"/>
                    </a:solidFill>
                    <a:latin typeface="Times New Roman" panose="02020603050405020304" pitchFamily="18" charset="0"/>
                    <a:ea typeface="SimSun" panose="02010600030101010101" pitchFamily="2" charset="-122"/>
                  </a:rPr>
                  <a:t>i</a:t>
                </a:r>
                <a:r>
                  <a:rPr lang="en-US" sz="2400" dirty="0">
                    <a:solidFill>
                      <a:srgbClr val="0000FF"/>
                    </a:solidFill>
                    <a:latin typeface="Times New Roman" panose="02020603050405020304" pitchFamily="18" charset="0"/>
                    <a:ea typeface="SimSun" panose="02010600030101010101" pitchFamily="2" charset="-122"/>
                  </a:rPr>
                  <a:t> ≠ </a:t>
                </a:r>
                <a:r>
                  <a:rPr lang="en-US" sz="2400" dirty="0" err="1">
                    <a:solidFill>
                      <a:srgbClr val="0000FF"/>
                    </a:solidFill>
                    <a:latin typeface="Times New Roman" panose="02020603050405020304" pitchFamily="18" charset="0"/>
                    <a:ea typeface="SimSun" panose="02010600030101010101" pitchFamily="2" charset="-122"/>
                  </a:rPr>
                  <a:t>u</a:t>
                </a:r>
                <a:r>
                  <a:rPr lang="en-US" sz="2400" baseline="-25000" dirty="0" err="1">
                    <a:solidFill>
                      <a:srgbClr val="0000FF"/>
                    </a:solidFill>
                    <a:latin typeface="Times New Roman" panose="02020603050405020304" pitchFamily="18" charset="0"/>
                    <a:ea typeface="SimSun" panose="02010600030101010101" pitchFamily="2" charset="-122"/>
                  </a:rPr>
                  <a:t>j</a:t>
                </a:r>
                <a:r>
                  <a:rPr lang="en-US" sz="2400" dirty="0">
                    <a:solidFill>
                      <a:srgbClr val="0000FF"/>
                    </a:solidFill>
                    <a:latin typeface="Times New Roman" panose="02020603050405020304" pitchFamily="18" charset="0"/>
                    <a:ea typeface="SimSun" panose="02010600030101010101" pitchFamily="2" charset="-122"/>
                  </a:rPr>
                  <a:t> implies u</a:t>
                </a:r>
                <a:r>
                  <a:rPr lang="en-US" sz="2400" baseline="-25000" dirty="0">
                    <a:solidFill>
                      <a:srgbClr val="0000FF"/>
                    </a:solidFill>
                    <a:latin typeface="Times New Roman" panose="02020603050405020304" pitchFamily="18" charset="0"/>
                    <a:ea typeface="SimSun" panose="02010600030101010101" pitchFamily="2" charset="-122"/>
                  </a:rPr>
                  <a:t>i-1</a:t>
                </a:r>
                <a:r>
                  <a:rPr lang="en-US" sz="2400" dirty="0">
                    <a:solidFill>
                      <a:srgbClr val="0000FF"/>
                    </a:solidFill>
                    <a:latin typeface="Times New Roman" panose="02020603050405020304" pitchFamily="18" charset="0"/>
                    <a:ea typeface="SimSun" panose="02010600030101010101" pitchFamily="2" charset="-122"/>
                  </a:rPr>
                  <a:t>, ≠ </a:t>
                </a:r>
                <a:r>
                  <a:rPr lang="en-US" sz="2400" dirty="0" err="1">
                    <a:solidFill>
                      <a:srgbClr val="0000FF"/>
                    </a:solidFill>
                    <a:latin typeface="Times New Roman" panose="02020603050405020304" pitchFamily="18" charset="0"/>
                    <a:ea typeface="SimSun" panose="02010600030101010101" pitchFamily="2" charset="-122"/>
                  </a:rPr>
                  <a:t>u</a:t>
                </a:r>
                <a:r>
                  <a:rPr lang="en-US" sz="2400" baseline="-25000" dirty="0" err="1">
                    <a:solidFill>
                      <a:srgbClr val="0000FF"/>
                    </a:solidFill>
                    <a:latin typeface="Times New Roman" panose="02020603050405020304" pitchFamily="18" charset="0"/>
                    <a:ea typeface="SimSun" panose="02010600030101010101" pitchFamily="2" charset="-122"/>
                  </a:rPr>
                  <a:t>j</a:t>
                </a:r>
                <a:r>
                  <a:rPr lang="en-US" sz="2400" dirty="0">
                    <a:solidFill>
                      <a:srgbClr val="0000FF"/>
                    </a:solidFill>
                    <a:latin typeface="Times New Roman" panose="02020603050405020304" pitchFamily="18" charset="0"/>
                    <a:ea typeface="SimSun" panose="02010600030101010101" pitchFamily="2" charset="-122"/>
                  </a:rPr>
                  <a:t>. This rules out a cyclic.</a:t>
                </a:r>
              </a:p>
              <a:p>
                <a:pPr marL="800100" lvl="1" indent="-342900">
                  <a:spcBef>
                    <a:spcPts val="1200"/>
                  </a:spcBef>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Figure 5.2a, the path {1, 2, 5, 4} is a simple path of length 3. The path {2, 5, 4, 5} is not simple.</a:t>
                </a:r>
                <a:endParaRPr lang="en-US" sz="2400" dirty="0"/>
              </a:p>
              <a:p>
                <a:endParaRPr lang="en-US" sz="2400" dirty="0">
                  <a:effectLst/>
                  <a:latin typeface="Courier New" panose="02070309020205020404" pitchFamily="49"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500433" y="1398292"/>
                <a:ext cx="9191133" cy="5297989"/>
              </a:xfrm>
              <a:prstGeom prst="rect">
                <a:avLst/>
              </a:prstGeom>
              <a:blipFill>
                <a:blip r:embed="rId2"/>
                <a:stretch>
                  <a:fillRect l="-995" t="-92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E8CA168D-9115-4CA8-B4C5-2862F91B8E0D}"/>
              </a:ext>
            </a:extLst>
          </p:cNvPr>
          <p:cNvSpPr/>
          <p:nvPr/>
        </p:nvSpPr>
        <p:spPr>
          <a:xfrm flipH="1">
            <a:off x="580457" y="3429000"/>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7AC9712A-A914-4BDB-A914-46B3357100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FA265F8-E6A2-402D-B3B0-E61950927916}"/>
              </a:ext>
            </a:extLst>
          </p:cNvPr>
          <p:cNvSpPr/>
          <p:nvPr/>
        </p:nvSpPr>
        <p:spPr>
          <a:xfrm>
            <a:off x="1583735" y="573969"/>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452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951C0F-A0D0-458F-BCA0-E2B4122924CC}"/>
              </a:ext>
            </a:extLst>
          </p:cNvPr>
          <p:cNvSpPr txBox="1"/>
          <p:nvPr/>
        </p:nvSpPr>
        <p:spPr>
          <a:xfrm>
            <a:off x="0" y="1997147"/>
            <a:ext cx="12323618" cy="143185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4631" y="1903335"/>
                <a:ext cx="7596841" cy="193899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A </a:t>
                </a:r>
                <a:r>
                  <a:rPr lang="en-US" sz="2400" dirty="0" err="1">
                    <a:solidFill>
                      <a:srgbClr val="0000FF"/>
                    </a:solidFill>
                    <a:latin typeface="Times New Roman" panose="02020603050405020304" pitchFamily="18" charset="0"/>
                    <a:ea typeface="SimSun" panose="02010600030101010101" pitchFamily="2" charset="-122"/>
                  </a:rPr>
                  <a:t>subpath</a:t>
                </a:r>
                <a:r>
                  <a:rPr lang="en-US" sz="2400" dirty="0">
                    <a:latin typeface="Times New Roman" panose="02020603050405020304" pitchFamily="18" charset="0"/>
                    <a:ea typeface="SimSun" panose="02010600030101010101" pitchFamily="2" charset="-122"/>
                  </a:rPr>
                  <a:t> of </a:t>
                </a:r>
                <a:r>
                  <a:rPr lang="en-US" sz="2400" dirty="0">
                    <a:effectLst/>
                    <a:latin typeface="Times New Roman" panose="02020603050405020304" pitchFamily="18" charset="0"/>
                    <a:ea typeface="SimSun" panose="02010600030101010101" pitchFamily="2" charset="-122"/>
                  </a:rPr>
                  <a:t>path p = &lt;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&gt; is a contiguous subsequence of its vertices. That is, for any 0 </a:t>
                </a: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j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k, the subsequence </a:t>
                </a:r>
                <a:r>
                  <a:rPr lang="en-US" sz="2400" dirty="0">
                    <a:latin typeface="Times New Roman" panose="02020603050405020304" pitchFamily="18" charset="0"/>
                    <a:ea typeface="SimSun" panose="02010600030101010101" pitchFamily="2" charset="-122"/>
                  </a:rPr>
                  <a:t>of vertices &lt; </a:t>
                </a:r>
                <a:r>
                  <a:rPr lang="en-US" sz="2400" dirty="0" err="1">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u</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u</a:t>
                </a:r>
                <a:r>
                  <a:rPr lang="en-US" sz="2400" baseline="-25000" dirty="0">
                    <a:latin typeface="Times New Roman" panose="02020603050405020304" pitchFamily="18" charset="0"/>
                    <a:ea typeface="SimSun" panose="02010600030101010101" pitchFamily="2" charset="-122"/>
                  </a:rPr>
                  <a:t>i+2</a:t>
                </a:r>
                <a:r>
                  <a:rPr lang="en-US" sz="2400" dirty="0">
                    <a:latin typeface="Times New Roman" panose="02020603050405020304" pitchFamily="18" charset="0"/>
                    <a:ea typeface="SimSun" panose="02010600030101010101" pitchFamily="2" charset="-122"/>
                  </a:rPr>
                  <a:t>, … , </a:t>
                </a:r>
                <a:r>
                  <a:rPr lang="en-US" sz="2400" dirty="0" err="1">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&gt; is a </a:t>
                </a:r>
                <a:r>
                  <a:rPr lang="en-US" sz="2400" dirty="0" err="1">
                    <a:latin typeface="Times New Roman" panose="02020603050405020304" pitchFamily="18" charset="0"/>
                    <a:ea typeface="SimSun" panose="02010600030101010101" pitchFamily="2" charset="-122"/>
                  </a:rPr>
                  <a:t>subpath</a:t>
                </a:r>
                <a:r>
                  <a:rPr lang="en-US" sz="2400" dirty="0">
                    <a:latin typeface="Times New Roman" panose="02020603050405020304" pitchFamily="18" charset="0"/>
                    <a:ea typeface="SimSun" panose="02010600030101010101" pitchFamily="2" charset="-122"/>
                  </a:rPr>
                  <a:t> of p.</a:t>
                </a:r>
              </a:p>
              <a:p>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894631" y="1903335"/>
                <a:ext cx="7596841" cy="1938992"/>
              </a:xfrm>
              <a:prstGeom prst="rect">
                <a:avLst/>
              </a:prstGeom>
              <a:blipFill>
                <a:blip r:embed="rId2"/>
                <a:stretch>
                  <a:fillRect l="-1284" t="-251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E8CA168D-9115-4CA8-B4C5-2862F91B8E0D}"/>
              </a:ext>
            </a:extLst>
          </p:cNvPr>
          <p:cNvSpPr/>
          <p:nvPr/>
        </p:nvSpPr>
        <p:spPr>
          <a:xfrm flipH="1">
            <a:off x="580457" y="3429000"/>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7AC9712A-A914-4BDB-A914-46B3357100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FA265F8-E6A2-402D-B3B0-E61950927916}"/>
              </a:ext>
            </a:extLst>
          </p:cNvPr>
          <p:cNvSpPr/>
          <p:nvPr/>
        </p:nvSpPr>
        <p:spPr>
          <a:xfrm>
            <a:off x="1830623" y="784281"/>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917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5846F4-4A12-486B-80E4-E711F6878B2A}"/>
              </a:ext>
            </a:extLst>
          </p:cNvPr>
          <p:cNvSpPr txBox="1"/>
          <p:nvPr/>
        </p:nvSpPr>
        <p:spPr>
          <a:xfrm>
            <a:off x="-2" y="1371600"/>
            <a:ext cx="12192001" cy="178723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21004" y="1270276"/>
                <a:ext cx="8749991" cy="4923399"/>
              </a:xfrm>
              <a:prstGeom prst="rect">
                <a:avLst/>
              </a:prstGeom>
              <a:ln>
                <a:solidFill>
                  <a:schemeClr val="accent1"/>
                </a:solidFill>
              </a:ln>
            </p:spPr>
            <p:txBody>
              <a:bodyPr wrap="square">
                <a:spAutoFit/>
              </a:bodyPr>
              <a:lstStyle/>
              <a:p>
                <a:r>
                  <a:rPr lang="en-US" sz="2400" dirty="0">
                    <a:latin typeface="Times New Roman" panose="02020603050405020304" pitchFamily="18" charset="0"/>
                    <a:ea typeface="SimSun" panose="02010600030101010101" pitchFamily="2" charset="-122"/>
                  </a:rPr>
                  <a:t>In a digraph, </a:t>
                </a:r>
              </a:p>
              <a:p>
                <a:pPr marL="457200" indent="-4572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path </a:t>
                </a:r>
                <a:r>
                  <a:rPr lang="en-US" sz="2400" dirty="0">
                    <a:effectLst/>
                    <a:latin typeface="Times New Roman" panose="02020603050405020304" pitchFamily="18" charset="0"/>
                    <a:ea typeface="SimSun" panose="02010600030101010101" pitchFamily="2" charset="-122"/>
                  </a:rPr>
                  <a:t>&lt;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&gt; forms a </a:t>
                </a:r>
                <a:r>
                  <a:rPr lang="en-US" sz="2400" dirty="0">
                    <a:solidFill>
                      <a:srgbClr val="0000FF"/>
                    </a:solidFill>
                    <a:effectLst/>
                    <a:latin typeface="Times New Roman" panose="02020603050405020304" pitchFamily="18" charset="0"/>
                    <a:ea typeface="SimSun" panose="02010600030101010101" pitchFamily="2" charset="-122"/>
                  </a:rPr>
                  <a:t>cycle</a:t>
                </a:r>
                <a:r>
                  <a:rPr lang="en-US" sz="2400" dirty="0">
                    <a:effectLst/>
                    <a:latin typeface="Times New Roman" panose="02020603050405020304" pitchFamily="18" charset="0"/>
                    <a:ea typeface="SimSun" panose="02010600030101010101" pitchFamily="2" charset="-122"/>
                  </a:rPr>
                  <a:t> if u</a:t>
                </a:r>
                <a:r>
                  <a:rPr lang="en-US" sz="2400" baseline="-25000" dirty="0">
                    <a:effectLst/>
                    <a:latin typeface="Times New Roman" panose="02020603050405020304" pitchFamily="18" charset="0"/>
                    <a:ea typeface="SimSun" panose="02010600030101010101" pitchFamily="2" charset="-122"/>
                  </a:rPr>
                  <a:t>0</a:t>
                </a:r>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and the path contains at least one edge.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The cycle is </a:t>
                </a:r>
                <a:r>
                  <a:rPr lang="en-US" sz="2400" dirty="0">
                    <a:solidFill>
                      <a:srgbClr val="0000FF"/>
                    </a:solidFill>
                    <a:effectLst/>
                    <a:latin typeface="Times New Roman" panose="02020603050405020304" pitchFamily="18" charset="0"/>
                    <a:ea typeface="SimSun" panose="02010600030101010101" pitchFamily="2" charset="-122"/>
                  </a:rPr>
                  <a:t>simple</a:t>
                </a:r>
                <a:r>
                  <a:rPr lang="en-US" sz="2400" dirty="0">
                    <a:effectLst/>
                    <a:latin typeface="Times New Roman" panose="02020603050405020304" pitchFamily="18" charset="0"/>
                    <a:ea typeface="SimSun" panose="02010600030101010101" pitchFamily="2" charset="-122"/>
                  </a:rPr>
                  <a:t> if, in addition,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are distinct.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 self-loop is a cycle of length 1.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Two paths &lt; </a:t>
                </a:r>
                <a14:m>
                  <m:oMath xmlns:m="http://schemas.openxmlformats.org/officeDocument/2006/math">
                    <m:sSub>
                      <m:sSubPr>
                        <m:ctrlPr>
                          <a:rPr lang="en-US" sz="2400" i="1" smtClean="0">
                            <a:effectLst/>
                            <a:latin typeface="Cambria Math" panose="02040503050406030204" pitchFamily="18" charset="0"/>
                            <a:ea typeface="SimSun" panose="02010600030101010101" pitchFamily="2" charset="-122"/>
                          </a:rPr>
                        </m:ctrlPr>
                      </m:sSubPr>
                      <m:e>
                        <m:r>
                          <a:rPr lang="en-US" sz="2400" b="0" i="1" smtClean="0">
                            <a:effectLst/>
                            <a:latin typeface="Cambria Math" panose="02040503050406030204" pitchFamily="18" charset="0"/>
                            <a:ea typeface="SimSun" panose="02010600030101010101" pitchFamily="2" charset="-122"/>
                          </a:rPr>
                          <m:t>𝑢</m:t>
                        </m:r>
                      </m:e>
                      <m:sub>
                        <m:r>
                          <a:rPr lang="en-US" sz="2400" b="0" i="1" smtClean="0">
                            <a:effectLst/>
                            <a:latin typeface="Cambria Math" panose="02040503050406030204" pitchFamily="18" charset="0"/>
                            <a:ea typeface="SimSun" panose="02010600030101010101" pitchFamily="2" charset="-122"/>
                          </a:rPr>
                          <m:t>0</m:t>
                        </m:r>
                      </m:sub>
                    </m:sSub>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smtClean="0">
                            <a:latin typeface="Cambria Math" panose="02040503050406030204" pitchFamily="18" charset="0"/>
                            <a:ea typeface="SimSun" panose="02010600030101010101" pitchFamily="2" charset="-122"/>
                          </a:rPr>
                        </m:ctrlPr>
                      </m:sSub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1</m:t>
                        </m:r>
                      </m:sub>
                    </m:sSub>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latin typeface="Cambria Math" panose="02040503050406030204" pitchFamily="18" charset="0"/>
                            <a:ea typeface="SimSun" panose="02010600030101010101" pitchFamily="2" charset="-122"/>
                          </a:rPr>
                        </m:ctrlPr>
                      </m:sSub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2</m:t>
                        </m:r>
                      </m:sub>
                    </m:sSub>
                  </m:oMath>
                </a14:m>
                <a:r>
                  <a:rPr lang="en-US" sz="2400" dirty="0">
                    <a:effectLst/>
                    <a:latin typeface="Times New Roman" panose="02020603050405020304" pitchFamily="18" charset="0"/>
                    <a:ea typeface="SimSun" panose="02010600030101010101" pitchFamily="2" charset="-122"/>
                  </a:rPr>
                  <a:t>, … , </a:t>
                </a:r>
                <a14:m>
                  <m:oMath xmlns:m="http://schemas.openxmlformats.org/officeDocument/2006/math">
                    <m:sSub>
                      <m:sSubPr>
                        <m:ctrlPr>
                          <a:rPr lang="en-US" sz="2400" i="1">
                            <a:latin typeface="Cambria Math" panose="02040503050406030204" pitchFamily="18" charset="0"/>
                            <a:ea typeface="SimSun" panose="02010600030101010101" pitchFamily="2" charset="-122"/>
                          </a:rPr>
                        </m:ctrlPr>
                      </m:sSub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𝑘</m:t>
                        </m:r>
                        <m:r>
                          <a:rPr lang="en-US" sz="2400" b="0" i="1" smtClean="0">
                            <a:latin typeface="Cambria Math" panose="02040503050406030204" pitchFamily="18" charset="0"/>
                            <a:ea typeface="SimSun" panose="02010600030101010101" pitchFamily="2" charset="-122"/>
                          </a:rPr>
                          <m:t>−1</m:t>
                        </m:r>
                      </m:sub>
                    </m:sSub>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latin typeface="Cambria Math" panose="02040503050406030204" pitchFamily="18" charset="0"/>
                            <a:ea typeface="SimSun" panose="02010600030101010101" pitchFamily="2" charset="-122"/>
                          </a:rPr>
                        </m:ctrlPr>
                      </m:sSubPr>
                      <m:e>
                        <m:r>
                          <a:rPr lang="en-US" sz="2400" i="1">
                            <a:latin typeface="Cambria Math" panose="02040503050406030204" pitchFamily="18" charset="0"/>
                            <a:ea typeface="SimSun" panose="02010600030101010101" pitchFamily="2" charset="-122"/>
                          </a:rPr>
                          <m:t>𝑢</m:t>
                        </m:r>
                      </m:e>
                      <m:sub>
                        <m:r>
                          <a:rPr lang="en-US" sz="2400" i="1">
                            <a:latin typeface="Cambria Math" panose="02040503050406030204" pitchFamily="18" charset="0"/>
                            <a:ea typeface="SimSun" panose="02010600030101010101" pitchFamily="2" charset="-122"/>
                          </a:rPr>
                          <m:t>0</m:t>
                        </m:r>
                      </m:sub>
                    </m:sSub>
                  </m:oMath>
                </a14:m>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&gt; and &lt; </a:t>
                </a:r>
                <a14:m>
                  <m:oMath xmlns:m="http://schemas.openxmlformats.org/officeDocument/2006/math">
                    <m:sSubSup>
                      <m:sSubSupPr>
                        <m:ctrlPr>
                          <a:rPr lang="en-US" sz="2400" i="1" smtClean="0">
                            <a:effectLst/>
                            <a:latin typeface="Cambria Math" panose="02040503050406030204" pitchFamily="18" charset="0"/>
                            <a:ea typeface="SimSun" panose="02010600030101010101" pitchFamily="2" charset="-122"/>
                          </a:rPr>
                        </m:ctrlPr>
                      </m:sSubSupPr>
                      <m:e>
                        <m:r>
                          <a:rPr lang="en-US" sz="2400" b="0" i="1" smtClean="0">
                            <a:effectLst/>
                            <a:latin typeface="Cambria Math" panose="02040503050406030204" pitchFamily="18" charset="0"/>
                            <a:ea typeface="SimSun" panose="02010600030101010101" pitchFamily="2" charset="-122"/>
                          </a:rPr>
                          <m:t>𝑢</m:t>
                        </m:r>
                      </m:e>
                      <m:sub>
                        <m:r>
                          <a:rPr lang="en-US" sz="2400" b="0" i="1" smtClean="0">
                            <a:effectLst/>
                            <a:latin typeface="Cambria Math" panose="02040503050406030204" pitchFamily="18" charset="0"/>
                            <a:ea typeface="SimSun" panose="02010600030101010101" pitchFamily="2" charset="-122"/>
                          </a:rPr>
                          <m:t>0</m:t>
                        </m:r>
                      </m:sub>
                      <m:sup>
                        <m:r>
                          <a:rPr lang="en-US" sz="2400" b="0" i="1" smtClean="0">
                            <a:effectLst/>
                            <a:latin typeface="Cambria Math" panose="02040503050406030204" pitchFamily="18" charset="0"/>
                            <a:ea typeface="SimSun" panose="02010600030101010101" pitchFamily="2" charset="-122"/>
                          </a:rPr>
                          <m:t>′</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rPr>
                        </m:ctrlPr>
                      </m:sSubSup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1</m:t>
                        </m:r>
                      </m:sub>
                      <m:sup>
                        <m:r>
                          <a:rPr lang="en-US" sz="2400" i="1">
                            <a:latin typeface="Cambria Math" panose="02040503050406030204" pitchFamily="18" charset="0"/>
                            <a:ea typeface="SimSun" panose="02010600030101010101" pitchFamily="2" charset="-122"/>
                          </a:rPr>
                          <m:t>′</m:t>
                        </m:r>
                      </m:sup>
                    </m:sSubSup>
                  </m:oMath>
                </a14:m>
                <a:r>
                  <a:rPr lang="en-US" sz="2400" dirty="0">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rPr>
                        </m:ctrlPr>
                      </m:sSubSup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2</m:t>
                        </m:r>
                      </m:sub>
                      <m:sup>
                        <m:r>
                          <a:rPr lang="en-US" sz="2400" i="1">
                            <a:latin typeface="Cambria Math" panose="02040503050406030204" pitchFamily="18" charset="0"/>
                            <a:ea typeface="SimSun" panose="02010600030101010101" pitchFamily="2" charset="-122"/>
                          </a:rPr>
                          <m:t>′</m:t>
                        </m:r>
                      </m:sup>
                    </m:sSubSup>
                  </m:oMath>
                </a14:m>
                <a:r>
                  <a:rPr lang="en-US" sz="2400" dirty="0">
                    <a:latin typeface="Times New Roman" panose="02020603050405020304" pitchFamily="18" charset="0"/>
                    <a:ea typeface="SimSun" panose="02010600030101010101" pitchFamily="2" charset="-122"/>
                  </a:rPr>
                  <a:t>,</a:t>
                </a:r>
                <a:r>
                  <a:rPr lang="en-US" sz="2400" dirty="0">
                    <a:effectLst/>
                    <a:latin typeface="Times New Roman" panose="02020603050405020304" pitchFamily="18" charset="0"/>
                    <a:ea typeface="SimSun" panose="02010600030101010101" pitchFamily="2" charset="-122"/>
                  </a:rPr>
                  <a:t> … , </a:t>
                </a:r>
                <a14:m>
                  <m:oMath xmlns:m="http://schemas.openxmlformats.org/officeDocument/2006/math">
                    <m:sSubSup>
                      <m:sSubSupPr>
                        <m:ctrlPr>
                          <a:rPr lang="en-US" sz="2400" i="1">
                            <a:latin typeface="Cambria Math" panose="02040503050406030204" pitchFamily="18" charset="0"/>
                            <a:ea typeface="SimSun" panose="02010600030101010101" pitchFamily="2" charset="-122"/>
                          </a:rPr>
                        </m:ctrlPr>
                      </m:sSubSup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𝑘</m:t>
                        </m:r>
                        <m:r>
                          <a:rPr lang="en-US" sz="2400" b="0" i="1" smtClean="0">
                            <a:latin typeface="Cambria Math" panose="02040503050406030204" pitchFamily="18" charset="0"/>
                            <a:ea typeface="SimSun" panose="02010600030101010101" pitchFamily="2" charset="-122"/>
                          </a:rPr>
                          <m:t>−1</m:t>
                        </m:r>
                      </m:sub>
                      <m:sup>
                        <m:r>
                          <a:rPr lang="en-US" sz="2400" i="1">
                            <a:latin typeface="Cambria Math" panose="02040503050406030204" pitchFamily="18" charset="0"/>
                            <a:ea typeface="SimSun" panose="02010600030101010101" pitchFamily="2" charset="-122"/>
                          </a:rPr>
                          <m:t>′</m:t>
                        </m:r>
                      </m:sup>
                    </m:sSubSup>
                  </m:oMath>
                </a14:m>
                <a:r>
                  <a:rPr lang="en-US" sz="2400" dirty="0">
                    <a:effectLst/>
                    <a:latin typeface="Times New Roman" panose="02020603050405020304" pitchFamily="18" charset="0"/>
                    <a:ea typeface="SimSun" panose="02010600030101010101" pitchFamily="2" charset="-122"/>
                  </a:rPr>
                  <a:t>, </a:t>
                </a:r>
                <a14:m>
                  <m:oMath xmlns:m="http://schemas.openxmlformats.org/officeDocument/2006/math">
                    <m:sSubSup>
                      <m:sSubSupPr>
                        <m:ctrlPr>
                          <a:rPr lang="en-US" sz="2400" i="1">
                            <a:latin typeface="Cambria Math" panose="02040503050406030204" pitchFamily="18" charset="0"/>
                            <a:ea typeface="SimSun" panose="02010600030101010101" pitchFamily="2" charset="-122"/>
                          </a:rPr>
                        </m:ctrlPr>
                      </m:sSubSupPr>
                      <m:e>
                        <m:r>
                          <a:rPr lang="en-US" sz="2400" i="1">
                            <a:latin typeface="Cambria Math" panose="02040503050406030204" pitchFamily="18" charset="0"/>
                            <a:ea typeface="SimSun" panose="02010600030101010101" pitchFamily="2" charset="-122"/>
                          </a:rPr>
                          <m:t>𝑢</m:t>
                        </m:r>
                      </m:e>
                      <m:sub>
                        <m:r>
                          <a:rPr lang="en-US" sz="2400" i="1">
                            <a:latin typeface="Cambria Math" panose="02040503050406030204" pitchFamily="18" charset="0"/>
                            <a:ea typeface="SimSun" panose="02010600030101010101" pitchFamily="2" charset="-122"/>
                          </a:rPr>
                          <m:t>0</m:t>
                        </m:r>
                      </m:sub>
                      <m:sup>
                        <m:r>
                          <a:rPr lang="en-US" sz="2400" i="1">
                            <a:latin typeface="Cambria Math" panose="02040503050406030204" pitchFamily="18" charset="0"/>
                            <a:ea typeface="SimSun" panose="02010600030101010101" pitchFamily="2" charset="-122"/>
                          </a:rPr>
                          <m:t>′</m:t>
                        </m:r>
                      </m:sup>
                    </m:sSubSup>
                  </m:oMath>
                </a14:m>
                <a:r>
                  <a:rPr lang="en-US" sz="2400" dirty="0">
                    <a:latin typeface="Times New Roman" panose="02020603050405020304" pitchFamily="18" charset="0"/>
                    <a:ea typeface="SimSun" panose="02010600030101010101" pitchFamily="2" charset="-122"/>
                  </a:rPr>
                  <a:t>,</a:t>
                </a:r>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&gt; </a:t>
                </a:r>
                <a:r>
                  <a:rPr lang="en-US" sz="2400" dirty="0">
                    <a:solidFill>
                      <a:srgbClr val="0000FF"/>
                    </a:solidFill>
                    <a:effectLst/>
                    <a:latin typeface="Times New Roman" panose="02020603050405020304" pitchFamily="18" charset="0"/>
                    <a:ea typeface="SimSun" panose="02010600030101010101" pitchFamily="2" charset="-122"/>
                  </a:rPr>
                  <a:t>form the same cycle </a:t>
                </a:r>
                <a:r>
                  <a:rPr lang="en-US" sz="2400" dirty="0">
                    <a:effectLst/>
                    <a:latin typeface="Times New Roman" panose="02020603050405020304" pitchFamily="18" charset="0"/>
                    <a:ea typeface="SimSun" panose="02010600030101010101" pitchFamily="2" charset="-122"/>
                  </a:rPr>
                  <a:t>if there exits an integer j such that </a:t>
                </a:r>
                <a14:m>
                  <m:oMath xmlns:m="http://schemas.openxmlformats.org/officeDocument/2006/math">
                    <m:sSubSup>
                      <m:sSubSupPr>
                        <m:ctrlPr>
                          <a:rPr lang="en-US" sz="2400" i="1">
                            <a:latin typeface="Cambria Math" panose="02040503050406030204" pitchFamily="18" charset="0"/>
                            <a:ea typeface="SimSun" panose="02010600030101010101" pitchFamily="2" charset="-122"/>
                          </a:rPr>
                        </m:ctrlPr>
                      </m:sSubSupPr>
                      <m:e>
                        <m:r>
                          <a:rPr lang="en-US" sz="2400" i="1">
                            <a:latin typeface="Cambria Math" panose="02040503050406030204" pitchFamily="18" charset="0"/>
                            <a:ea typeface="SimSun" panose="02010600030101010101" pitchFamily="2" charset="-122"/>
                          </a:rPr>
                          <m:t>𝑢</m:t>
                        </m:r>
                      </m:e>
                      <m:sub>
                        <m:r>
                          <a:rPr lang="en-US" sz="2400" b="0" i="1" smtClean="0">
                            <a:latin typeface="Cambria Math" panose="02040503050406030204" pitchFamily="18" charset="0"/>
                            <a:ea typeface="SimSun" panose="02010600030101010101" pitchFamily="2" charset="-122"/>
                          </a:rPr>
                          <m:t>𝑖</m:t>
                        </m:r>
                      </m:sub>
                      <m:sup>
                        <m:r>
                          <a:rPr lang="en-US" sz="2400" i="1">
                            <a:latin typeface="Cambria Math" panose="02040503050406030204" pitchFamily="18" charset="0"/>
                            <a:ea typeface="SimSun" panose="02010600030101010101" pitchFamily="2" charset="-122"/>
                          </a:rPr>
                          <m:t>′</m:t>
                        </m:r>
                      </m:sup>
                    </m:sSubSup>
                  </m:oMath>
                </a14:m>
                <a:r>
                  <a:rPr lang="en-US" sz="2400" dirty="0">
                    <a:latin typeface="Times New Roman" panose="02020603050405020304" pitchFamily="18" charset="0"/>
                    <a:ea typeface="SimSun" panose="02010600030101010101" pitchFamily="2" charset="-122"/>
                  </a:rPr>
                  <a:t> = </a:t>
                </a:r>
                <a14:m>
                  <m:oMath xmlns:m="http://schemas.openxmlformats.org/officeDocument/2006/math">
                    <m:sSub>
                      <m:sSubPr>
                        <m:ctrlPr>
                          <a:rPr lang="en-US" sz="2400" i="1">
                            <a:latin typeface="Cambria Math" panose="02040503050406030204" pitchFamily="18" charset="0"/>
                            <a:ea typeface="SimSun" panose="02010600030101010101" pitchFamily="2" charset="-122"/>
                          </a:rPr>
                        </m:ctrlPr>
                      </m:sSubPr>
                      <m:e>
                        <m:r>
                          <a:rPr lang="en-US" sz="2400" i="1">
                            <a:latin typeface="Cambria Math" panose="02040503050406030204" pitchFamily="18" charset="0"/>
                            <a:ea typeface="SimSun" panose="02010600030101010101" pitchFamily="2" charset="-122"/>
                          </a:rPr>
                          <m:t>𝑢</m:t>
                        </m:r>
                      </m:e>
                      <m:sub>
                        <m:d>
                          <m:dPr>
                            <m:ctrlPr>
                              <a:rPr lang="en-US" sz="2400" b="0" i="1" smtClean="0">
                                <a:latin typeface="Cambria Math" panose="02040503050406030204" pitchFamily="18" charset="0"/>
                                <a:ea typeface="SimSun" panose="02010600030101010101" pitchFamily="2" charset="-122"/>
                              </a:rPr>
                            </m:ctrlPr>
                          </m:dPr>
                          <m:e>
                            <m:r>
                              <a:rPr lang="en-US" sz="2400" b="0" i="1" smtClean="0">
                                <a:latin typeface="Cambria Math" panose="02040503050406030204" pitchFamily="18" charset="0"/>
                                <a:ea typeface="SimSun" panose="02010600030101010101" pitchFamily="2" charset="-122"/>
                              </a:rPr>
                              <m:t>𝑖</m:t>
                            </m:r>
                            <m:r>
                              <a:rPr lang="en-US" sz="2400" b="0" i="1" smtClean="0">
                                <a:latin typeface="Cambria Math" panose="02040503050406030204" pitchFamily="18" charset="0"/>
                                <a:ea typeface="SimSun" panose="02010600030101010101" pitchFamily="2" charset="-122"/>
                              </a:rPr>
                              <m:t>+</m:t>
                            </m:r>
                            <m:r>
                              <a:rPr lang="en-US" sz="2400" b="0" i="1" smtClean="0">
                                <a:latin typeface="Cambria Math" panose="02040503050406030204" pitchFamily="18" charset="0"/>
                                <a:ea typeface="SimSun" panose="02010600030101010101" pitchFamily="2" charset="-122"/>
                              </a:rPr>
                              <m:t>𝑗</m:t>
                            </m:r>
                          </m:e>
                        </m:d>
                        <m:r>
                          <a:rPr lang="en-US" sz="2400" b="0" i="1" smtClean="0">
                            <a:latin typeface="Cambria Math" panose="02040503050406030204" pitchFamily="18" charset="0"/>
                            <a:ea typeface="SimSun" panose="02010600030101010101" pitchFamily="2" charset="-122"/>
                          </a:rPr>
                          <m:t>𝑚𝑜𝑑</m:t>
                        </m:r>
                        <m:r>
                          <a:rPr lang="en-US" sz="2400" b="0" i="1" smtClean="0">
                            <a:latin typeface="Cambria Math" panose="02040503050406030204" pitchFamily="18" charset="0"/>
                            <a:ea typeface="SimSun" panose="02010600030101010101" pitchFamily="2" charset="-122"/>
                          </a:rPr>
                          <m:t> </m:t>
                        </m:r>
                        <m:r>
                          <a:rPr lang="en-US" sz="2400" b="0" i="1" smtClean="0">
                            <a:latin typeface="Cambria Math" panose="02040503050406030204" pitchFamily="18" charset="0"/>
                            <a:ea typeface="SimSun" panose="02010600030101010101" pitchFamily="2" charset="-122"/>
                          </a:rPr>
                          <m:t>𝑘</m:t>
                        </m:r>
                      </m:sub>
                    </m:sSub>
                  </m:oMath>
                </a14:m>
                <a:r>
                  <a:rPr lang="en-US" sz="2400" dirty="0">
                    <a:effectLst/>
                    <a:latin typeface="Times New Roman" panose="02020603050405020304" pitchFamily="18" charset="0"/>
                    <a:ea typeface="SimSun" panose="02010600030101010101" pitchFamily="2" charset="-122"/>
                  </a:rPr>
                  <a:t> for </a:t>
                </a:r>
                <a:r>
                  <a:rPr lang="en-US" sz="2400" dirty="0" err="1">
                    <a:effectLst/>
                    <a:latin typeface="Times New Roman" panose="02020603050405020304" pitchFamily="18" charset="0"/>
                    <a:ea typeface="SimSun" panose="02010600030101010101" pitchFamily="2" charset="-122"/>
                  </a:rPr>
                  <a:t>i</a:t>
                </a:r>
                <a:r>
                  <a:rPr lang="en-US" sz="2400" dirty="0">
                    <a:effectLst/>
                    <a:latin typeface="Times New Roman" panose="02020603050405020304" pitchFamily="18" charset="0"/>
                    <a:ea typeface="SimSun" panose="02010600030101010101" pitchFamily="2" charset="-122"/>
                  </a:rPr>
                  <a:t> = 0, 1, …, k-1.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In Figure 5.2a,  the path &lt; 1, 2, 4, 1&gt; forms the same cycle as the path &lt;2, 4, 1, 2&gt; and &lt;4, 1, 2, 4&gt;.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This cycle is simple, but the cycle &lt;1, 2, 4, 5, 4, 1&gt; is not.</a:t>
                </a:r>
                <a:r>
                  <a:rPr lang="en-US" sz="2400" dirty="0">
                    <a:latin typeface="Times New Roman" panose="02020603050405020304" pitchFamily="18" charset="0"/>
                    <a:ea typeface="SimSun" panose="02010600030101010101" pitchFamily="2" charset="-122"/>
                  </a:rPr>
                  <a:t> </a:t>
                </a:r>
              </a:p>
              <a:p>
                <a:pPr marL="457200" indent="-4572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cycle &lt;2, 2&gt; formed by edge (2, 2) is a self-loop.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 digraph with no self-loops is </a:t>
                </a:r>
                <a:r>
                  <a:rPr lang="en-US" sz="2400" dirty="0">
                    <a:solidFill>
                      <a:srgbClr val="0000FF"/>
                    </a:solidFill>
                    <a:latin typeface="Times New Roman" panose="02020603050405020304" pitchFamily="18" charset="0"/>
                    <a:ea typeface="SimSun" panose="02010600030101010101" pitchFamily="2" charset="-122"/>
                  </a:rPr>
                  <a:t>simple</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721004" y="1270276"/>
                <a:ext cx="8749991" cy="4923399"/>
              </a:xfrm>
              <a:prstGeom prst="rect">
                <a:avLst/>
              </a:prstGeom>
              <a:blipFill>
                <a:blip r:embed="rId2"/>
                <a:stretch>
                  <a:fillRect l="-974" t="-864" b="-1728"/>
                </a:stretch>
              </a:blipFill>
              <a:ln>
                <a:solidFill>
                  <a:schemeClr val="accent1"/>
                </a:solidFill>
              </a:ln>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E8CA168D-9115-4CA8-B4C5-2862F91B8E0D}"/>
              </a:ext>
            </a:extLst>
          </p:cNvPr>
          <p:cNvSpPr/>
          <p:nvPr/>
        </p:nvSpPr>
        <p:spPr>
          <a:xfrm flipH="1">
            <a:off x="580457" y="3429000"/>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7AC9712A-A914-4BDB-A914-46B3357100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FA265F8-E6A2-402D-B3B0-E61950927916}"/>
              </a:ext>
            </a:extLst>
          </p:cNvPr>
          <p:cNvSpPr/>
          <p:nvPr/>
        </p:nvSpPr>
        <p:spPr>
          <a:xfrm>
            <a:off x="1583735" y="573969"/>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468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A080E1-D1C0-4B7D-BB73-8991092AC4DD}"/>
              </a:ext>
            </a:extLst>
          </p:cNvPr>
          <p:cNvSpPr txBox="1"/>
          <p:nvPr/>
        </p:nvSpPr>
        <p:spPr>
          <a:xfrm>
            <a:off x="0" y="2978804"/>
            <a:ext cx="12192000" cy="55901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31207" y="1429840"/>
            <a:ext cx="7487004" cy="1938992"/>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In an undirected graph, </a:t>
            </a:r>
          </a:p>
          <a:p>
            <a:pPr marL="457200" indent="-4572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path </a:t>
            </a:r>
            <a:r>
              <a:rPr lang="en-US" sz="2400" dirty="0">
                <a:effectLst/>
                <a:latin typeface="Times New Roman" panose="02020603050405020304" pitchFamily="18" charset="0"/>
                <a:ea typeface="SimSun" panose="02010600030101010101" pitchFamily="2" charset="-122"/>
              </a:rPr>
              <a:t>&lt; u</a:t>
            </a:r>
            <a:r>
              <a:rPr lang="en-US" sz="2400" baseline="-25000" dirty="0">
                <a:effectLst/>
                <a:latin typeface="Times New Roman" panose="02020603050405020304" pitchFamily="18" charset="0"/>
                <a:ea typeface="SimSun" panose="02010600030101010101" pitchFamily="2" charset="-122"/>
              </a:rPr>
              <a:t>0</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&gt; forms a </a:t>
            </a:r>
            <a:r>
              <a:rPr lang="en-US" sz="2400" dirty="0">
                <a:solidFill>
                  <a:srgbClr val="0000FF"/>
                </a:solidFill>
                <a:effectLst/>
                <a:latin typeface="Times New Roman" panose="02020603050405020304" pitchFamily="18" charset="0"/>
                <a:ea typeface="SimSun" panose="02010600030101010101" pitchFamily="2" charset="-122"/>
              </a:rPr>
              <a:t>cycle</a:t>
            </a:r>
            <a:r>
              <a:rPr lang="en-US" sz="2400" dirty="0">
                <a:effectLst/>
                <a:latin typeface="Times New Roman" panose="02020603050405020304" pitchFamily="18" charset="0"/>
                <a:ea typeface="SimSun" panose="02010600030101010101" pitchFamily="2" charset="-122"/>
              </a:rPr>
              <a:t> if u</a:t>
            </a:r>
            <a:r>
              <a:rPr lang="en-US" sz="2400" baseline="-25000" dirty="0">
                <a:effectLst/>
                <a:latin typeface="Times New Roman" panose="02020603050405020304" pitchFamily="18" charset="0"/>
                <a:ea typeface="SimSun" panose="02010600030101010101" pitchFamily="2" charset="-122"/>
              </a:rPr>
              <a:t>0</a:t>
            </a:r>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baseline="-25000" dirty="0">
                <a:latin typeface="Times New Roman" panose="02020603050405020304" pitchFamily="18" charset="0"/>
                <a:ea typeface="SimSun" panose="02010600030101010101" pitchFamily="2" charset="-122"/>
              </a:rPr>
              <a:t> </a:t>
            </a:r>
            <a:r>
              <a:rPr lang="en-US" sz="2400" dirty="0">
                <a:effectLst/>
                <a:latin typeface="Times New Roman" panose="02020603050405020304" pitchFamily="18" charset="0"/>
                <a:ea typeface="SimSun" panose="02010600030101010101" pitchFamily="2" charset="-122"/>
              </a:rPr>
              <a:t>and u</a:t>
            </a:r>
            <a:r>
              <a:rPr lang="en-US" sz="2400" baseline="-25000" dirty="0">
                <a:effectLst/>
                <a:latin typeface="Times New Roman" panose="02020603050405020304" pitchFamily="18" charset="0"/>
                <a:ea typeface="SimSun" panose="02010600030101010101" pitchFamily="2" charset="-122"/>
              </a:rPr>
              <a:t>1</a:t>
            </a:r>
            <a:r>
              <a:rPr lang="en-US" sz="2400" dirty="0">
                <a:effectLst/>
                <a:latin typeface="Times New Roman" panose="02020603050405020304" pitchFamily="18" charset="0"/>
                <a:ea typeface="SimSun" panose="02010600030101010101" pitchFamily="2" charset="-122"/>
              </a:rPr>
              <a:t>, u</a:t>
            </a:r>
            <a:r>
              <a:rPr lang="en-US" sz="2400" baseline="-25000" dirty="0">
                <a:effectLst/>
                <a:latin typeface="Times New Roman" panose="02020603050405020304" pitchFamily="18" charset="0"/>
                <a:ea typeface="SimSun" panose="02010600030101010101" pitchFamily="2" charset="-122"/>
              </a:rPr>
              <a:t>2</a:t>
            </a:r>
            <a:r>
              <a:rPr lang="en-US" sz="2400" dirty="0">
                <a:effectLst/>
                <a:latin typeface="Times New Roman" panose="02020603050405020304" pitchFamily="18" charset="0"/>
                <a:ea typeface="SimSun" panose="02010600030101010101" pitchFamily="2" charset="-122"/>
              </a:rPr>
              <a:t>, … , </a:t>
            </a:r>
            <a:r>
              <a:rPr lang="en-US" sz="2400" dirty="0" err="1">
                <a:effectLst/>
                <a:latin typeface="Times New Roman" panose="02020603050405020304" pitchFamily="18" charset="0"/>
                <a:ea typeface="SimSun" panose="02010600030101010101" pitchFamily="2" charset="-122"/>
              </a:rPr>
              <a:t>u</a:t>
            </a:r>
            <a:r>
              <a:rPr lang="en-US" sz="2400" baseline="-25000" dirty="0" err="1">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are distinct.</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In Figure 5.2b,  the path &lt; 1, 2, 5, 1&gt; is a cycle. </a:t>
            </a:r>
          </a:p>
          <a:p>
            <a:pPr marL="457200" indent="-457200">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 graph with no cycle is </a:t>
            </a:r>
            <a:r>
              <a:rPr lang="en-US" sz="2400" dirty="0">
                <a:solidFill>
                  <a:srgbClr val="0000FF"/>
                </a:solidFill>
                <a:effectLst/>
                <a:latin typeface="Times New Roman" panose="02020603050405020304" pitchFamily="18" charset="0"/>
                <a:ea typeface="SimSun" panose="02010600030101010101" pitchFamily="2" charset="-122"/>
              </a:rPr>
              <a:t>acyclic</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4" name="Thought Bubble: Cloud 3">
            <a:extLst>
              <a:ext uri="{FF2B5EF4-FFF2-40B4-BE49-F238E27FC236}">
                <a16:creationId xmlns:a16="http://schemas.microsoft.com/office/drawing/2014/main" id="{E8CA168D-9115-4CA8-B4C5-2862F91B8E0D}"/>
              </a:ext>
            </a:extLst>
          </p:cNvPr>
          <p:cNvSpPr/>
          <p:nvPr/>
        </p:nvSpPr>
        <p:spPr>
          <a:xfrm flipH="1">
            <a:off x="580457" y="3429000"/>
            <a:ext cx="620270" cy="413327"/>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7AC9712A-A914-4BDB-A914-46B3357100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FA265F8-E6A2-402D-B3B0-E61950927916}"/>
              </a:ext>
            </a:extLst>
          </p:cNvPr>
          <p:cNvSpPr/>
          <p:nvPr/>
        </p:nvSpPr>
        <p:spPr>
          <a:xfrm>
            <a:off x="1931207" y="711129"/>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
        <p:nvSpPr>
          <p:cNvPr id="8" name="Oval 7">
            <a:extLst>
              <a:ext uri="{FF2B5EF4-FFF2-40B4-BE49-F238E27FC236}">
                <a16:creationId xmlns:a16="http://schemas.microsoft.com/office/drawing/2014/main" id="{09A383B7-6622-4AED-86B1-67714D744F15}"/>
              </a:ext>
            </a:extLst>
          </p:cNvPr>
          <p:cNvSpPr/>
          <p:nvPr/>
        </p:nvSpPr>
        <p:spPr>
          <a:xfrm>
            <a:off x="2223695" y="428740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9" name="Oval 8">
            <a:extLst>
              <a:ext uri="{FF2B5EF4-FFF2-40B4-BE49-F238E27FC236}">
                <a16:creationId xmlns:a16="http://schemas.microsoft.com/office/drawing/2014/main" id="{70977C06-6673-4C5E-B154-7256F96E9609}"/>
              </a:ext>
            </a:extLst>
          </p:cNvPr>
          <p:cNvSpPr/>
          <p:nvPr/>
        </p:nvSpPr>
        <p:spPr>
          <a:xfrm>
            <a:off x="2223695" y="582968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10" name="Oval 9">
            <a:extLst>
              <a:ext uri="{FF2B5EF4-FFF2-40B4-BE49-F238E27FC236}">
                <a16:creationId xmlns:a16="http://schemas.microsoft.com/office/drawing/2014/main" id="{A2CB36AB-65F1-40A9-AE0B-0666BA796AA8}"/>
              </a:ext>
            </a:extLst>
          </p:cNvPr>
          <p:cNvSpPr/>
          <p:nvPr/>
        </p:nvSpPr>
        <p:spPr>
          <a:xfrm>
            <a:off x="5232071" y="428740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11" name="Oval 10">
            <a:extLst>
              <a:ext uri="{FF2B5EF4-FFF2-40B4-BE49-F238E27FC236}">
                <a16:creationId xmlns:a16="http://schemas.microsoft.com/office/drawing/2014/main" id="{9A19874F-4B78-4CEF-AE2F-2ADA8BA1F75A}"/>
              </a:ext>
            </a:extLst>
          </p:cNvPr>
          <p:cNvSpPr/>
          <p:nvPr/>
        </p:nvSpPr>
        <p:spPr>
          <a:xfrm>
            <a:off x="3997631" y="428740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12" name="Oval 11">
            <a:extLst>
              <a:ext uri="{FF2B5EF4-FFF2-40B4-BE49-F238E27FC236}">
                <a16:creationId xmlns:a16="http://schemas.microsoft.com/office/drawing/2014/main" id="{77631BE7-1E4B-48EA-AC7F-B132F0B6BA49}"/>
              </a:ext>
            </a:extLst>
          </p:cNvPr>
          <p:cNvSpPr/>
          <p:nvPr/>
        </p:nvSpPr>
        <p:spPr>
          <a:xfrm>
            <a:off x="3997631" y="582968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3" name="Oval 12">
            <a:extLst>
              <a:ext uri="{FF2B5EF4-FFF2-40B4-BE49-F238E27FC236}">
                <a16:creationId xmlns:a16="http://schemas.microsoft.com/office/drawing/2014/main" id="{9F1C18B7-C60E-4BB7-A2F4-E914A7525E87}"/>
              </a:ext>
            </a:extLst>
          </p:cNvPr>
          <p:cNvSpPr/>
          <p:nvPr/>
        </p:nvSpPr>
        <p:spPr>
          <a:xfrm>
            <a:off x="5232071" y="582968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14" name="Straight Connector 13">
            <a:extLst>
              <a:ext uri="{FF2B5EF4-FFF2-40B4-BE49-F238E27FC236}">
                <a16:creationId xmlns:a16="http://schemas.microsoft.com/office/drawing/2014/main" id="{D59CCA03-7FFF-4042-B3CD-2470CE53CCA0}"/>
              </a:ext>
            </a:extLst>
          </p:cNvPr>
          <p:cNvCxnSpPr>
            <a:cxnSpLocks/>
            <a:stCxn id="8" idx="6"/>
            <a:endCxn id="11" idx="2"/>
          </p:cNvCxnSpPr>
          <p:nvPr/>
        </p:nvCxnSpPr>
        <p:spPr>
          <a:xfrm>
            <a:off x="2763191" y="4548004"/>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F07A64-340C-4245-98D5-CAAE25036B67}"/>
              </a:ext>
            </a:extLst>
          </p:cNvPr>
          <p:cNvCxnSpPr>
            <a:cxnSpLocks/>
            <a:endCxn id="12" idx="1"/>
          </p:cNvCxnSpPr>
          <p:nvPr/>
        </p:nvCxnSpPr>
        <p:spPr>
          <a:xfrm>
            <a:off x="2677847" y="4718692"/>
            <a:ext cx="1398791" cy="1187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D0C91D-7A1F-43AB-9A3D-78F308422698}"/>
              </a:ext>
            </a:extLst>
          </p:cNvPr>
          <p:cNvCxnSpPr>
            <a:cxnSpLocks/>
            <a:endCxn id="12" idx="0"/>
          </p:cNvCxnSpPr>
          <p:nvPr/>
        </p:nvCxnSpPr>
        <p:spPr>
          <a:xfrm>
            <a:off x="4267379" y="4808608"/>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E18392-BD9C-47C0-8728-698AFEA24A79}"/>
              </a:ext>
            </a:extLst>
          </p:cNvPr>
          <p:cNvCxnSpPr>
            <a:cxnSpLocks/>
          </p:cNvCxnSpPr>
          <p:nvPr/>
        </p:nvCxnSpPr>
        <p:spPr>
          <a:xfrm>
            <a:off x="5494199" y="4808608"/>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3F26FB-B2A9-4487-83AC-EB27E0D17F39}"/>
              </a:ext>
            </a:extLst>
          </p:cNvPr>
          <p:cNvSpPr txBox="1"/>
          <p:nvPr/>
        </p:nvSpPr>
        <p:spPr>
          <a:xfrm>
            <a:off x="6466511" y="4612964"/>
            <a:ext cx="440674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5.2b An undirected graph G = (V, E), where V = {1, 2, 3, 4, 5, 6} and E = {(1, 2), (1, 5), (2, 5), (3, 6)}. The vertex 4 is isolated.</a:t>
            </a:r>
          </a:p>
          <a:p>
            <a:r>
              <a:rPr lang="en-US" dirty="0">
                <a:latin typeface="Times New Roman" panose="02020603050405020304" pitchFamily="18" charset="0"/>
                <a:cs typeface="Times New Roman" panose="02020603050405020304" pitchFamily="18" charset="0"/>
              </a:rPr>
              <a:t>It is a pictorial representation of an undirected graph on the vertex set {1, 2, 3, 4, 5. 6}</a:t>
            </a:r>
          </a:p>
        </p:txBody>
      </p:sp>
    </p:spTree>
    <p:extLst>
      <p:ext uri="{BB962C8B-B14F-4D97-AF65-F5344CB8AC3E}">
        <p14:creationId xmlns:p14="http://schemas.microsoft.com/office/powerpoint/2010/main" val="263926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A521166-0221-4BA2-96C5-A0C85A1C61F5}"/>
              </a:ext>
            </a:extLst>
          </p:cNvPr>
          <p:cNvSpPr txBox="1"/>
          <p:nvPr/>
        </p:nvSpPr>
        <p:spPr>
          <a:xfrm>
            <a:off x="0" y="2093869"/>
            <a:ext cx="12192000" cy="9350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805008" y="1285199"/>
            <a:ext cx="7817785" cy="4616648"/>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undirected graph is</a:t>
            </a:r>
            <a:r>
              <a:rPr lang="en-US" sz="2400" dirty="0">
                <a:solidFill>
                  <a:srgbClr val="0000FF"/>
                </a:solidFill>
                <a:latin typeface="Times New Roman" panose="02020603050405020304" pitchFamily="18" charset="0"/>
                <a:cs typeface="Times New Roman" panose="02020603050405020304" pitchFamily="18" charset="0"/>
              </a:rPr>
              <a:t> connected</a:t>
            </a:r>
            <a:r>
              <a:rPr lang="en-US" sz="2400" dirty="0">
                <a:latin typeface="Times New Roman" panose="02020603050405020304" pitchFamily="18" charset="0"/>
                <a:cs typeface="Times New Roman" panose="02020603050405020304" pitchFamily="18" charset="0"/>
              </a:rPr>
              <a:t> if every pair of vertices is connected by a path.</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connected components </a:t>
            </a:r>
            <a:r>
              <a:rPr lang="en-US" sz="2400" dirty="0">
                <a:latin typeface="Times New Roman" panose="02020603050405020304" pitchFamily="18" charset="0"/>
                <a:cs typeface="Times New Roman" panose="02020603050405020304" pitchFamily="18" charset="0"/>
              </a:rPr>
              <a:t>of a graph are the equivalence classes of vertices under the “is reachable from” relation. For example, in Figure 5.2b has three connected components: {1, 2, 5}, {3, 6} and {4}. Every vertex in {1, 2, 5} is reachable from every other vertex in {1, 2, 5}.</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undirected graph is connected if it has exactly one connected component,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if every vertex is reachable from every other vertex.</a:t>
            </a:r>
          </a:p>
          <a:p>
            <a:pPr marL="342900" indent="-342900">
              <a:spcBef>
                <a:spcPts val="600"/>
              </a:spcBef>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272" y="925796"/>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
        <p:nvSpPr>
          <p:cNvPr id="6" name="Oval 5">
            <a:extLst>
              <a:ext uri="{FF2B5EF4-FFF2-40B4-BE49-F238E27FC236}">
                <a16:creationId xmlns:a16="http://schemas.microsoft.com/office/drawing/2014/main" id="{F792F693-E06D-4917-9363-AE6EE78583E9}"/>
              </a:ext>
            </a:extLst>
          </p:cNvPr>
          <p:cNvSpPr/>
          <p:nvPr/>
        </p:nvSpPr>
        <p:spPr>
          <a:xfrm>
            <a:off x="8353044" y="394451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7" name="Oval 6">
            <a:extLst>
              <a:ext uri="{FF2B5EF4-FFF2-40B4-BE49-F238E27FC236}">
                <a16:creationId xmlns:a16="http://schemas.microsoft.com/office/drawing/2014/main" id="{CB914515-84F8-4501-860F-9B1A9D512434}"/>
              </a:ext>
            </a:extLst>
          </p:cNvPr>
          <p:cNvSpPr/>
          <p:nvPr/>
        </p:nvSpPr>
        <p:spPr>
          <a:xfrm>
            <a:off x="8353044" y="548679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8" name="Oval 7">
            <a:extLst>
              <a:ext uri="{FF2B5EF4-FFF2-40B4-BE49-F238E27FC236}">
                <a16:creationId xmlns:a16="http://schemas.microsoft.com/office/drawing/2014/main" id="{845B435B-35CB-488D-8727-BF4A4D7350BC}"/>
              </a:ext>
            </a:extLst>
          </p:cNvPr>
          <p:cNvSpPr/>
          <p:nvPr/>
        </p:nvSpPr>
        <p:spPr>
          <a:xfrm>
            <a:off x="11361420" y="394451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9" name="Oval 8">
            <a:extLst>
              <a:ext uri="{FF2B5EF4-FFF2-40B4-BE49-F238E27FC236}">
                <a16:creationId xmlns:a16="http://schemas.microsoft.com/office/drawing/2014/main" id="{A54CFC28-6E2D-4037-8D9E-B254ABF53E4A}"/>
              </a:ext>
            </a:extLst>
          </p:cNvPr>
          <p:cNvSpPr/>
          <p:nvPr/>
        </p:nvSpPr>
        <p:spPr>
          <a:xfrm>
            <a:off x="10126980" y="394451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10" name="Oval 9">
            <a:extLst>
              <a:ext uri="{FF2B5EF4-FFF2-40B4-BE49-F238E27FC236}">
                <a16:creationId xmlns:a16="http://schemas.microsoft.com/office/drawing/2014/main" id="{1B0C3B93-BF60-446B-9A4E-531D21861602}"/>
              </a:ext>
            </a:extLst>
          </p:cNvPr>
          <p:cNvSpPr/>
          <p:nvPr/>
        </p:nvSpPr>
        <p:spPr>
          <a:xfrm>
            <a:off x="10126980" y="548679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1" name="Oval 10">
            <a:extLst>
              <a:ext uri="{FF2B5EF4-FFF2-40B4-BE49-F238E27FC236}">
                <a16:creationId xmlns:a16="http://schemas.microsoft.com/office/drawing/2014/main" id="{F82F175E-2E0C-4F30-8D43-73A973700765}"/>
              </a:ext>
            </a:extLst>
          </p:cNvPr>
          <p:cNvSpPr/>
          <p:nvPr/>
        </p:nvSpPr>
        <p:spPr>
          <a:xfrm>
            <a:off x="11361420" y="548679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12" name="Straight Connector 11">
            <a:extLst>
              <a:ext uri="{FF2B5EF4-FFF2-40B4-BE49-F238E27FC236}">
                <a16:creationId xmlns:a16="http://schemas.microsoft.com/office/drawing/2014/main" id="{1C3EA181-B0C1-4BF2-9C53-F87196772534}"/>
              </a:ext>
            </a:extLst>
          </p:cNvPr>
          <p:cNvCxnSpPr>
            <a:cxnSpLocks/>
            <a:stCxn id="6" idx="6"/>
            <a:endCxn id="9" idx="2"/>
          </p:cNvCxnSpPr>
          <p:nvPr/>
        </p:nvCxnSpPr>
        <p:spPr>
          <a:xfrm>
            <a:off x="8892540" y="4205114"/>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8C76C1-CCF7-4E8A-BC2E-B64E260DDD7F}"/>
              </a:ext>
            </a:extLst>
          </p:cNvPr>
          <p:cNvCxnSpPr>
            <a:cxnSpLocks/>
            <a:endCxn id="10" idx="1"/>
          </p:cNvCxnSpPr>
          <p:nvPr/>
        </p:nvCxnSpPr>
        <p:spPr>
          <a:xfrm>
            <a:off x="8807196" y="4375802"/>
            <a:ext cx="1398791" cy="1187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6D2221-7A37-446E-A01B-B1FA8FD2A628}"/>
              </a:ext>
            </a:extLst>
          </p:cNvPr>
          <p:cNvCxnSpPr>
            <a:cxnSpLocks/>
            <a:endCxn id="10" idx="0"/>
          </p:cNvCxnSpPr>
          <p:nvPr/>
        </p:nvCxnSpPr>
        <p:spPr>
          <a:xfrm>
            <a:off x="10396728" y="4465718"/>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A1F569-AC59-4A65-919E-2336083F6811}"/>
              </a:ext>
            </a:extLst>
          </p:cNvPr>
          <p:cNvCxnSpPr>
            <a:cxnSpLocks/>
          </p:cNvCxnSpPr>
          <p:nvPr/>
        </p:nvCxnSpPr>
        <p:spPr>
          <a:xfrm>
            <a:off x="11623548" y="4465718"/>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81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3209544"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3209544"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621792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498348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498348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621792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CB9B5F4-9624-406A-9431-7B22F724346D}"/>
              </a:ext>
            </a:extLst>
          </p:cNvPr>
          <p:cNvCxnSpPr>
            <a:cxnSpLocks/>
            <a:stCxn id="2" idx="6"/>
            <a:endCxn id="5" idx="2"/>
          </p:cNvCxnSpPr>
          <p:nvPr/>
        </p:nvCxnSpPr>
        <p:spPr>
          <a:xfrm>
            <a:off x="3749040" y="2061972"/>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91F3A8-503B-4C98-BB82-424887DD4767}"/>
              </a:ext>
            </a:extLst>
          </p:cNvPr>
          <p:cNvCxnSpPr>
            <a:cxnSpLocks/>
            <a:stCxn id="3" idx="0"/>
            <a:endCxn id="2" idx="4"/>
          </p:cNvCxnSpPr>
          <p:nvPr/>
        </p:nvCxnSpPr>
        <p:spPr>
          <a:xfrm flipV="1">
            <a:off x="3479292"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626E34-A19B-4101-B608-D67E386EBE9E}"/>
              </a:ext>
            </a:extLst>
          </p:cNvPr>
          <p:cNvCxnSpPr>
            <a:cxnSpLocks/>
            <a:stCxn id="5" idx="3"/>
            <a:endCxn id="3" idx="7"/>
          </p:cNvCxnSpPr>
          <p:nvPr/>
        </p:nvCxnSpPr>
        <p:spPr>
          <a:xfrm flipH="1">
            <a:off x="3670033" y="2246247"/>
            <a:ext cx="1392454"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7A1F9B-7CE6-4E3D-B074-EA40AC8BB0C0}"/>
              </a:ext>
            </a:extLst>
          </p:cNvPr>
          <p:cNvCxnSpPr>
            <a:cxnSpLocks/>
            <a:stCxn id="5" idx="4"/>
            <a:endCxn id="6" idx="0"/>
          </p:cNvCxnSpPr>
          <p:nvPr/>
        </p:nvCxnSpPr>
        <p:spPr>
          <a:xfrm>
            <a:off x="5253228"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0613F-A964-4ECD-AE03-BA736F0D3D48}"/>
              </a:ext>
            </a:extLst>
          </p:cNvPr>
          <p:cNvCxnSpPr>
            <a:cxnSpLocks/>
            <a:stCxn id="7" idx="0"/>
          </p:cNvCxnSpPr>
          <p:nvPr/>
        </p:nvCxnSpPr>
        <p:spPr>
          <a:xfrm flipV="1">
            <a:off x="6487668" y="2290572"/>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6FB543-D4D6-426E-9FEE-C9FAF56932CC}"/>
              </a:ext>
            </a:extLst>
          </p:cNvPr>
          <p:cNvCxnSpPr>
            <a:cxnSpLocks/>
            <a:stCxn id="3" idx="7"/>
            <a:endCxn id="6" idx="1"/>
          </p:cNvCxnSpPr>
          <p:nvPr/>
        </p:nvCxnSpPr>
        <p:spPr>
          <a:xfrm>
            <a:off x="3670033" y="341998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49BB0B8-D49E-41BD-98CC-8604A4894BB0}"/>
              </a:ext>
            </a:extLst>
          </p:cNvPr>
          <p:cNvCxnSpPr>
            <a:cxnSpLocks/>
            <a:stCxn id="6" idx="3"/>
            <a:endCxn id="3" idx="5"/>
          </p:cNvCxnSpPr>
          <p:nvPr/>
        </p:nvCxnSpPr>
        <p:spPr>
          <a:xfrm flipH="1">
            <a:off x="3670033" y="378853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6683DB-E655-464D-A82E-68073184072D}"/>
              </a:ext>
            </a:extLst>
          </p:cNvPr>
          <p:cNvCxnSpPr>
            <a:stCxn id="5" idx="1"/>
            <a:endCxn id="5" idx="7"/>
          </p:cNvCxnSpPr>
          <p:nvPr/>
        </p:nvCxnSpPr>
        <p:spPr>
          <a:xfrm rot="5400000" flipH="1" flipV="1">
            <a:off x="5253228" y="1686956"/>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E898E8-8A81-42E4-A9A1-B0BC328F894D}"/>
              </a:ext>
            </a:extLst>
          </p:cNvPr>
          <p:cNvSpPr txBox="1"/>
          <p:nvPr/>
        </p:nvSpPr>
        <p:spPr>
          <a:xfrm>
            <a:off x="1847088" y="4416552"/>
            <a:ext cx="706831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5.2a   A directed graph G = (V, E), where V = {1, 2, 3, 4, 5, 6} and  E = {(1, 2), (2, 2), (2, 4), (2, 5), (4, 1), (4, 5), (5, 4), (6, 3)}. The edge (2, 2) is a self-loop.</a:t>
            </a:r>
          </a:p>
        </p:txBody>
      </p:sp>
    </p:spTree>
    <p:extLst>
      <p:ext uri="{BB962C8B-B14F-4D97-AF65-F5344CB8AC3E}">
        <p14:creationId xmlns:p14="http://schemas.microsoft.com/office/powerpoint/2010/main" val="61288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4BFD4C59-7CCE-4500-8117-338BFDCB870E}"/>
              </a:ext>
            </a:extLst>
          </p:cNvPr>
          <p:cNvSpPr txBox="1"/>
          <p:nvPr/>
        </p:nvSpPr>
        <p:spPr>
          <a:xfrm>
            <a:off x="0" y="319900"/>
            <a:ext cx="12192000" cy="9350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630394" y="1218600"/>
            <a:ext cx="8110505" cy="5139869"/>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digraph is</a:t>
            </a:r>
            <a:r>
              <a:rPr lang="en-US" sz="2400" dirty="0">
                <a:solidFill>
                  <a:srgbClr val="0000FF"/>
                </a:solidFill>
                <a:latin typeface="Times New Roman" panose="02020603050405020304" pitchFamily="18" charset="0"/>
                <a:cs typeface="Times New Roman" panose="02020603050405020304" pitchFamily="18" charset="0"/>
              </a:rPr>
              <a:t> strongly connected</a:t>
            </a:r>
            <a:r>
              <a:rPr lang="en-US" sz="2400" dirty="0">
                <a:latin typeface="Times New Roman" panose="02020603050405020304" pitchFamily="18" charset="0"/>
                <a:cs typeface="Times New Roman" panose="02020603050405020304" pitchFamily="18" charset="0"/>
              </a:rPr>
              <a:t> if every two vertices are reachable from each other.</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strongly</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connected components </a:t>
            </a:r>
            <a:r>
              <a:rPr lang="en-US" sz="2400" dirty="0">
                <a:latin typeface="Times New Roman" panose="02020603050405020304" pitchFamily="18" charset="0"/>
                <a:cs typeface="Times New Roman" panose="02020603050405020304" pitchFamily="18" charset="0"/>
              </a:rPr>
              <a:t>of a graph are the equivalence classes of vertices under the “are mutually reachable” relation.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digraph is strongly connected </a:t>
            </a:r>
            <a:r>
              <a:rPr lang="en-US" sz="2400" dirty="0">
                <a:latin typeface="Times New Roman" panose="02020603050405020304" pitchFamily="18" charset="0"/>
                <a:cs typeface="Times New Roman" panose="02020603050405020304" pitchFamily="18" charset="0"/>
              </a:rPr>
              <a:t>if it has </a:t>
            </a:r>
            <a:r>
              <a:rPr lang="en-US" sz="2400" dirty="0">
                <a:solidFill>
                  <a:srgbClr val="0000FF"/>
                </a:solidFill>
                <a:latin typeface="Times New Roman" panose="02020603050405020304" pitchFamily="18" charset="0"/>
                <a:cs typeface="Times New Roman" panose="02020603050405020304" pitchFamily="18" charset="0"/>
              </a:rPr>
              <a:t>only one strongly connected component.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the graph in Figure 5.2a has three strongly connected components: {1, 2, 4, 5}, {3} and {6}. All pairs of vertices in {1, 2, 4, 5} are mutually reachable.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vertices {3, 6} do not form a strongly connected component, since vertex 6 cannot be reached from vertex 3. </a:t>
            </a:r>
          </a:p>
        </p:txBody>
      </p:sp>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954" y="769620"/>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
        <p:nvSpPr>
          <p:cNvPr id="6" name="Oval 5">
            <a:extLst>
              <a:ext uri="{FF2B5EF4-FFF2-40B4-BE49-F238E27FC236}">
                <a16:creationId xmlns:a16="http://schemas.microsoft.com/office/drawing/2014/main" id="{DAA73E9C-55A3-4CC8-884F-2F2ABCBB8AD2}"/>
              </a:ext>
            </a:extLst>
          </p:cNvPr>
          <p:cNvSpPr/>
          <p:nvPr/>
        </p:nvSpPr>
        <p:spPr>
          <a:xfrm>
            <a:off x="8353067"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7" name="Oval 6">
            <a:extLst>
              <a:ext uri="{FF2B5EF4-FFF2-40B4-BE49-F238E27FC236}">
                <a16:creationId xmlns:a16="http://schemas.microsoft.com/office/drawing/2014/main" id="{DAB26C28-D013-4FD1-BD84-C57036FDDFAD}"/>
              </a:ext>
            </a:extLst>
          </p:cNvPr>
          <p:cNvSpPr/>
          <p:nvPr/>
        </p:nvSpPr>
        <p:spPr>
          <a:xfrm>
            <a:off x="8353067"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8" name="Oval 7">
            <a:extLst>
              <a:ext uri="{FF2B5EF4-FFF2-40B4-BE49-F238E27FC236}">
                <a16:creationId xmlns:a16="http://schemas.microsoft.com/office/drawing/2014/main" id="{F522F051-8AA6-4614-8DF2-E39FBB494A45}"/>
              </a:ext>
            </a:extLst>
          </p:cNvPr>
          <p:cNvSpPr/>
          <p:nvPr/>
        </p:nvSpPr>
        <p:spPr>
          <a:xfrm>
            <a:off x="11361443"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9" name="Oval 8">
            <a:extLst>
              <a:ext uri="{FF2B5EF4-FFF2-40B4-BE49-F238E27FC236}">
                <a16:creationId xmlns:a16="http://schemas.microsoft.com/office/drawing/2014/main" id="{914F1FA3-A981-4AB3-B599-944A4D8569E0}"/>
              </a:ext>
            </a:extLst>
          </p:cNvPr>
          <p:cNvSpPr/>
          <p:nvPr/>
        </p:nvSpPr>
        <p:spPr>
          <a:xfrm>
            <a:off x="10127003"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10" name="Oval 9">
            <a:extLst>
              <a:ext uri="{FF2B5EF4-FFF2-40B4-BE49-F238E27FC236}">
                <a16:creationId xmlns:a16="http://schemas.microsoft.com/office/drawing/2014/main" id="{A088BD52-8C1B-4D73-B748-E63DED8988BF}"/>
              </a:ext>
            </a:extLst>
          </p:cNvPr>
          <p:cNvSpPr/>
          <p:nvPr/>
        </p:nvSpPr>
        <p:spPr>
          <a:xfrm>
            <a:off x="10127003"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1" name="Oval 10">
            <a:extLst>
              <a:ext uri="{FF2B5EF4-FFF2-40B4-BE49-F238E27FC236}">
                <a16:creationId xmlns:a16="http://schemas.microsoft.com/office/drawing/2014/main" id="{30501F21-CDAE-413B-9B3D-4B893F57B068}"/>
              </a:ext>
            </a:extLst>
          </p:cNvPr>
          <p:cNvSpPr/>
          <p:nvPr/>
        </p:nvSpPr>
        <p:spPr>
          <a:xfrm>
            <a:off x="11361443"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3A4C88B3-9EED-4788-B3C7-1A79C5CBE308}"/>
              </a:ext>
            </a:extLst>
          </p:cNvPr>
          <p:cNvCxnSpPr>
            <a:cxnSpLocks/>
            <a:stCxn id="6" idx="6"/>
            <a:endCxn id="9" idx="2"/>
          </p:cNvCxnSpPr>
          <p:nvPr/>
        </p:nvCxnSpPr>
        <p:spPr>
          <a:xfrm>
            <a:off x="8892563" y="2061972"/>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3AE937-F77D-4043-A188-682606C3874B}"/>
              </a:ext>
            </a:extLst>
          </p:cNvPr>
          <p:cNvCxnSpPr>
            <a:cxnSpLocks/>
            <a:stCxn id="7" idx="0"/>
            <a:endCxn id="6" idx="4"/>
          </p:cNvCxnSpPr>
          <p:nvPr/>
        </p:nvCxnSpPr>
        <p:spPr>
          <a:xfrm flipV="1">
            <a:off x="8622815"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1E8F49-5325-4216-9627-868D265AAE8F}"/>
              </a:ext>
            </a:extLst>
          </p:cNvPr>
          <p:cNvCxnSpPr>
            <a:cxnSpLocks/>
            <a:stCxn id="9" idx="3"/>
            <a:endCxn id="7" idx="7"/>
          </p:cNvCxnSpPr>
          <p:nvPr/>
        </p:nvCxnSpPr>
        <p:spPr>
          <a:xfrm flipH="1">
            <a:off x="8813556" y="2246247"/>
            <a:ext cx="1392454"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E86222-FA66-448A-9DE8-4D344CA36EA9}"/>
              </a:ext>
            </a:extLst>
          </p:cNvPr>
          <p:cNvCxnSpPr>
            <a:cxnSpLocks/>
            <a:stCxn id="9" idx="4"/>
            <a:endCxn id="10" idx="0"/>
          </p:cNvCxnSpPr>
          <p:nvPr/>
        </p:nvCxnSpPr>
        <p:spPr>
          <a:xfrm>
            <a:off x="10396751"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97F4FE-C952-4556-B0F3-435E503B789D}"/>
              </a:ext>
            </a:extLst>
          </p:cNvPr>
          <p:cNvCxnSpPr>
            <a:cxnSpLocks/>
            <a:stCxn id="11" idx="0"/>
          </p:cNvCxnSpPr>
          <p:nvPr/>
        </p:nvCxnSpPr>
        <p:spPr>
          <a:xfrm flipV="1">
            <a:off x="11631191" y="2290572"/>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3B3EEE2-C77A-4737-8CD5-2E7612FD8365}"/>
              </a:ext>
            </a:extLst>
          </p:cNvPr>
          <p:cNvCxnSpPr>
            <a:cxnSpLocks/>
            <a:stCxn id="7" idx="7"/>
            <a:endCxn id="10" idx="1"/>
          </p:cNvCxnSpPr>
          <p:nvPr/>
        </p:nvCxnSpPr>
        <p:spPr>
          <a:xfrm>
            <a:off x="8813556" y="341998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3F9B89-D0F7-47A4-A34E-EF7DFE0D4130}"/>
              </a:ext>
            </a:extLst>
          </p:cNvPr>
          <p:cNvCxnSpPr>
            <a:cxnSpLocks/>
            <a:stCxn id="10" idx="3"/>
            <a:endCxn id="7" idx="5"/>
          </p:cNvCxnSpPr>
          <p:nvPr/>
        </p:nvCxnSpPr>
        <p:spPr>
          <a:xfrm flipH="1">
            <a:off x="8813556" y="378853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8307645-6C14-454C-9210-E3EA644DD0BF}"/>
              </a:ext>
            </a:extLst>
          </p:cNvPr>
          <p:cNvCxnSpPr>
            <a:stCxn id="9" idx="1"/>
            <a:endCxn id="9" idx="7"/>
          </p:cNvCxnSpPr>
          <p:nvPr/>
        </p:nvCxnSpPr>
        <p:spPr>
          <a:xfrm rot="5400000" flipH="1" flipV="1">
            <a:off x="10396751" y="1686956"/>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8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982" y="2070874"/>
            <a:ext cx="7199073" cy="4515788"/>
          </a:xfrm>
          <a:prstGeom prst="rect">
            <a:avLst/>
          </a:prstGeom>
        </p:spPr>
        <p:txBody>
          <a:bodyPr wrap="square">
            <a:spAutoFit/>
          </a:bodyPr>
          <a:lstStyle/>
          <a:p>
            <a:pPr>
              <a:lnSpc>
                <a:spcPct val="115000"/>
              </a:lnSpc>
              <a:spcAft>
                <a:spcPts val="600"/>
              </a:spcAft>
            </a:pPr>
            <a:r>
              <a:rPr lang="en-US" sz="2400" dirty="0">
                <a:latin typeface="Times New Roman" panose="02020603050405020304" pitchFamily="18" charset="0"/>
                <a:ea typeface="SimSun" panose="02010600030101010101" pitchFamily="2" charset="-122"/>
              </a:rPr>
              <a:t>The remaining of this chapter covers: </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Introduction to graphs, with</a:t>
            </a:r>
            <a:endParaRPr lang="en-US" sz="2400" dirty="0">
              <a:latin typeface="Courier New" panose="02070309020205020404" pitchFamily="49" charset="0"/>
              <a:ea typeface="SimSun" panose="02010600030101010101" pitchFamily="2" charset="-122"/>
            </a:endParaRP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Depth-First Search, and </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Breadth-First Search, and </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Topological Sorting</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Strong Connected Components</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Fake Coin Problem</a:t>
            </a:r>
          </a:p>
          <a:p>
            <a:pPr marL="800100" lvl="1" indent="-342900">
              <a:lnSpc>
                <a:spcPct val="115000"/>
              </a:lnSpc>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Interpolation Search</a:t>
            </a:r>
            <a:endParaRPr lang="en-US" sz="2400" dirty="0">
              <a:latin typeface="Courier New" panose="02070309020205020404" pitchFamily="49" charset="0"/>
              <a:ea typeface="SimSun" panose="02010600030101010101" pitchFamily="2" charset="-122"/>
            </a:endParaRPr>
          </a:p>
          <a:p>
            <a:pPr>
              <a:lnSpc>
                <a:spcPct val="115000"/>
              </a:lnSpc>
            </a:pPr>
            <a:endParaRPr lang="en-US" sz="2400" dirty="0">
              <a:latin typeface="Courier New" panose="02070309020205020404" pitchFamily="49" charset="0"/>
              <a:ea typeface="SimSun" panose="02010600030101010101" pitchFamily="2" charset="-122"/>
            </a:endParaRPr>
          </a:p>
        </p:txBody>
      </p:sp>
      <p:pic>
        <p:nvPicPr>
          <p:cNvPr id="3" name="Picture 2" descr="Image result for smiley face images">
            <a:extLst>
              <a:ext uri="{FF2B5EF4-FFF2-40B4-BE49-F238E27FC236}">
                <a16:creationId xmlns:a16="http://schemas.microsoft.com/office/drawing/2014/main" id="{081252CB-60B0-43BF-96B0-B13FC2A76A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802" y="2929948"/>
            <a:ext cx="586105" cy="425450"/>
          </a:xfrm>
          <a:prstGeom prst="rect">
            <a:avLst/>
          </a:prstGeom>
          <a:noFill/>
        </p:spPr>
      </p:pic>
      <p:sp>
        <p:nvSpPr>
          <p:cNvPr id="4" name="Rectangle 3">
            <a:extLst>
              <a:ext uri="{FF2B5EF4-FFF2-40B4-BE49-F238E27FC236}">
                <a16:creationId xmlns:a16="http://schemas.microsoft.com/office/drawing/2014/main" id="{4B8BA5EA-8A6D-4354-8F15-F042AA1EB4EE}"/>
              </a:ext>
            </a:extLst>
          </p:cNvPr>
          <p:cNvSpPr/>
          <p:nvPr/>
        </p:nvSpPr>
        <p:spPr>
          <a:xfrm>
            <a:off x="1907982" y="1269956"/>
            <a:ext cx="1301575" cy="625428"/>
          </a:xfrm>
          <a:prstGeom prst="rect">
            <a:avLst/>
          </a:prstGeom>
        </p:spPr>
        <p:txBody>
          <a:bodyPr wrap="none">
            <a:spAutoFit/>
          </a:bodyPr>
          <a:lstStyle/>
          <a:p>
            <a:pPr>
              <a:lnSpc>
                <a:spcPct val="115000"/>
              </a:lnSpc>
              <a:spcAft>
                <a:spcPts val="600"/>
              </a:spcAft>
            </a:pPr>
            <a:r>
              <a:rPr lang="en-US" sz="3200" dirty="0">
                <a:ea typeface="SimSun" panose="02010600030101010101" pitchFamily="2" charset="-122"/>
              </a:rPr>
              <a:t>Graph </a:t>
            </a:r>
          </a:p>
        </p:txBody>
      </p:sp>
    </p:spTree>
    <p:extLst>
      <p:ext uri="{BB962C8B-B14F-4D97-AF65-F5344CB8AC3E}">
        <p14:creationId xmlns:p14="http://schemas.microsoft.com/office/powerpoint/2010/main" val="39064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DCCB9E-4CAD-4790-AE67-FBD6F4E3C4B1}"/>
              </a:ext>
            </a:extLst>
          </p:cNvPr>
          <p:cNvSpPr txBox="1"/>
          <p:nvPr/>
        </p:nvSpPr>
        <p:spPr>
          <a:xfrm>
            <a:off x="0" y="1293198"/>
            <a:ext cx="12192000" cy="114780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45864" y="1238510"/>
                <a:ext cx="8110505" cy="5355312"/>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graphs G = (V, E) and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isomorphic if there exists a bijection f: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such that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if and only if (f(u), f(v))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we can relabel the vertices of G to be the vertices of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maintaining the corresponding edges in G and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Figure 5.3a shows a pair of isomorphic graphs G and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with respective vertex sets V = {1, 2, 3, 4, 5, 6} and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{u, v, w, x, y, z}. The mapping from V to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given by f(1) = u, f(2) = v, f(3) = w, f(4) = x, f(5) = y, f(6) = z is the required bijection function.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graphs in Figure 5.3b are not isomorphic. Although both graphs have 5 vertices and 7 edges, the left graph has a vertex of degree 4 and the right graph does not. </a:t>
                </a:r>
              </a:p>
            </p:txBody>
          </p:sp>
        </mc:Choice>
        <mc:Fallback xmlns="">
          <p:sp>
            <p:nvSpPr>
              <p:cNvPr id="2" name="Rectangle 1"/>
              <p:cNvSpPr>
                <a:spLocks noRot="1" noChangeAspect="1" noMove="1" noResize="1" noEditPoints="1" noAdjustHandles="1" noChangeArrowheads="1" noChangeShapeType="1" noTextEdit="1"/>
              </p:cNvSpPr>
              <p:nvPr/>
            </p:nvSpPr>
            <p:spPr>
              <a:xfrm>
                <a:off x="1645864" y="1238510"/>
                <a:ext cx="8110505" cy="5355312"/>
              </a:xfrm>
              <a:prstGeom prst="rect">
                <a:avLst/>
              </a:prstGeom>
              <a:blipFill>
                <a:blip r:embed="rId2"/>
                <a:stretch>
                  <a:fillRect l="-1053" t="-1024" r="-1429" b="-1593"/>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373922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2052468" y="181190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1078241" y="274205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sp>
        <p:nvSpPr>
          <p:cNvPr id="4" name="Oval 3">
            <a:extLst>
              <a:ext uri="{FF2B5EF4-FFF2-40B4-BE49-F238E27FC236}">
                <a16:creationId xmlns:a16="http://schemas.microsoft.com/office/drawing/2014/main" id="{499A7862-6F8D-4AE3-825A-4EAE2AC82967}"/>
              </a:ext>
            </a:extLst>
          </p:cNvPr>
          <p:cNvSpPr/>
          <p:nvPr/>
        </p:nvSpPr>
        <p:spPr>
          <a:xfrm>
            <a:off x="4755397" y="274205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3572977" y="181590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2052468" y="36722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3572977" y="367220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cxnSp>
        <p:nvCxnSpPr>
          <p:cNvPr id="9" name="Straight Connector 8">
            <a:extLst>
              <a:ext uri="{FF2B5EF4-FFF2-40B4-BE49-F238E27FC236}">
                <a16:creationId xmlns:a16="http://schemas.microsoft.com/office/drawing/2014/main" id="{FD1A960D-923B-4C69-A152-220C5C27307C}"/>
              </a:ext>
            </a:extLst>
          </p:cNvPr>
          <p:cNvCxnSpPr>
            <a:cxnSpLocks/>
            <a:endCxn id="5" idx="2"/>
          </p:cNvCxnSpPr>
          <p:nvPr/>
        </p:nvCxnSpPr>
        <p:spPr>
          <a:xfrm>
            <a:off x="2578130" y="2072509"/>
            <a:ext cx="994847" cy="4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299EA9-D4E8-4C80-8B2B-54C39313688D}"/>
              </a:ext>
            </a:extLst>
          </p:cNvPr>
          <p:cNvCxnSpPr>
            <a:cxnSpLocks/>
            <a:stCxn id="2" idx="5"/>
            <a:endCxn id="4" idx="2"/>
          </p:cNvCxnSpPr>
          <p:nvPr/>
        </p:nvCxnSpPr>
        <p:spPr>
          <a:xfrm>
            <a:off x="2512957" y="2256784"/>
            <a:ext cx="2242440" cy="74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5B11B-26C5-4FFA-8784-E87396A5570F}"/>
              </a:ext>
            </a:extLst>
          </p:cNvPr>
          <p:cNvCxnSpPr>
            <a:cxnSpLocks/>
            <a:stCxn id="5" idx="4"/>
            <a:endCxn id="6" idx="0"/>
          </p:cNvCxnSpPr>
          <p:nvPr/>
        </p:nvCxnSpPr>
        <p:spPr>
          <a:xfrm flipH="1">
            <a:off x="2322216" y="2337117"/>
            <a:ext cx="1520509" cy="1335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CCAE37-1681-4056-9AC9-8B74C859B034}"/>
              </a:ext>
            </a:extLst>
          </p:cNvPr>
          <p:cNvCxnSpPr>
            <a:cxnSpLocks/>
            <a:stCxn id="4" idx="2"/>
            <a:endCxn id="7" idx="0"/>
          </p:cNvCxnSpPr>
          <p:nvPr/>
        </p:nvCxnSpPr>
        <p:spPr>
          <a:xfrm flipH="1">
            <a:off x="3842725" y="3002659"/>
            <a:ext cx="912672" cy="6695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3BA064-1A89-476E-8BA4-F3B74877F029}"/>
              </a:ext>
            </a:extLst>
          </p:cNvPr>
          <p:cNvCxnSpPr>
            <a:cxnSpLocks/>
            <a:stCxn id="2" idx="4"/>
            <a:endCxn id="6" idx="0"/>
          </p:cNvCxnSpPr>
          <p:nvPr/>
        </p:nvCxnSpPr>
        <p:spPr>
          <a:xfrm>
            <a:off x="2322216" y="2333113"/>
            <a:ext cx="0" cy="1339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B6648A-F2CD-4636-8107-10FD0BDBBDD6}"/>
              </a:ext>
            </a:extLst>
          </p:cNvPr>
          <p:cNvCxnSpPr>
            <a:cxnSpLocks/>
            <a:stCxn id="3" idx="6"/>
            <a:endCxn id="7" idx="0"/>
          </p:cNvCxnSpPr>
          <p:nvPr/>
        </p:nvCxnSpPr>
        <p:spPr>
          <a:xfrm>
            <a:off x="1617737" y="3002659"/>
            <a:ext cx="2224988" cy="6695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248DBC-BDA5-4EF3-B05C-5E3E2D4F8530}"/>
              </a:ext>
            </a:extLst>
          </p:cNvPr>
          <p:cNvCxnSpPr>
            <a:cxnSpLocks/>
            <a:stCxn id="3" idx="6"/>
            <a:endCxn id="4" idx="2"/>
          </p:cNvCxnSpPr>
          <p:nvPr/>
        </p:nvCxnSpPr>
        <p:spPr>
          <a:xfrm>
            <a:off x="1617737" y="3002659"/>
            <a:ext cx="31376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9AEA52-CC76-49FA-8126-1258843813A1}"/>
              </a:ext>
            </a:extLst>
          </p:cNvPr>
          <p:cNvCxnSpPr>
            <a:cxnSpLocks/>
            <a:stCxn id="5" idx="3"/>
            <a:endCxn id="3" idx="6"/>
          </p:cNvCxnSpPr>
          <p:nvPr/>
        </p:nvCxnSpPr>
        <p:spPr>
          <a:xfrm flipH="1">
            <a:off x="1617737" y="2260788"/>
            <a:ext cx="2034247" cy="741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27C7E9-C77E-4F5C-8A1A-354DD19C8107}"/>
              </a:ext>
            </a:extLst>
          </p:cNvPr>
          <p:cNvCxnSpPr>
            <a:cxnSpLocks/>
            <a:stCxn id="5" idx="4"/>
          </p:cNvCxnSpPr>
          <p:nvPr/>
        </p:nvCxnSpPr>
        <p:spPr>
          <a:xfrm flipH="1">
            <a:off x="3826405" y="2337117"/>
            <a:ext cx="16320" cy="13433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1AB8A25D-6E41-47B6-A492-490ABCB83310}"/>
              </a:ext>
            </a:extLst>
          </p:cNvPr>
          <p:cNvSpPr/>
          <p:nvPr/>
        </p:nvSpPr>
        <p:spPr>
          <a:xfrm>
            <a:off x="6016752" y="2125337"/>
            <a:ext cx="4249715" cy="1037495"/>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C8C029C7-FDF0-40C4-ABCB-52A2CFA4F271}"/>
              </a:ext>
            </a:extLst>
          </p:cNvPr>
          <p:cNvSpPr/>
          <p:nvPr/>
        </p:nvSpPr>
        <p:spPr>
          <a:xfrm rot="10800000">
            <a:off x="7052781" y="2680301"/>
            <a:ext cx="4221755" cy="952206"/>
          </a:xfrm>
          <a:prstGeom prst="arc">
            <a:avLst>
              <a:gd name="adj1" fmla="val 10939691"/>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52731AB3-762F-4BF7-8644-E1CCD7C68C92}"/>
              </a:ext>
            </a:extLst>
          </p:cNvPr>
          <p:cNvSpPr txBox="1"/>
          <p:nvPr/>
        </p:nvSpPr>
        <p:spPr>
          <a:xfrm>
            <a:off x="1766316" y="4885944"/>
            <a:ext cx="8659368" cy="1332481"/>
          </a:xfrm>
          <a:prstGeom prst="rect">
            <a:avLst/>
          </a:prstGeom>
          <a:noFill/>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Figure 5.3a:   	</a:t>
            </a:r>
            <a:r>
              <a:rPr lang="en-US" sz="2400" dirty="0">
                <a:solidFill>
                  <a:srgbClr val="0000FF"/>
                </a:solidFill>
                <a:latin typeface="Times New Roman" panose="02020603050405020304" pitchFamily="18" charset="0"/>
                <a:ea typeface="SimSun" panose="02010600030101010101" pitchFamily="2" charset="-122"/>
              </a:rPr>
              <a:t>A pair of isomorphic graphs. </a:t>
            </a:r>
            <a:r>
              <a:rPr lang="en-US" sz="2400" dirty="0">
                <a:latin typeface="Times New Roman" panose="02020603050405020304" pitchFamily="18" charset="0"/>
                <a:ea typeface="SimSun" panose="02010600030101010101" pitchFamily="2" charset="-122"/>
              </a:rPr>
              <a:t>The vertices of the left graph  are mapped to the vertices of the right graph by </a:t>
            </a:r>
            <a:r>
              <a:rPr lang="en-US" sz="2400" dirty="0">
                <a:latin typeface="Times New Roman" panose="02020603050405020304" pitchFamily="18" charset="0"/>
                <a:cs typeface="Times New Roman" panose="02020603050405020304" pitchFamily="18" charset="0"/>
              </a:rPr>
              <a:t>f(1) = u, f(2) = v, f(3) = w, f(4) = x, f(5) = y, f(6) = z</a:t>
            </a:r>
            <a:r>
              <a:rPr lang="en-US" sz="2400" dirty="0">
                <a:latin typeface="Times New Roman" panose="02020603050405020304" pitchFamily="18" charset="0"/>
                <a:ea typeface="SimSun" panose="02010600030101010101" pitchFamily="2" charset="-122"/>
              </a:rPr>
              <a:t>.</a:t>
            </a:r>
          </a:p>
        </p:txBody>
      </p:sp>
      <p:pic>
        <p:nvPicPr>
          <p:cNvPr id="41" name="Picture 40" descr="Image result for smiley face images">
            <a:extLst>
              <a:ext uri="{FF2B5EF4-FFF2-40B4-BE49-F238E27FC236}">
                <a16:creationId xmlns:a16="http://schemas.microsoft.com/office/drawing/2014/main" id="{FFDDF936-4B5D-4C4F-AF40-244B0F5677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77FFE4E3-10BE-42E6-AC19-4EE298BFC112}"/>
              </a:ext>
            </a:extLst>
          </p:cNvPr>
          <p:cNvSpPr/>
          <p:nvPr/>
        </p:nvSpPr>
        <p:spPr>
          <a:xfrm>
            <a:off x="5720090" y="269081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a:t>
            </a:r>
          </a:p>
        </p:txBody>
      </p:sp>
      <p:sp>
        <p:nvSpPr>
          <p:cNvPr id="26" name="Oval 25">
            <a:extLst>
              <a:ext uri="{FF2B5EF4-FFF2-40B4-BE49-F238E27FC236}">
                <a16:creationId xmlns:a16="http://schemas.microsoft.com/office/drawing/2014/main" id="{0FC33524-3228-46ED-95D1-E900F0E78EF9}"/>
              </a:ext>
            </a:extLst>
          </p:cNvPr>
          <p:cNvSpPr/>
          <p:nvPr/>
        </p:nvSpPr>
        <p:spPr>
          <a:xfrm>
            <a:off x="10979734" y="270013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z</a:t>
            </a:r>
          </a:p>
        </p:txBody>
      </p:sp>
      <p:sp>
        <p:nvSpPr>
          <p:cNvPr id="27" name="Oval 26">
            <a:extLst>
              <a:ext uri="{FF2B5EF4-FFF2-40B4-BE49-F238E27FC236}">
                <a16:creationId xmlns:a16="http://schemas.microsoft.com/office/drawing/2014/main" id="{ADFAA662-A214-446C-9AA1-987C889E9525}"/>
              </a:ext>
            </a:extLst>
          </p:cNvPr>
          <p:cNvSpPr/>
          <p:nvPr/>
        </p:nvSpPr>
        <p:spPr>
          <a:xfrm>
            <a:off x="7795261" y="269081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a:t>
            </a:r>
          </a:p>
        </p:txBody>
      </p:sp>
      <p:sp>
        <p:nvSpPr>
          <p:cNvPr id="28" name="Oval 27">
            <a:extLst>
              <a:ext uri="{FF2B5EF4-FFF2-40B4-BE49-F238E27FC236}">
                <a16:creationId xmlns:a16="http://schemas.microsoft.com/office/drawing/2014/main" id="{2EB30B67-AE2E-4292-B430-AF87BE48BC2A}"/>
              </a:ext>
            </a:extLst>
          </p:cNvPr>
          <p:cNvSpPr/>
          <p:nvPr/>
        </p:nvSpPr>
        <p:spPr>
          <a:xfrm>
            <a:off x="6788899" y="268572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a:t>
            </a:r>
          </a:p>
        </p:txBody>
      </p:sp>
      <p:sp>
        <p:nvSpPr>
          <p:cNvPr id="29" name="Oval 28">
            <a:extLst>
              <a:ext uri="{FF2B5EF4-FFF2-40B4-BE49-F238E27FC236}">
                <a16:creationId xmlns:a16="http://schemas.microsoft.com/office/drawing/2014/main" id="{9B35B9F1-B4DB-427B-B56C-C02343A89525}"/>
              </a:ext>
            </a:extLst>
          </p:cNvPr>
          <p:cNvSpPr/>
          <p:nvPr/>
        </p:nvSpPr>
        <p:spPr>
          <a:xfrm>
            <a:off x="9955450" y="269162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y</a:t>
            </a:r>
          </a:p>
        </p:txBody>
      </p:sp>
      <p:sp>
        <p:nvSpPr>
          <p:cNvPr id="31" name="Oval 30">
            <a:extLst>
              <a:ext uri="{FF2B5EF4-FFF2-40B4-BE49-F238E27FC236}">
                <a16:creationId xmlns:a16="http://schemas.microsoft.com/office/drawing/2014/main" id="{A3DB44A8-52FA-48CA-808E-822B0060AC90}"/>
              </a:ext>
            </a:extLst>
          </p:cNvPr>
          <p:cNvSpPr/>
          <p:nvPr/>
        </p:nvSpPr>
        <p:spPr>
          <a:xfrm>
            <a:off x="8966466" y="268030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x</a:t>
            </a:r>
          </a:p>
        </p:txBody>
      </p:sp>
      <p:cxnSp>
        <p:nvCxnSpPr>
          <p:cNvPr id="32" name="Straight Connector 31">
            <a:extLst>
              <a:ext uri="{FF2B5EF4-FFF2-40B4-BE49-F238E27FC236}">
                <a16:creationId xmlns:a16="http://schemas.microsoft.com/office/drawing/2014/main" id="{466EB54F-279B-4A08-A03A-C3C065295168}"/>
              </a:ext>
            </a:extLst>
          </p:cNvPr>
          <p:cNvCxnSpPr>
            <a:stCxn id="25" idx="6"/>
            <a:endCxn id="28" idx="2"/>
          </p:cNvCxnSpPr>
          <p:nvPr/>
        </p:nvCxnSpPr>
        <p:spPr>
          <a:xfrm flipV="1">
            <a:off x="6259586" y="2946329"/>
            <a:ext cx="529313" cy="5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308F4B-BDC2-493F-B691-75D1B76D0332}"/>
              </a:ext>
            </a:extLst>
          </p:cNvPr>
          <p:cNvCxnSpPr>
            <a:cxnSpLocks/>
            <a:stCxn id="27" idx="6"/>
            <a:endCxn id="31" idx="2"/>
          </p:cNvCxnSpPr>
          <p:nvPr/>
        </p:nvCxnSpPr>
        <p:spPr>
          <a:xfrm flipV="1">
            <a:off x="8334757" y="2940905"/>
            <a:ext cx="631709" cy="10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B6A19C78-0CF0-4487-AACB-552ACCA67D5D}"/>
              </a:ext>
            </a:extLst>
          </p:cNvPr>
          <p:cNvSpPr/>
          <p:nvPr/>
        </p:nvSpPr>
        <p:spPr>
          <a:xfrm>
            <a:off x="8051776" y="2240261"/>
            <a:ext cx="3222760" cy="840121"/>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81AB15E2-EC1E-46FC-A4F1-A1C98A9006D2}"/>
              </a:ext>
            </a:extLst>
          </p:cNvPr>
          <p:cNvSpPr/>
          <p:nvPr/>
        </p:nvSpPr>
        <p:spPr>
          <a:xfrm rot="10800000">
            <a:off x="7071880" y="2940904"/>
            <a:ext cx="3175496" cy="558447"/>
          </a:xfrm>
          <a:prstGeom prst="arc">
            <a:avLst>
              <a:gd name="adj1" fmla="val 10781258"/>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a:extLst>
              <a:ext uri="{FF2B5EF4-FFF2-40B4-BE49-F238E27FC236}">
                <a16:creationId xmlns:a16="http://schemas.microsoft.com/office/drawing/2014/main" id="{FBD55CB1-4104-4E58-8A6B-AF00C5B79AEC}"/>
              </a:ext>
            </a:extLst>
          </p:cNvPr>
          <p:cNvSpPr/>
          <p:nvPr/>
        </p:nvSpPr>
        <p:spPr>
          <a:xfrm rot="10800000">
            <a:off x="7071880" y="2968064"/>
            <a:ext cx="2170200" cy="446834"/>
          </a:xfrm>
          <a:prstGeom prst="arc">
            <a:avLst>
              <a:gd name="adj1" fmla="val 10781258"/>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Arc 140">
            <a:extLst>
              <a:ext uri="{FF2B5EF4-FFF2-40B4-BE49-F238E27FC236}">
                <a16:creationId xmlns:a16="http://schemas.microsoft.com/office/drawing/2014/main" id="{6599BFFC-6B41-4ED4-A055-121E0B088AEE}"/>
              </a:ext>
            </a:extLst>
          </p:cNvPr>
          <p:cNvSpPr/>
          <p:nvPr/>
        </p:nvSpPr>
        <p:spPr>
          <a:xfrm>
            <a:off x="9219037" y="2371936"/>
            <a:ext cx="2055499" cy="606793"/>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a:extLst>
              <a:ext uri="{FF2B5EF4-FFF2-40B4-BE49-F238E27FC236}">
                <a16:creationId xmlns:a16="http://schemas.microsoft.com/office/drawing/2014/main" id="{37ADB449-A645-4E78-A8CC-97C994BF1BF5}"/>
              </a:ext>
            </a:extLst>
          </p:cNvPr>
          <p:cNvSpPr/>
          <p:nvPr/>
        </p:nvSpPr>
        <p:spPr>
          <a:xfrm>
            <a:off x="6023570" y="2340334"/>
            <a:ext cx="1990024" cy="663622"/>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6717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2052468" y="181190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4" name="Oval 3">
            <a:extLst>
              <a:ext uri="{FF2B5EF4-FFF2-40B4-BE49-F238E27FC236}">
                <a16:creationId xmlns:a16="http://schemas.microsoft.com/office/drawing/2014/main" id="{499A7862-6F8D-4AE3-825A-4EAE2AC82967}"/>
              </a:ext>
            </a:extLst>
          </p:cNvPr>
          <p:cNvSpPr/>
          <p:nvPr/>
        </p:nvSpPr>
        <p:spPr>
          <a:xfrm>
            <a:off x="4755397" y="274205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3572977" y="181590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2052468" y="36722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3572977" y="367220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cxnSp>
        <p:nvCxnSpPr>
          <p:cNvPr id="9" name="Straight Connector 8">
            <a:extLst>
              <a:ext uri="{FF2B5EF4-FFF2-40B4-BE49-F238E27FC236}">
                <a16:creationId xmlns:a16="http://schemas.microsoft.com/office/drawing/2014/main" id="{FD1A960D-923B-4C69-A152-220C5C27307C}"/>
              </a:ext>
            </a:extLst>
          </p:cNvPr>
          <p:cNvCxnSpPr>
            <a:cxnSpLocks/>
            <a:stCxn id="2" idx="5"/>
            <a:endCxn id="5" idx="2"/>
          </p:cNvCxnSpPr>
          <p:nvPr/>
        </p:nvCxnSpPr>
        <p:spPr>
          <a:xfrm flipV="1">
            <a:off x="2512957" y="2076513"/>
            <a:ext cx="1060020" cy="1802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299EA9-D4E8-4C80-8B2B-54C39313688D}"/>
              </a:ext>
            </a:extLst>
          </p:cNvPr>
          <p:cNvCxnSpPr>
            <a:cxnSpLocks/>
            <a:stCxn id="2" idx="5"/>
            <a:endCxn id="4" idx="2"/>
          </p:cNvCxnSpPr>
          <p:nvPr/>
        </p:nvCxnSpPr>
        <p:spPr>
          <a:xfrm>
            <a:off x="2512957" y="2256784"/>
            <a:ext cx="2242440" cy="74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5B11B-26C5-4FFA-8784-E87396A5570F}"/>
              </a:ext>
            </a:extLst>
          </p:cNvPr>
          <p:cNvCxnSpPr>
            <a:cxnSpLocks/>
            <a:stCxn id="7" idx="1"/>
            <a:endCxn id="6" idx="7"/>
          </p:cNvCxnSpPr>
          <p:nvPr/>
        </p:nvCxnSpPr>
        <p:spPr>
          <a:xfrm flipH="1">
            <a:off x="2512957" y="3748534"/>
            <a:ext cx="113902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CCAE37-1681-4056-9AC9-8B74C859B034}"/>
              </a:ext>
            </a:extLst>
          </p:cNvPr>
          <p:cNvCxnSpPr>
            <a:cxnSpLocks/>
            <a:stCxn id="4" idx="2"/>
          </p:cNvCxnSpPr>
          <p:nvPr/>
        </p:nvCxnSpPr>
        <p:spPr>
          <a:xfrm flipH="1" flipV="1">
            <a:off x="4027829" y="2271439"/>
            <a:ext cx="727568" cy="731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3BA064-1A89-476E-8BA4-F3B74877F029}"/>
              </a:ext>
            </a:extLst>
          </p:cNvPr>
          <p:cNvCxnSpPr>
            <a:cxnSpLocks/>
            <a:stCxn id="2" idx="5"/>
            <a:endCxn id="6" idx="7"/>
          </p:cNvCxnSpPr>
          <p:nvPr/>
        </p:nvCxnSpPr>
        <p:spPr>
          <a:xfrm>
            <a:off x="2512957" y="2256784"/>
            <a:ext cx="0" cy="14917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B6648A-F2CD-4636-8107-10FD0BDBBDD6}"/>
              </a:ext>
            </a:extLst>
          </p:cNvPr>
          <p:cNvCxnSpPr>
            <a:cxnSpLocks/>
            <a:endCxn id="7" idx="1"/>
          </p:cNvCxnSpPr>
          <p:nvPr/>
        </p:nvCxnSpPr>
        <p:spPr>
          <a:xfrm>
            <a:off x="2532427" y="2263071"/>
            <a:ext cx="1119557" cy="14854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27C7E9-C77E-4F5C-8A1A-354DD19C8107}"/>
              </a:ext>
            </a:extLst>
          </p:cNvPr>
          <p:cNvCxnSpPr>
            <a:cxnSpLocks/>
            <a:stCxn id="5" idx="4"/>
            <a:endCxn id="7" idx="1"/>
          </p:cNvCxnSpPr>
          <p:nvPr/>
        </p:nvCxnSpPr>
        <p:spPr>
          <a:xfrm flipH="1">
            <a:off x="3651984" y="2337117"/>
            <a:ext cx="190741" cy="141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2731AB3-762F-4BF7-8644-E1CCD7C68C92}"/>
              </a:ext>
            </a:extLst>
          </p:cNvPr>
          <p:cNvSpPr txBox="1"/>
          <p:nvPr/>
        </p:nvSpPr>
        <p:spPr>
          <a:xfrm>
            <a:off x="1766316" y="4885944"/>
            <a:ext cx="8659368" cy="907749"/>
          </a:xfrm>
          <a:prstGeom prst="rect">
            <a:avLst/>
          </a:prstGeom>
          <a:noFill/>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Figure 5.3b:   	</a:t>
            </a:r>
            <a:r>
              <a:rPr lang="en-US" sz="2400" dirty="0">
                <a:solidFill>
                  <a:srgbClr val="0000FF"/>
                </a:solidFill>
                <a:latin typeface="Times New Roman" panose="02020603050405020304" pitchFamily="18" charset="0"/>
                <a:ea typeface="SimSun" panose="02010600030101010101" pitchFamily="2" charset="-122"/>
              </a:rPr>
              <a:t>Two graphs that are not isomorphic graphs</a:t>
            </a:r>
            <a:r>
              <a:rPr lang="en-US" sz="2400" dirty="0">
                <a:latin typeface="Times New Roman" panose="02020603050405020304" pitchFamily="18" charset="0"/>
                <a:ea typeface="SimSun" panose="02010600030101010101" pitchFamily="2" charset="-122"/>
              </a:rPr>
              <a:t>., since the left graph has a vertex of degree 4 and the right graph does not.</a:t>
            </a:r>
          </a:p>
        </p:txBody>
      </p:sp>
      <p:pic>
        <p:nvPicPr>
          <p:cNvPr id="41" name="Picture 40" descr="Image result for smiley face images">
            <a:extLst>
              <a:ext uri="{FF2B5EF4-FFF2-40B4-BE49-F238E27FC236}">
                <a16:creationId xmlns:a16="http://schemas.microsoft.com/office/drawing/2014/main" id="{FFDDF936-4B5D-4C4F-AF40-244B0F5677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77FFE4E3-10BE-42E6-AC19-4EE298BFC112}"/>
              </a:ext>
            </a:extLst>
          </p:cNvPr>
          <p:cNvSpPr/>
          <p:nvPr/>
        </p:nvSpPr>
        <p:spPr>
          <a:xfrm>
            <a:off x="5720090" y="269081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a:t>
            </a:r>
          </a:p>
        </p:txBody>
      </p:sp>
      <p:sp>
        <p:nvSpPr>
          <p:cNvPr id="27" name="Oval 26">
            <a:extLst>
              <a:ext uri="{FF2B5EF4-FFF2-40B4-BE49-F238E27FC236}">
                <a16:creationId xmlns:a16="http://schemas.microsoft.com/office/drawing/2014/main" id="{ADFAA662-A214-446C-9AA1-987C889E9525}"/>
              </a:ext>
            </a:extLst>
          </p:cNvPr>
          <p:cNvSpPr/>
          <p:nvPr/>
        </p:nvSpPr>
        <p:spPr>
          <a:xfrm>
            <a:off x="7795261" y="269081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a:t>
            </a:r>
          </a:p>
        </p:txBody>
      </p:sp>
      <p:sp>
        <p:nvSpPr>
          <p:cNvPr id="28" name="Oval 27">
            <a:extLst>
              <a:ext uri="{FF2B5EF4-FFF2-40B4-BE49-F238E27FC236}">
                <a16:creationId xmlns:a16="http://schemas.microsoft.com/office/drawing/2014/main" id="{2EB30B67-AE2E-4292-B430-AF87BE48BC2A}"/>
              </a:ext>
            </a:extLst>
          </p:cNvPr>
          <p:cNvSpPr/>
          <p:nvPr/>
        </p:nvSpPr>
        <p:spPr>
          <a:xfrm>
            <a:off x="6788899" y="2685725"/>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a:t>
            </a:r>
          </a:p>
        </p:txBody>
      </p:sp>
      <p:sp>
        <p:nvSpPr>
          <p:cNvPr id="29" name="Oval 28">
            <a:extLst>
              <a:ext uri="{FF2B5EF4-FFF2-40B4-BE49-F238E27FC236}">
                <a16:creationId xmlns:a16="http://schemas.microsoft.com/office/drawing/2014/main" id="{9B35B9F1-B4DB-427B-B56C-C02343A89525}"/>
              </a:ext>
            </a:extLst>
          </p:cNvPr>
          <p:cNvSpPr/>
          <p:nvPr/>
        </p:nvSpPr>
        <p:spPr>
          <a:xfrm>
            <a:off x="10234036" y="267409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y</a:t>
            </a:r>
          </a:p>
        </p:txBody>
      </p:sp>
      <p:sp>
        <p:nvSpPr>
          <p:cNvPr id="31" name="Oval 30">
            <a:extLst>
              <a:ext uri="{FF2B5EF4-FFF2-40B4-BE49-F238E27FC236}">
                <a16:creationId xmlns:a16="http://schemas.microsoft.com/office/drawing/2014/main" id="{A3DB44A8-52FA-48CA-808E-822B0060AC90}"/>
              </a:ext>
            </a:extLst>
          </p:cNvPr>
          <p:cNvSpPr/>
          <p:nvPr/>
        </p:nvSpPr>
        <p:spPr>
          <a:xfrm>
            <a:off x="8966466" y="268030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x</a:t>
            </a:r>
          </a:p>
        </p:txBody>
      </p:sp>
      <p:cxnSp>
        <p:nvCxnSpPr>
          <p:cNvPr id="32" name="Straight Connector 31">
            <a:extLst>
              <a:ext uri="{FF2B5EF4-FFF2-40B4-BE49-F238E27FC236}">
                <a16:creationId xmlns:a16="http://schemas.microsoft.com/office/drawing/2014/main" id="{466EB54F-279B-4A08-A03A-C3C065295168}"/>
              </a:ext>
            </a:extLst>
          </p:cNvPr>
          <p:cNvCxnSpPr>
            <a:stCxn id="25" idx="6"/>
            <a:endCxn id="28" idx="2"/>
          </p:cNvCxnSpPr>
          <p:nvPr/>
        </p:nvCxnSpPr>
        <p:spPr>
          <a:xfrm flipV="1">
            <a:off x="6259586" y="2946329"/>
            <a:ext cx="529313" cy="5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308F4B-BDC2-493F-B691-75D1B76D0332}"/>
              </a:ext>
            </a:extLst>
          </p:cNvPr>
          <p:cNvCxnSpPr>
            <a:cxnSpLocks/>
            <a:stCxn id="27" idx="6"/>
            <a:endCxn id="31" idx="2"/>
          </p:cNvCxnSpPr>
          <p:nvPr/>
        </p:nvCxnSpPr>
        <p:spPr>
          <a:xfrm flipV="1">
            <a:off x="8334757" y="2940905"/>
            <a:ext cx="631709" cy="10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B6A19C78-0CF0-4487-AACB-552ACCA67D5D}"/>
              </a:ext>
            </a:extLst>
          </p:cNvPr>
          <p:cNvSpPr/>
          <p:nvPr/>
        </p:nvSpPr>
        <p:spPr>
          <a:xfrm>
            <a:off x="8051776" y="2295126"/>
            <a:ext cx="2459482" cy="762398"/>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81AB15E2-EC1E-46FC-A4F1-A1C98A9006D2}"/>
              </a:ext>
            </a:extLst>
          </p:cNvPr>
          <p:cNvSpPr/>
          <p:nvPr/>
        </p:nvSpPr>
        <p:spPr>
          <a:xfrm rot="10800000">
            <a:off x="7071880" y="2959191"/>
            <a:ext cx="3439378" cy="526633"/>
          </a:xfrm>
          <a:prstGeom prst="arc">
            <a:avLst>
              <a:gd name="adj1" fmla="val 10781258"/>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a:extLst>
              <a:ext uri="{FF2B5EF4-FFF2-40B4-BE49-F238E27FC236}">
                <a16:creationId xmlns:a16="http://schemas.microsoft.com/office/drawing/2014/main" id="{FBD55CB1-4104-4E58-8A6B-AF00C5B79AEC}"/>
              </a:ext>
            </a:extLst>
          </p:cNvPr>
          <p:cNvSpPr/>
          <p:nvPr/>
        </p:nvSpPr>
        <p:spPr>
          <a:xfrm rot="10800000">
            <a:off x="7071880" y="2968064"/>
            <a:ext cx="2170200" cy="446834"/>
          </a:xfrm>
          <a:prstGeom prst="arc">
            <a:avLst>
              <a:gd name="adj1" fmla="val 10781258"/>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a:extLst>
              <a:ext uri="{FF2B5EF4-FFF2-40B4-BE49-F238E27FC236}">
                <a16:creationId xmlns:a16="http://schemas.microsoft.com/office/drawing/2014/main" id="{37ADB449-A645-4E78-A8CC-97C994BF1BF5}"/>
              </a:ext>
            </a:extLst>
          </p:cNvPr>
          <p:cNvSpPr/>
          <p:nvPr/>
        </p:nvSpPr>
        <p:spPr>
          <a:xfrm>
            <a:off x="6023570" y="2340334"/>
            <a:ext cx="1990024" cy="663622"/>
          </a:xfrm>
          <a:prstGeom prst="arc">
            <a:avLst>
              <a:gd name="adj1" fmla="val 10747917"/>
              <a:gd name="adj2" fmla="val 7068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ACDE013-0DFD-46E4-B731-F9952FD6B6A7}"/>
              </a:ext>
            </a:extLst>
          </p:cNvPr>
          <p:cNvCxnSpPr>
            <a:cxnSpLocks/>
            <a:stCxn id="31" idx="6"/>
            <a:endCxn id="29" idx="2"/>
          </p:cNvCxnSpPr>
          <p:nvPr/>
        </p:nvCxnSpPr>
        <p:spPr>
          <a:xfrm flipV="1">
            <a:off x="9505962" y="2934702"/>
            <a:ext cx="728074" cy="62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23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864" y="1936283"/>
                <a:ext cx="8110505" cy="2985433"/>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graph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a </a:t>
                </a:r>
                <a:r>
                  <a:rPr lang="en-US" sz="2400" dirty="0">
                    <a:solidFill>
                      <a:srgbClr val="0000FF"/>
                    </a:solidFill>
                    <a:latin typeface="Times New Roman" panose="02020603050405020304" pitchFamily="18" charset="0"/>
                    <a:cs typeface="Times New Roman" panose="02020603050405020304" pitchFamily="18" charset="0"/>
                  </a:rPr>
                  <a:t>subgraph</a:t>
                </a:r>
                <a:r>
                  <a:rPr lang="en-US" sz="2400" dirty="0">
                    <a:latin typeface="Times New Roman" panose="02020603050405020304" pitchFamily="18" charset="0"/>
                    <a:cs typeface="Times New Roman" panose="02020603050405020304" pitchFamily="18" charset="0"/>
                  </a:rPr>
                  <a:t> of G = (V, E) if V</a:t>
                </a:r>
                <a:r>
                  <a:rPr lang="en-US" sz="2400" dirty="0">
                    <a:cs typeface="Times New Roman" panose="02020603050405020304" pitchFamily="18" charset="0"/>
                  </a:rPr>
                  <a: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V and E</a:t>
                </a:r>
                <a:r>
                  <a:rPr lang="en-US" sz="2400" dirty="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set V</a:t>
                </a:r>
                <a:r>
                  <a:rPr lang="en-US" sz="2400" dirty="0">
                    <a:cs typeface="Times New Roman" panose="02020603050405020304" pitchFamily="18" charset="0"/>
                  </a:rPr>
                  <a: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V, the subgraph of G </a:t>
                </a:r>
                <a:r>
                  <a:rPr lang="en-US" sz="2400" dirty="0">
                    <a:solidFill>
                      <a:srgbClr val="0033CC"/>
                    </a:solidFill>
                    <a:latin typeface="Times New Roman" panose="02020603050405020304" pitchFamily="18" charset="0"/>
                    <a:cs typeface="Times New Roman" panose="02020603050405020304" pitchFamily="18" charset="0"/>
                  </a:rPr>
                  <a:t>induced</a:t>
                </a:r>
                <a:r>
                  <a:rPr lang="en-US" sz="2400" dirty="0">
                    <a:latin typeface="Times New Roman" panose="02020603050405020304" pitchFamily="18" charset="0"/>
                    <a:cs typeface="Times New Roman" panose="02020603050405020304" pitchFamily="18" charset="0"/>
                  </a:rPr>
                  <a:t> by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the graph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where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V</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subgraph induced by the vertex set {1, 2, 3, 6}in Figure 5.2a appears in Figure 5.2c and has the edge set {(1, 2), (2, 2), (6, 3)}.</a:t>
                </a:r>
              </a:p>
            </p:txBody>
          </p:sp>
        </mc:Choice>
        <mc:Fallback xmlns="">
          <p:sp>
            <p:nvSpPr>
              <p:cNvPr id="2" name="Rectangle 1"/>
              <p:cNvSpPr>
                <a:spLocks noRot="1" noChangeAspect="1" noMove="1" noResize="1" noEditPoints="1" noAdjustHandles="1" noChangeArrowheads="1" noChangeShapeType="1" noTextEdit="1"/>
              </p:cNvSpPr>
              <p:nvPr/>
            </p:nvSpPr>
            <p:spPr>
              <a:xfrm>
                <a:off x="1645864" y="1936283"/>
                <a:ext cx="8110505" cy="2985433"/>
              </a:xfrm>
              <a:prstGeom prst="rect">
                <a:avLst/>
              </a:prstGeom>
              <a:blipFill>
                <a:blip r:embed="rId2"/>
                <a:stretch>
                  <a:fillRect l="-1053" t="-1840" r="-1955" b="-3885"/>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3261799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630936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630936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9317736"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8083296"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8083296"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9317736"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CB9B5F4-9624-406A-9431-7B22F724346D}"/>
              </a:ext>
            </a:extLst>
          </p:cNvPr>
          <p:cNvCxnSpPr>
            <a:cxnSpLocks/>
            <a:stCxn id="2" idx="6"/>
            <a:endCxn id="5" idx="2"/>
          </p:cNvCxnSpPr>
          <p:nvPr/>
        </p:nvCxnSpPr>
        <p:spPr>
          <a:xfrm>
            <a:off x="6848856" y="2061972"/>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0613F-A964-4ECD-AE03-BA736F0D3D48}"/>
              </a:ext>
            </a:extLst>
          </p:cNvPr>
          <p:cNvCxnSpPr>
            <a:cxnSpLocks/>
            <a:stCxn id="7" idx="0"/>
          </p:cNvCxnSpPr>
          <p:nvPr/>
        </p:nvCxnSpPr>
        <p:spPr>
          <a:xfrm flipV="1">
            <a:off x="9587484" y="2290572"/>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6683DB-E655-464D-A82E-68073184072D}"/>
              </a:ext>
            </a:extLst>
          </p:cNvPr>
          <p:cNvCxnSpPr>
            <a:stCxn id="5" idx="1"/>
            <a:endCxn id="5" idx="7"/>
          </p:cNvCxnSpPr>
          <p:nvPr/>
        </p:nvCxnSpPr>
        <p:spPr>
          <a:xfrm rot="5400000" flipH="1" flipV="1">
            <a:off x="8353044" y="1686956"/>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426368-ABD1-4FE1-838D-3F527FDFAC0A}"/>
              </a:ext>
            </a:extLst>
          </p:cNvPr>
          <p:cNvSpPr txBox="1"/>
          <p:nvPr/>
        </p:nvSpPr>
        <p:spPr>
          <a:xfrm>
            <a:off x="5213604" y="4762834"/>
            <a:ext cx="545744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5.2c   The subgraph of the graph in Figure 5.2a </a:t>
            </a:r>
          </a:p>
          <a:p>
            <a:r>
              <a:rPr lang="en-US" dirty="0">
                <a:latin typeface="Times New Roman" panose="02020603050405020304" pitchFamily="18" charset="0"/>
                <a:cs typeface="Times New Roman" panose="02020603050405020304" pitchFamily="18" charset="0"/>
              </a:rPr>
              <a:t>induced by the vertex set {1, 2, 3, 6}.</a:t>
            </a:r>
          </a:p>
        </p:txBody>
      </p:sp>
      <p:sp>
        <p:nvSpPr>
          <p:cNvPr id="12" name="Oval 11">
            <a:extLst>
              <a:ext uri="{FF2B5EF4-FFF2-40B4-BE49-F238E27FC236}">
                <a16:creationId xmlns:a16="http://schemas.microsoft.com/office/drawing/2014/main" id="{574570E7-A7E2-4281-923F-5855F0734F01}"/>
              </a:ext>
            </a:extLst>
          </p:cNvPr>
          <p:cNvSpPr/>
          <p:nvPr/>
        </p:nvSpPr>
        <p:spPr>
          <a:xfrm>
            <a:off x="1222248"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13" name="Oval 12">
            <a:extLst>
              <a:ext uri="{FF2B5EF4-FFF2-40B4-BE49-F238E27FC236}">
                <a16:creationId xmlns:a16="http://schemas.microsoft.com/office/drawing/2014/main" id="{9A798ED1-01F2-4AF1-99BE-9C2C2FE33550}"/>
              </a:ext>
            </a:extLst>
          </p:cNvPr>
          <p:cNvSpPr/>
          <p:nvPr/>
        </p:nvSpPr>
        <p:spPr>
          <a:xfrm>
            <a:off x="1222248"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14" name="Oval 13">
            <a:extLst>
              <a:ext uri="{FF2B5EF4-FFF2-40B4-BE49-F238E27FC236}">
                <a16:creationId xmlns:a16="http://schemas.microsoft.com/office/drawing/2014/main" id="{A5EAEF39-1950-4106-A770-1318FE061035}"/>
              </a:ext>
            </a:extLst>
          </p:cNvPr>
          <p:cNvSpPr/>
          <p:nvPr/>
        </p:nvSpPr>
        <p:spPr>
          <a:xfrm>
            <a:off x="4230624"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15" name="Oval 14">
            <a:extLst>
              <a:ext uri="{FF2B5EF4-FFF2-40B4-BE49-F238E27FC236}">
                <a16:creationId xmlns:a16="http://schemas.microsoft.com/office/drawing/2014/main" id="{4CA47950-49D5-44CB-AED9-F52BF2F7FC2F}"/>
              </a:ext>
            </a:extLst>
          </p:cNvPr>
          <p:cNvSpPr/>
          <p:nvPr/>
        </p:nvSpPr>
        <p:spPr>
          <a:xfrm>
            <a:off x="2996184"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17" name="Oval 16">
            <a:extLst>
              <a:ext uri="{FF2B5EF4-FFF2-40B4-BE49-F238E27FC236}">
                <a16:creationId xmlns:a16="http://schemas.microsoft.com/office/drawing/2014/main" id="{C24B9339-393E-4404-B1F8-699AABDB366C}"/>
              </a:ext>
            </a:extLst>
          </p:cNvPr>
          <p:cNvSpPr/>
          <p:nvPr/>
        </p:nvSpPr>
        <p:spPr>
          <a:xfrm>
            <a:off x="2996184"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8" name="Oval 17">
            <a:extLst>
              <a:ext uri="{FF2B5EF4-FFF2-40B4-BE49-F238E27FC236}">
                <a16:creationId xmlns:a16="http://schemas.microsoft.com/office/drawing/2014/main" id="{501A6900-D66C-4DBF-AA58-3FB4DC2D7FB8}"/>
              </a:ext>
            </a:extLst>
          </p:cNvPr>
          <p:cNvSpPr/>
          <p:nvPr/>
        </p:nvSpPr>
        <p:spPr>
          <a:xfrm>
            <a:off x="4230624"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02109602-7D68-4723-BF01-3C192560F5BF}"/>
              </a:ext>
            </a:extLst>
          </p:cNvPr>
          <p:cNvCxnSpPr>
            <a:cxnSpLocks/>
            <a:stCxn id="12" idx="6"/>
            <a:endCxn id="15" idx="2"/>
          </p:cNvCxnSpPr>
          <p:nvPr/>
        </p:nvCxnSpPr>
        <p:spPr>
          <a:xfrm>
            <a:off x="1761744" y="1263396"/>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A01216-2469-4ADB-B93B-5CEE840BA76A}"/>
              </a:ext>
            </a:extLst>
          </p:cNvPr>
          <p:cNvCxnSpPr>
            <a:cxnSpLocks/>
            <a:stCxn id="13" idx="0"/>
            <a:endCxn id="12" idx="4"/>
          </p:cNvCxnSpPr>
          <p:nvPr/>
        </p:nvCxnSpPr>
        <p:spPr>
          <a:xfrm flipV="1">
            <a:off x="1491996" y="1524000"/>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1E0803-64C9-4693-9BC0-C711DAB471F8}"/>
              </a:ext>
            </a:extLst>
          </p:cNvPr>
          <p:cNvCxnSpPr>
            <a:cxnSpLocks/>
            <a:stCxn id="15" idx="3"/>
            <a:endCxn id="13" idx="7"/>
          </p:cNvCxnSpPr>
          <p:nvPr/>
        </p:nvCxnSpPr>
        <p:spPr>
          <a:xfrm flipH="1">
            <a:off x="1682737" y="1447671"/>
            <a:ext cx="1392454"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8BA5F1-2382-4DCE-8974-52BBD37C75B0}"/>
              </a:ext>
            </a:extLst>
          </p:cNvPr>
          <p:cNvCxnSpPr>
            <a:cxnSpLocks/>
            <a:stCxn id="15" idx="4"/>
            <a:endCxn id="17" idx="0"/>
          </p:cNvCxnSpPr>
          <p:nvPr/>
        </p:nvCxnSpPr>
        <p:spPr>
          <a:xfrm>
            <a:off x="3265932" y="1524000"/>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D6C74B-2E35-4DA0-AA6B-155BF138C900}"/>
              </a:ext>
            </a:extLst>
          </p:cNvPr>
          <p:cNvCxnSpPr>
            <a:cxnSpLocks/>
            <a:stCxn id="18" idx="0"/>
          </p:cNvCxnSpPr>
          <p:nvPr/>
        </p:nvCxnSpPr>
        <p:spPr>
          <a:xfrm flipV="1">
            <a:off x="4500372" y="1491996"/>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E672BB-F906-4370-AB8D-D5F8A03F6B4B}"/>
              </a:ext>
            </a:extLst>
          </p:cNvPr>
          <p:cNvCxnSpPr>
            <a:cxnSpLocks/>
            <a:stCxn id="13" idx="7"/>
            <a:endCxn id="17" idx="1"/>
          </p:cNvCxnSpPr>
          <p:nvPr/>
        </p:nvCxnSpPr>
        <p:spPr>
          <a:xfrm>
            <a:off x="1682737" y="2621409"/>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09BF87-529B-43AE-A5D9-B811E66AC921}"/>
              </a:ext>
            </a:extLst>
          </p:cNvPr>
          <p:cNvCxnSpPr>
            <a:cxnSpLocks/>
            <a:stCxn id="17" idx="3"/>
            <a:endCxn id="13" idx="5"/>
          </p:cNvCxnSpPr>
          <p:nvPr/>
        </p:nvCxnSpPr>
        <p:spPr>
          <a:xfrm flipH="1">
            <a:off x="1682737" y="2989959"/>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F128D4D-7D96-4379-8152-F957A96C043E}"/>
              </a:ext>
            </a:extLst>
          </p:cNvPr>
          <p:cNvCxnSpPr>
            <a:stCxn id="15" idx="1"/>
            <a:endCxn id="15" idx="7"/>
          </p:cNvCxnSpPr>
          <p:nvPr/>
        </p:nvCxnSpPr>
        <p:spPr>
          <a:xfrm rot="5400000" flipH="1" flipV="1">
            <a:off x="3265932" y="888380"/>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BC14CE-FCE3-4A1A-A846-77794E48665A}"/>
              </a:ext>
            </a:extLst>
          </p:cNvPr>
          <p:cNvSpPr txBox="1"/>
          <p:nvPr/>
        </p:nvSpPr>
        <p:spPr>
          <a:xfrm>
            <a:off x="2334768" y="3593592"/>
            <a:ext cx="11490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(5.2a)</a:t>
            </a:r>
          </a:p>
        </p:txBody>
      </p:sp>
      <p:sp>
        <p:nvSpPr>
          <p:cNvPr id="28" name="TextBox 27">
            <a:extLst>
              <a:ext uri="{FF2B5EF4-FFF2-40B4-BE49-F238E27FC236}">
                <a16:creationId xmlns:a16="http://schemas.microsoft.com/office/drawing/2014/main" id="{14363132-AC01-4911-ACE6-ED75A5E3E72A}"/>
              </a:ext>
            </a:extLst>
          </p:cNvPr>
          <p:cNvSpPr txBox="1"/>
          <p:nvPr/>
        </p:nvSpPr>
        <p:spPr>
          <a:xfrm>
            <a:off x="7203948" y="3895834"/>
            <a:ext cx="11490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(5.2c)</a:t>
            </a:r>
          </a:p>
        </p:txBody>
      </p:sp>
    </p:spTree>
    <p:extLst>
      <p:ext uri="{BB962C8B-B14F-4D97-AF65-F5344CB8AC3E}">
        <p14:creationId xmlns:p14="http://schemas.microsoft.com/office/powerpoint/2010/main" val="3936971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3209544"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3209544"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621792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498348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498348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621792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9" name="Straight Connector 8">
            <a:extLst>
              <a:ext uri="{FF2B5EF4-FFF2-40B4-BE49-F238E27FC236}">
                <a16:creationId xmlns:a16="http://schemas.microsoft.com/office/drawing/2014/main" id="{260D1EFE-FB17-47DC-AE2A-73088E1FFFA2}"/>
              </a:ext>
            </a:extLst>
          </p:cNvPr>
          <p:cNvCxnSpPr>
            <a:cxnSpLocks/>
            <a:stCxn id="2" idx="6"/>
            <a:endCxn id="5" idx="2"/>
          </p:cNvCxnSpPr>
          <p:nvPr/>
        </p:nvCxnSpPr>
        <p:spPr>
          <a:xfrm>
            <a:off x="3749040" y="2061972"/>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66A65D-60DE-4FEC-A9C3-A830C6DB052D}"/>
              </a:ext>
            </a:extLst>
          </p:cNvPr>
          <p:cNvCxnSpPr>
            <a:cxnSpLocks/>
            <a:endCxn id="6" idx="1"/>
          </p:cNvCxnSpPr>
          <p:nvPr/>
        </p:nvCxnSpPr>
        <p:spPr>
          <a:xfrm>
            <a:off x="3663696" y="2232660"/>
            <a:ext cx="1398791" cy="1187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425C93-773D-4167-BF00-3BBA8259CC3E}"/>
              </a:ext>
            </a:extLst>
          </p:cNvPr>
          <p:cNvCxnSpPr>
            <a:cxnSpLocks/>
            <a:endCxn id="6" idx="0"/>
          </p:cNvCxnSpPr>
          <p:nvPr/>
        </p:nvCxnSpPr>
        <p:spPr>
          <a:xfrm>
            <a:off x="5253228"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514CB9-78E2-4C10-B6B0-757F518D7BD7}"/>
              </a:ext>
            </a:extLst>
          </p:cNvPr>
          <p:cNvCxnSpPr>
            <a:cxnSpLocks/>
          </p:cNvCxnSpPr>
          <p:nvPr/>
        </p:nvCxnSpPr>
        <p:spPr>
          <a:xfrm>
            <a:off x="6480048"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488CE0-040A-48D3-B037-32B2F1BAAE56}"/>
              </a:ext>
            </a:extLst>
          </p:cNvPr>
          <p:cNvSpPr txBox="1"/>
          <p:nvPr/>
        </p:nvSpPr>
        <p:spPr>
          <a:xfrm>
            <a:off x="2066544" y="4507992"/>
            <a:ext cx="721461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5.2b An undirected graph G = (V, E), where V = {1, 2, 3, 4, 5, 6} and E = {(1, 2), (1, 5), (2, 5), (3, 6)}. The vertex 4 is isolated.</a:t>
            </a:r>
          </a:p>
          <a:p>
            <a:r>
              <a:rPr lang="en-US" dirty="0">
                <a:latin typeface="Times New Roman" panose="02020603050405020304" pitchFamily="18" charset="0"/>
                <a:cs typeface="Times New Roman" panose="02020603050405020304" pitchFamily="18" charset="0"/>
              </a:rPr>
              <a:t>It is a pictorial representation of an undirected graph on the vertex set {1, 2, 3, 4, 5. 6}</a:t>
            </a:r>
          </a:p>
        </p:txBody>
      </p:sp>
    </p:spTree>
    <p:extLst>
      <p:ext uri="{BB962C8B-B14F-4D97-AF65-F5344CB8AC3E}">
        <p14:creationId xmlns:p14="http://schemas.microsoft.com/office/powerpoint/2010/main" val="180823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864" y="1348238"/>
                <a:ext cx="8723432" cy="550920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an undirected graph G = (V, E), the </a:t>
                </a:r>
                <a:r>
                  <a:rPr lang="en-US" sz="2400" dirty="0">
                    <a:solidFill>
                      <a:srgbClr val="0033CC"/>
                    </a:solidFill>
                    <a:latin typeface="Times New Roman" panose="02020603050405020304" pitchFamily="18" charset="0"/>
                    <a:cs typeface="Times New Roman" panose="02020603050405020304" pitchFamily="18" charset="0"/>
                  </a:rPr>
                  <a:t>directed version </a:t>
                </a:r>
                <a:r>
                  <a:rPr lang="en-US" sz="2400" dirty="0">
                    <a:latin typeface="Times New Roman" panose="02020603050405020304" pitchFamily="18" charset="0"/>
                    <a:cs typeface="Times New Roman" panose="02020603050405020304" pitchFamily="18" charset="0"/>
                  </a:rPr>
                  <a:t>of G is the digraph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(V,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where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E</m:t>
                    </m:r>
                    <m:r>
                      <m:rPr>
                        <m:nor/>
                      </m:rPr>
                      <a:rPr lang="en-US" sz="2400" dirty="0">
                        <a:cs typeface="Times New Roman" panose="02020603050405020304" pitchFamily="18" charset="0"/>
                      </a:rPr>
                      <m:t>’</m:t>
                    </m:r>
                    <m:r>
                      <a:rPr lang="en-US" sz="2400" b="0" i="0"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if and only if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each undirected edge (u, v) in G is replaced in the directed version by the two directed edges (u, v) and (v, u).</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digraph G = (V, E), the un</a:t>
                </a:r>
                <a:r>
                  <a:rPr lang="en-US" sz="2400" dirty="0">
                    <a:solidFill>
                      <a:srgbClr val="0033CC"/>
                    </a:solidFill>
                    <a:latin typeface="Times New Roman" panose="02020603050405020304" pitchFamily="18" charset="0"/>
                    <a:cs typeface="Times New Roman" panose="02020603050405020304" pitchFamily="18" charset="0"/>
                  </a:rPr>
                  <a:t>directed version </a:t>
                </a:r>
                <a:r>
                  <a:rPr lang="en-US" sz="2400" dirty="0">
                    <a:latin typeface="Times New Roman" panose="02020603050405020304" pitchFamily="18" charset="0"/>
                    <a:cs typeface="Times New Roman" panose="02020603050405020304" pitchFamily="18" charset="0"/>
                  </a:rPr>
                  <a:t>of G is the undirected graph G</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(V, E</a:t>
                </a:r>
                <a:r>
                  <a:rPr lang="en-US" sz="2400" dirty="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where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E</m:t>
                    </m:r>
                    <m:r>
                      <m:rPr>
                        <m:nor/>
                      </m:rPr>
                      <a:rPr lang="en-US" sz="2400" dirty="0">
                        <a:cs typeface="Times New Roman" panose="02020603050405020304" pitchFamily="18" charset="0"/>
                      </a:rPr>
                      <m:t>’</m:t>
                    </m:r>
                    <m:r>
                      <a:rPr lang="en-US" sz="2400" b="0" i="0"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if and only if u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 and (u, v )</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the undirected version contains the edges of G “with their directions removed” and with self-loops eliminated.  (Since (u, v) and (v, u) are the same edge in an undirected graph, the undirected version of a directed graph contains it only once, even if the directed graph contains both edges (u, v) and (v, u).)</a:t>
                </a:r>
              </a:p>
              <a:p>
                <a:pPr marL="342900" indent="-342900">
                  <a:spcBef>
                    <a:spcPts val="600"/>
                  </a:spcBef>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5864" y="1348238"/>
                <a:ext cx="8723432" cy="5509200"/>
              </a:xfrm>
              <a:prstGeom prst="rect">
                <a:avLst/>
              </a:prstGeom>
              <a:blipFill>
                <a:blip r:embed="rId2"/>
                <a:stretch>
                  <a:fillRect l="-978" t="-885" r="-1887"/>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3993226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864" y="1778006"/>
                <a:ext cx="8110505" cy="2092881"/>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digraph G = (V, E), a </a:t>
                </a:r>
                <a:r>
                  <a:rPr lang="en-US" sz="2400" dirty="0">
                    <a:solidFill>
                      <a:srgbClr val="0033CC"/>
                    </a:solidFill>
                    <a:latin typeface="Times New Roman" panose="02020603050405020304" pitchFamily="18" charset="0"/>
                    <a:cs typeface="Times New Roman" panose="02020603050405020304" pitchFamily="18" charset="0"/>
                  </a:rPr>
                  <a:t>neighbor </a:t>
                </a:r>
                <a:r>
                  <a:rPr lang="en-US" sz="2400" dirty="0">
                    <a:latin typeface="Times New Roman" panose="02020603050405020304" pitchFamily="18" charset="0"/>
                    <a:cs typeface="Times New Roman" panose="02020603050405020304" pitchFamily="18" charset="0"/>
                  </a:rPr>
                  <a:t>of a vertex u is an vertex that is adjacent to u in the undirected version of G. That is, v is a neighbor of u if either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or (v, u)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an undirected graph G = (V, E), u and v are neighbors if they are adjacent.</a:t>
                </a:r>
              </a:p>
            </p:txBody>
          </p:sp>
        </mc:Choice>
        <mc:Fallback xmlns="">
          <p:sp>
            <p:nvSpPr>
              <p:cNvPr id="2" name="Rectangle 1"/>
              <p:cNvSpPr>
                <a:spLocks noRot="1" noChangeAspect="1" noMove="1" noResize="1" noEditPoints="1" noAdjustHandles="1" noChangeArrowheads="1" noChangeShapeType="1" noTextEdit="1"/>
              </p:cNvSpPr>
              <p:nvPr/>
            </p:nvSpPr>
            <p:spPr>
              <a:xfrm>
                <a:off x="1645864" y="1778006"/>
                <a:ext cx="8110505" cy="2092881"/>
              </a:xfrm>
              <a:prstGeom prst="rect">
                <a:avLst/>
              </a:prstGeom>
              <a:blipFill>
                <a:blip r:embed="rId2"/>
                <a:stretch>
                  <a:fillRect l="-1053" t="-2332" b="-5831"/>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75723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864" y="1540262"/>
                <a:ext cx="8110505" cy="2616101"/>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33CC"/>
                    </a:solidFill>
                    <a:latin typeface="Times New Roman" panose="02020603050405020304" pitchFamily="18" charset="0"/>
                    <a:cs typeface="Times New Roman" panose="02020603050405020304" pitchFamily="18" charset="0"/>
                  </a:rPr>
                  <a:t>complete graph </a:t>
                </a:r>
                <a:r>
                  <a:rPr lang="en-US" sz="2400" dirty="0">
                    <a:latin typeface="Times New Roman" panose="02020603050405020304" pitchFamily="18" charset="0"/>
                    <a:cs typeface="Times New Roman" panose="02020603050405020304" pitchFamily="18" charset="0"/>
                  </a:rPr>
                  <a:t>G = (V, E) is an undirected graph in which every pair of vertices is adjacent.</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a:t>
                </a:r>
                <a:r>
                  <a:rPr lang="en-US" sz="2400" dirty="0">
                    <a:solidFill>
                      <a:srgbClr val="0033CC"/>
                    </a:solidFill>
                    <a:latin typeface="Times New Roman" panose="02020603050405020304" pitchFamily="18" charset="0"/>
                    <a:cs typeface="Times New Roman" panose="02020603050405020304" pitchFamily="18" charset="0"/>
                  </a:rPr>
                  <a:t> bipartite graph is </a:t>
                </a:r>
                <a:r>
                  <a:rPr lang="en-US" sz="2400" dirty="0">
                    <a:latin typeface="Times New Roman" panose="02020603050405020304" pitchFamily="18" charset="0"/>
                    <a:cs typeface="Times New Roman" panose="02020603050405020304" pitchFamily="18" charset="0"/>
                  </a:rPr>
                  <a:t>an undirected graph G = (V, E) in which V can be partitioned into two sets V</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V</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such that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E implies either u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or u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and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V</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That is, all edges go between the two sets V</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V</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p>
            </p:txBody>
          </p:sp>
        </mc:Choice>
        <mc:Fallback xmlns="">
          <p:sp>
            <p:nvSpPr>
              <p:cNvPr id="2" name="Rectangle 1"/>
              <p:cNvSpPr>
                <a:spLocks noRot="1" noChangeAspect="1" noMove="1" noResize="1" noEditPoints="1" noAdjustHandles="1" noChangeArrowheads="1" noChangeShapeType="1" noTextEdit="1"/>
              </p:cNvSpPr>
              <p:nvPr/>
            </p:nvSpPr>
            <p:spPr>
              <a:xfrm>
                <a:off x="1645864" y="1540262"/>
                <a:ext cx="8110505" cy="2616101"/>
              </a:xfrm>
              <a:prstGeom prst="rect">
                <a:avLst/>
              </a:prstGeom>
              <a:blipFill>
                <a:blip r:embed="rId2"/>
                <a:stretch>
                  <a:fillRect l="-1053" t="-1865" b="-4429"/>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47250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864" y="1348238"/>
            <a:ext cx="8110505" cy="4031873"/>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acyclic, undirected </a:t>
            </a:r>
            <a:r>
              <a:rPr lang="en-US" sz="2400" dirty="0">
                <a:solidFill>
                  <a:srgbClr val="0033CC"/>
                </a:solidFill>
                <a:latin typeface="Times New Roman" panose="02020603050405020304" pitchFamily="18" charset="0"/>
                <a:cs typeface="Times New Roman" panose="02020603050405020304" pitchFamily="18" charset="0"/>
              </a:rPr>
              <a:t>graph </a:t>
            </a:r>
            <a:r>
              <a:rPr lang="en-US" sz="2400" dirty="0">
                <a:latin typeface="Times New Roman" panose="02020603050405020304" pitchFamily="18" charset="0"/>
                <a:cs typeface="Times New Roman" panose="02020603050405020304" pitchFamily="18" charset="0"/>
              </a:rPr>
              <a:t>G = (V, E) is a  </a:t>
            </a:r>
            <a:r>
              <a:rPr lang="en-US" sz="2400" dirty="0">
                <a:solidFill>
                  <a:srgbClr val="0000FF"/>
                </a:solidFill>
                <a:latin typeface="Times New Roman" panose="02020603050405020304" pitchFamily="18" charset="0"/>
                <a:cs typeface="Times New Roman" panose="02020603050405020304" pitchFamily="18" charset="0"/>
              </a:rPr>
              <a:t>forest</a:t>
            </a:r>
            <a:r>
              <a:rPr lang="en-US" sz="2400" dirty="0">
                <a:latin typeface="Times New Roman" panose="02020603050405020304" pitchFamily="18" charset="0"/>
                <a:cs typeface="Times New Roman" panose="02020603050405020304" pitchFamily="18" charset="0"/>
              </a:rPr>
              <a:t>, and a connected, acyclic, undirected graph is a </a:t>
            </a:r>
            <a:r>
              <a:rPr lang="en-US" sz="2400" dirty="0">
                <a:solidFill>
                  <a:srgbClr val="0000FF"/>
                </a:solidFill>
                <a:latin typeface="Times New Roman" panose="02020603050405020304" pitchFamily="18" charset="0"/>
                <a:cs typeface="Times New Roman" panose="02020603050405020304" pitchFamily="18" charset="0"/>
              </a:rPr>
              <a:t>(free) tree</a:t>
            </a:r>
            <a:r>
              <a:rPr lang="en-US" sz="2400" dirty="0">
                <a:latin typeface="Times New Roman" panose="02020603050405020304" pitchFamily="18"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directed acyclic graph (a </a:t>
            </a:r>
            <a:r>
              <a:rPr lang="en-US" sz="2400" dirty="0" err="1">
                <a:latin typeface="Times New Roman" panose="02020603050405020304" pitchFamily="18" charset="0"/>
                <a:cs typeface="Times New Roman" panose="02020603050405020304" pitchFamily="18" charset="0"/>
              </a:rPr>
              <a:t>dag</a:t>
            </a:r>
            <a:r>
              <a:rPr lang="en-US" sz="2400" dirty="0">
                <a:latin typeface="Times New Roman" panose="02020603050405020304" pitchFamily="18"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a:t>
            </a:r>
            <a:r>
              <a:rPr lang="en-US" sz="2400" dirty="0">
                <a:solidFill>
                  <a:srgbClr val="0000FF"/>
                </a:solidFill>
                <a:latin typeface="Times New Roman" panose="02020603050405020304" pitchFamily="18" charset="0"/>
                <a:cs typeface="Times New Roman" panose="02020603050405020304" pitchFamily="18" charset="0"/>
              </a:rPr>
              <a:t>multigraph</a:t>
            </a:r>
            <a:r>
              <a:rPr lang="en-US" sz="2400" dirty="0">
                <a:latin typeface="Times New Roman" panose="02020603050405020304" pitchFamily="18" charset="0"/>
                <a:cs typeface="Times New Roman" panose="02020603050405020304" pitchFamily="18" charset="0"/>
              </a:rPr>
              <a:t> is like an undirected graph, but it can have both multiple edges between vertices and self-loops.</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hypergraph is like an undirected graph, but each hyperedge, rather than connecting two vertices. Connects an arbitrary subset of vertices.</a:t>
            </a:r>
          </a:p>
          <a:p>
            <a:pPr marL="342900" indent="-342900">
              <a:spcBef>
                <a:spcPts val="600"/>
              </a:spcBef>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22243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0892" y="2034646"/>
            <a:ext cx="8904303" cy="2031325"/>
          </a:xfrm>
          <a:prstGeom prst="rect">
            <a:avLst/>
          </a:prstGeom>
        </p:spPr>
        <p:txBody>
          <a:bodyPr wrap="square">
            <a:spAutoFit/>
          </a:bodyPr>
          <a:lstStyle/>
          <a:p>
            <a:pPr marL="457200" marR="0" indent="-457200">
              <a:spcBef>
                <a:spcPts val="0"/>
              </a:spcBef>
              <a:spcAft>
                <a:spcPts val="1200"/>
              </a:spcAft>
            </a:pPr>
            <a:r>
              <a:rPr lang="en-US" sz="2400" dirty="0">
                <a:latin typeface="Times New Roman" panose="02020603050405020304" pitchFamily="18" charset="0"/>
                <a:ea typeface="SimSun" panose="02010600030101010101" pitchFamily="2" charset="-122"/>
              </a:rPr>
              <a:t>A </a:t>
            </a:r>
            <a:r>
              <a:rPr lang="en-US" sz="2400" dirty="0">
                <a:solidFill>
                  <a:srgbClr val="0000FF"/>
                </a:solidFill>
                <a:latin typeface="Times New Roman" panose="02020603050405020304" pitchFamily="18" charset="0"/>
                <a:ea typeface="SimSun" panose="02010600030101010101" pitchFamily="2" charset="-122"/>
              </a:rPr>
              <a:t>graph  G  =   (V, E)  is defined </a:t>
            </a:r>
            <a:r>
              <a:rPr lang="en-US" sz="2400" dirty="0">
                <a:latin typeface="Times New Roman" panose="02020603050405020304" pitchFamily="18" charset="0"/>
                <a:ea typeface="SimSun" panose="02010600030101010101" pitchFamily="2" charset="-122"/>
              </a:rPr>
              <a:t>by a pair of two sets: </a:t>
            </a:r>
            <a:endParaRPr lang="en-US" sz="2400" dirty="0">
              <a:latin typeface="Courier New" panose="02070309020205020404" pitchFamily="49" charset="0"/>
              <a:ea typeface="SimSun" panose="02010600030101010101" pitchFamily="2" charset="-122"/>
            </a:endParaRP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V  is a finite set of vertices (nodes) and </a:t>
            </a:r>
            <a:endParaRPr lang="en-US" sz="2400" dirty="0">
              <a:latin typeface="Courier New" panose="02070309020205020404" pitchFamily="49" charset="0"/>
              <a:ea typeface="SimSun" panose="02010600030101010101" pitchFamily="2" charset="-122"/>
            </a:endParaRP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E  is a set of pairs of vertices, called edges.</a:t>
            </a:r>
            <a:endParaRPr lang="en-US" sz="2400" dirty="0">
              <a:latin typeface="Courier New" panose="02070309020205020404" pitchFamily="49" charset="0"/>
              <a:ea typeface="SimSun" panose="02010600030101010101" pitchFamily="2" charset="-122"/>
            </a:endParaRPr>
          </a:p>
          <a:p>
            <a:pPr>
              <a:spcAft>
                <a:spcPts val="1200"/>
              </a:spcAft>
            </a:pPr>
            <a:r>
              <a:rPr lang="en-US" sz="2400" strike="sngStrike" dirty="0">
                <a:latin typeface="Times New Roman" panose="02020603050405020304" pitchFamily="18" charset="0"/>
                <a:cs typeface="Times New Roman" panose="02020603050405020304" pitchFamily="18" charset="0"/>
              </a:rPr>
              <a:t>A graph</a:t>
            </a:r>
            <a:r>
              <a:rPr lang="en-US" sz="2400" b="1" strike="sngStrike" dirty="0">
                <a:latin typeface="Times New Roman" panose="02020603050405020304" pitchFamily="18" charset="0"/>
                <a:cs typeface="Times New Roman" panose="02020603050405020304" pitchFamily="18" charset="0"/>
              </a:rPr>
              <a:t> </a:t>
            </a:r>
            <a:r>
              <a:rPr lang="en-US" sz="2400" strike="sngStrike" dirty="0">
                <a:latin typeface="Times New Roman" panose="02020603050405020304" pitchFamily="18" charset="0"/>
                <a:cs typeface="Times New Roman" panose="02020603050405020304" pitchFamily="18" charset="0"/>
              </a:rPr>
              <a:t>G </a:t>
            </a:r>
            <a:r>
              <a:rPr lang="en-US" sz="2400" b="1" strike="sngStrike" dirty="0">
                <a:latin typeface="Times New Roman" panose="02020603050405020304" pitchFamily="18" charset="0"/>
                <a:cs typeface="Times New Roman" panose="02020603050405020304" pitchFamily="18" charset="0"/>
              </a:rPr>
              <a:t> </a:t>
            </a:r>
            <a:r>
              <a:rPr lang="en-US" sz="2400" strike="sngStrike" dirty="0">
                <a:latin typeface="Times New Roman" panose="02020603050405020304" pitchFamily="18" charset="0"/>
                <a:cs typeface="Times New Roman" panose="02020603050405020304" pitchFamily="18" charset="0"/>
              </a:rPr>
              <a:t>is called </a:t>
            </a:r>
            <a:r>
              <a:rPr lang="en-US" sz="2400" i="1" strike="sngStrike" dirty="0">
                <a:solidFill>
                  <a:srgbClr val="0000FF"/>
                </a:solidFill>
                <a:latin typeface="Times New Roman" panose="02020603050405020304" pitchFamily="18" charset="0"/>
                <a:cs typeface="Times New Roman" panose="02020603050405020304" pitchFamily="18" charset="0"/>
              </a:rPr>
              <a:t>undirected</a:t>
            </a:r>
            <a:r>
              <a:rPr lang="en-US" sz="2400" strike="sngStrike" dirty="0">
                <a:solidFill>
                  <a:srgbClr val="0000FF"/>
                </a:solidFill>
                <a:latin typeface="Times New Roman" panose="02020603050405020304" pitchFamily="18" charset="0"/>
                <a:cs typeface="Times New Roman" panose="02020603050405020304" pitchFamily="18" charset="0"/>
              </a:rPr>
              <a:t> </a:t>
            </a:r>
            <a:r>
              <a:rPr lang="en-US" sz="2400" strike="sngStrike" dirty="0">
                <a:latin typeface="Times New Roman" panose="02020603050405020304" pitchFamily="18" charset="0"/>
                <a:cs typeface="Times New Roman" panose="02020603050405020304" pitchFamily="18" charset="0"/>
              </a:rPr>
              <a:t>if every edge in it is undirected</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081252CB-60B0-43BF-96B0-B13FC2A76A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532" y="2837584"/>
            <a:ext cx="586105" cy="425450"/>
          </a:xfrm>
          <a:prstGeom prst="rect">
            <a:avLst/>
          </a:prstGeom>
          <a:noFill/>
        </p:spPr>
      </p:pic>
      <p:sp>
        <p:nvSpPr>
          <p:cNvPr id="3" name="Rectangle 2">
            <a:extLst>
              <a:ext uri="{FF2B5EF4-FFF2-40B4-BE49-F238E27FC236}">
                <a16:creationId xmlns:a16="http://schemas.microsoft.com/office/drawing/2014/main" id="{A12C6416-04BE-4A2C-8884-F2A3736BFC5E}"/>
              </a:ext>
            </a:extLst>
          </p:cNvPr>
          <p:cNvSpPr/>
          <p:nvPr/>
        </p:nvSpPr>
        <p:spPr>
          <a:xfrm>
            <a:off x="1840892" y="588291"/>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3046462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45864" y="1896878"/>
                <a:ext cx="8110505" cy="2031325"/>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handshaking lemma:</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     If G = (V, E) is an undirected graph, then</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en-US" sz="2400" i="1" smtClean="0">
                            <a:latin typeface="Cambria Math" panose="02040503050406030204" pitchFamily="18" charset="0"/>
                            <a:cs typeface="Times New Roman" panose="02020603050405020304" pitchFamily="18" charset="0"/>
                          </a:rPr>
                        </m:ctrlPr>
                      </m:naryPr>
                      <m:sub>
                        <m:r>
                          <m:rPr>
                            <m:brk m:alnAt="7"/>
                          </m:rPr>
                          <a:rPr lang="en-US" sz="2400" b="0" i="1" smtClean="0">
                            <a:latin typeface="Cambria Math" panose="02040503050406030204" pitchFamily="18" charset="0"/>
                            <a:cs typeface="Times New Roman" panose="02020603050405020304" pitchFamily="18" charset="0"/>
                          </a:rPr>
                          <m:t>𝑣</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m:rPr>
                            <m:brk m:alnAt="7"/>
                          </m:rPr>
                          <a:rPr lang="en-US" sz="2400" b="0" i="1" smtClean="0">
                            <a:latin typeface="Cambria Math" panose="02040503050406030204" pitchFamily="18" charset="0"/>
                            <a:cs typeface="Times New Roman" panose="02020603050405020304" pitchFamily="18" charset="0"/>
                          </a:rPr>
                          <m:t>𝑉</m:t>
                        </m:r>
                      </m:sub>
                      <m:sup/>
                      <m:e>
                        <m:r>
                          <a:rPr lang="en-US" sz="2400" b="0" i="1" smtClean="0">
                            <a:latin typeface="Cambria Math" panose="02040503050406030204" pitchFamily="18" charset="0"/>
                            <a:cs typeface="Times New Roman" panose="02020603050405020304" pitchFamily="18" charset="0"/>
                          </a:rPr>
                          <m:t>𝑑𝑒𝑔𝑟𝑒𝑒</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𝑣</m:t>
                        </m:r>
                        <m:r>
                          <a:rPr lang="en-US" sz="2400" b="0" i="1" smtClean="0">
                            <a:latin typeface="Cambria Math" panose="02040503050406030204" pitchFamily="18" charset="0"/>
                            <a:cs typeface="Times New Roman" panose="02020603050405020304" pitchFamily="18" charset="0"/>
                          </a:rPr>
                          <m:t>)</m:t>
                        </m:r>
                      </m:e>
                    </m:nary>
                  </m:oMath>
                </a14:m>
                <a:r>
                  <a:rPr lang="en-US" sz="2400" dirty="0">
                    <a:latin typeface="Times New Roman" panose="02020603050405020304" pitchFamily="18" charset="0"/>
                    <a:cs typeface="Times New Roman" panose="02020603050405020304" pitchFamily="18" charset="0"/>
                  </a:rPr>
                  <a:t> = 2|E|.</a:t>
                </a:r>
              </a:p>
              <a:p>
                <a:pPr marL="342900" indent="-342900">
                  <a:spcBef>
                    <a:spcPts val="600"/>
                  </a:spcBef>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5864" y="1896878"/>
                <a:ext cx="8110505" cy="2031325"/>
              </a:xfrm>
              <a:prstGeom prst="rect">
                <a:avLst/>
              </a:prstGeom>
              <a:blipFill>
                <a:blip r:embed="rId2"/>
                <a:stretch>
                  <a:fillRect l="-1203" t="-2402" b="-18619"/>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7A229BF4-83FB-439D-A948-39AB922509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59" y="2015548"/>
            <a:ext cx="586105" cy="425450"/>
          </a:xfrm>
          <a:prstGeom prst="rect">
            <a:avLst/>
          </a:prstGeom>
          <a:noFill/>
        </p:spPr>
      </p:pic>
      <p:sp>
        <p:nvSpPr>
          <p:cNvPr id="4" name="Rectangle 3">
            <a:extLst>
              <a:ext uri="{FF2B5EF4-FFF2-40B4-BE49-F238E27FC236}">
                <a16:creationId xmlns:a16="http://schemas.microsoft.com/office/drawing/2014/main" id="{59C20BF3-7319-4146-B656-29E23A8606FA}"/>
              </a:ext>
            </a:extLst>
          </p:cNvPr>
          <p:cNvSpPr/>
          <p:nvPr/>
        </p:nvSpPr>
        <p:spPr>
          <a:xfrm>
            <a:off x="1645864" y="613082"/>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Tree>
    <p:extLst>
      <p:ext uri="{BB962C8B-B14F-4D97-AF65-F5344CB8AC3E}">
        <p14:creationId xmlns:p14="http://schemas.microsoft.com/office/powerpoint/2010/main" val="1210751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79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50092" y="1508762"/>
                <a:ext cx="8443132" cy="4985980"/>
              </a:xfrm>
              <a:prstGeom prst="rect">
                <a:avLst/>
              </a:prstGeom>
            </p:spPr>
            <p:txBody>
              <a:bodyPr wrap="square">
                <a:spAutoFit/>
              </a:bodyPr>
              <a:lstStyle/>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adjacency matrix representation </a:t>
                </a:r>
                <a:r>
                  <a:rPr lang="en-US" sz="2400" dirty="0">
                    <a:latin typeface="Times New Roman" panose="02020603050405020304" pitchFamily="18" charset="0"/>
                    <a:cs typeface="Times New Roman" panose="02020603050405020304" pitchFamily="18" charset="0"/>
                  </a:rPr>
                  <a:t>of a</a:t>
                </a:r>
                <a:r>
                  <a:rPr lang="en-US" sz="2400" dirty="0">
                    <a:latin typeface="Times New Roman" panose="02020603050405020304" pitchFamily="18" charset="0"/>
                    <a:ea typeface="SimSun" panose="02010600030101010101" pitchFamily="2" charset="-122"/>
                    <a:cs typeface="Times New Roman" panose="02020603050405020304" pitchFamily="18" charset="0"/>
                  </a:rPr>
                  <a:t> graph G = (V, E) with n = |V| vertices is</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n = |V| vertices v</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1</a:t>
                </a:r>
                <a:r>
                  <a:rPr lang="en-US" sz="2400" dirty="0">
                    <a:latin typeface="Times New Roman" panose="02020603050405020304" pitchFamily="18" charset="0"/>
                    <a:ea typeface="SimSun" panose="02010600030101010101" pitchFamily="2" charset="-122"/>
                    <a:cs typeface="Times New Roman" panose="02020603050405020304" pitchFamily="18" charset="0"/>
                  </a:rPr>
                  <a:t>, v</a:t>
                </a:r>
                <a:r>
                  <a:rPr lang="en-US" sz="2400" baseline="-25000" dirty="0">
                    <a:latin typeface="Times New Roman" panose="02020603050405020304" pitchFamily="18" charset="0"/>
                    <a:ea typeface="SimSun" panose="02010600030101010101" pitchFamily="2" charset="-122"/>
                    <a:cs typeface="Times New Roman" panose="02020603050405020304" pitchFamily="18" charset="0"/>
                  </a:rPr>
                  <a:t>2</a:t>
                </a:r>
                <a:r>
                  <a:rPr lang="en-US" sz="2400" dirty="0">
                    <a:latin typeface="Times New Roman" panose="02020603050405020304" pitchFamily="18" charset="0"/>
                    <a:ea typeface="SimSun" panose="02010600030101010101" pitchFamily="2" charset="-122"/>
                    <a:cs typeface="Times New Roman" panose="02020603050405020304" pitchFamily="18" charset="0"/>
                  </a:rPr>
                  <a:t>, …, </a:t>
                </a:r>
                <a:r>
                  <a:rPr lang="en-US" sz="2400" dirty="0" err="1">
                    <a:latin typeface="Times New Roman" panose="02020603050405020304" pitchFamily="18" charset="0"/>
                    <a:ea typeface="SimSun" panose="02010600030101010101" pitchFamily="2" charset="-122"/>
                    <a:cs typeface="Times New Roman" panose="02020603050405020304" pitchFamily="18" charset="0"/>
                  </a:rPr>
                  <a:t>v</a:t>
                </a:r>
                <a:r>
                  <a:rPr lang="en-US" sz="2400" baseline="-25000" dirty="0" err="1">
                    <a:latin typeface="Times New Roman" panose="02020603050405020304" pitchFamily="18" charset="0"/>
                    <a:ea typeface="SimSun" panose="02010600030101010101" pitchFamily="2" charset="-122"/>
                    <a:cs typeface="Times New Roman" panose="02020603050405020304" pitchFamily="18" charset="0"/>
                  </a:rPr>
                  <a:t>n</a:t>
                </a:r>
                <a:r>
                  <a:rPr lang="en-US" sz="2400" dirty="0">
                    <a:latin typeface="Times New Roman" panose="02020603050405020304" pitchFamily="18" charset="0"/>
                    <a:ea typeface="SimSun" panose="02010600030101010101" pitchFamily="2" charset="-122"/>
                    <a:cs typeface="Times New Roman" panose="02020603050405020304" pitchFamily="18" charset="0"/>
                  </a:rPr>
                  <a:t>, there is an n x n </a:t>
                </a:r>
                <a:r>
                  <a:rPr lang="en-US" sz="2400" dirty="0">
                    <a:solidFill>
                      <a:srgbClr val="0000FF"/>
                    </a:solidFill>
                    <a:latin typeface="Times New Roman" panose="02020603050405020304" pitchFamily="18" charset="0"/>
                    <a:cs typeface="Times New Roman" panose="02020603050405020304" pitchFamily="18" charset="0"/>
                  </a:rPr>
                  <a:t>Boolean matrix,</a:t>
                </a:r>
                <a:r>
                  <a:rPr lang="en-US" sz="2400" dirty="0">
                    <a:latin typeface="Times New Roman" panose="02020603050405020304" pitchFamily="18" charset="0"/>
                    <a:ea typeface="SimSun" panose="02010600030101010101" pitchFamily="2" charset="-122"/>
                    <a:cs typeface="Times New Roman" panose="02020603050405020304" pitchFamily="18" charset="0"/>
                  </a:rPr>
                  <a:t> (n by n array), whose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baseline="-250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row</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j</a:t>
                </a:r>
                <a:r>
                  <a:rPr lang="en-US" sz="2400" baseline="-250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col</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r>
                  <a:rPr lang="en-US" sz="2400" baseline="300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entry </a:t>
                </a:r>
                <a:r>
                  <a:rPr lang="en-US" sz="2400" dirty="0">
                    <a:latin typeface="Times New Roman" panose="02020603050405020304" pitchFamily="18" charset="0"/>
                    <a:ea typeface="SimSun" panose="02010600030101010101" pitchFamily="2" charset="-122"/>
                    <a:cs typeface="Times New Roman" panose="02020603050405020304" pitchFamily="18" charset="0"/>
                  </a:rPr>
                  <a:t>is</a:t>
                </a:r>
              </a:p>
              <a:p>
                <a:pPr>
                  <a:spcAft>
                    <a:spcPts val="600"/>
                  </a:spcAft>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1	if there is an edge from v</a:t>
                </a:r>
                <a:r>
                  <a:rPr lang="en-US" sz="2400" baseline="-25000" dirty="0">
                    <a:solidFill>
                      <a:srgbClr val="0000FF"/>
                    </a:solidFill>
                    <a:latin typeface="Times New Roman" panose="02020603050405020304" pitchFamily="18" charset="0"/>
                    <a:cs typeface="Times New Roman" panose="02020603050405020304" pitchFamily="18" charset="0"/>
                  </a:rPr>
                  <a:t>i</a:t>
                </a:r>
                <a:r>
                  <a:rPr lang="en-US" sz="2400" dirty="0">
                    <a:solidFill>
                      <a:srgbClr val="0000FF"/>
                    </a:solidFill>
                    <a:latin typeface="Times New Roman" panose="02020603050405020304" pitchFamily="18" charset="0"/>
                    <a:cs typeface="Times New Roman" panose="02020603050405020304" pitchFamily="18" charset="0"/>
                  </a:rPr>
                  <a:t> to </a:t>
                </a:r>
                <a:r>
                  <a:rPr lang="en-US" sz="2400" dirty="0" err="1">
                    <a:solidFill>
                      <a:srgbClr val="0000FF"/>
                    </a:solidFill>
                    <a:latin typeface="Times New Roman" panose="02020603050405020304" pitchFamily="18" charset="0"/>
                    <a:cs typeface="Times New Roman" panose="02020603050405020304" pitchFamily="18" charset="0"/>
                  </a:rPr>
                  <a:t>v</a:t>
                </a:r>
                <a:r>
                  <a:rPr lang="en-US" sz="2400" baseline="-25000" dirty="0" err="1">
                    <a:solidFill>
                      <a:srgbClr val="0000FF"/>
                    </a:solidFill>
                    <a:latin typeface="Times New Roman" panose="02020603050405020304" pitchFamily="18" charset="0"/>
                    <a:cs typeface="Times New Roman" panose="02020603050405020304" pitchFamily="18" charset="0"/>
                  </a:rPr>
                  <a:t>j</a:t>
                </a:r>
                <a:r>
                  <a:rPr lang="en-US" sz="2400" dirty="0">
                    <a:solidFill>
                      <a:srgbClr val="0000FF"/>
                    </a:solidFill>
                    <a:latin typeface="Times New Roman" panose="02020603050405020304" pitchFamily="18" charset="0"/>
                    <a:cs typeface="Times New Roman" panose="02020603050405020304" pitchFamily="18" charset="0"/>
                  </a:rPr>
                  <a:t>,</a:t>
                </a: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a:t>
                </a:r>
                <a:r>
                  <a:rPr lang="en-US" sz="2400" baseline="-25000" dirty="0" err="1">
                    <a:solidFill>
                      <a:srgbClr val="0000FF"/>
                    </a:solidFill>
                    <a:latin typeface="Times New Roman" panose="02020603050405020304" pitchFamily="18" charset="0"/>
                    <a:cs typeface="Times New Roman" panose="02020603050405020304" pitchFamily="18" charset="0"/>
                  </a:rPr>
                  <a:t>ij</a:t>
                </a:r>
                <a:r>
                  <a:rPr lang="en-US" sz="2400" dirty="0">
                    <a:solidFill>
                      <a:srgbClr val="0000FF"/>
                    </a:solidFill>
                    <a:latin typeface="Times New Roman" panose="02020603050405020304" pitchFamily="18" charset="0"/>
                    <a:cs typeface="Times New Roman" panose="02020603050405020304" pitchFamily="18" charset="0"/>
                  </a:rPr>
                  <a:t>  =</a:t>
                </a:r>
                <a:endPar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cs typeface="Times New Roman" panose="02020603050405020304" pitchFamily="18" charset="0"/>
                  </a:rPr>
                  <a:t>		 0	otherwise.</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Figure 23.1(c) and 23.2(c) are the adjacency matrices of the undirected and directed graphs in Figure 23.1(a) and Figure 23.2(a), respectively.</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adjacency matrix representation of a graph requires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(V</a:t>
                </a:r>
                <a:r>
                  <a:rPr lang="en-US" sz="24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memory, independent of the number of edges in the graph.</a:t>
                </a:r>
              </a:p>
            </p:txBody>
          </p:sp>
        </mc:Choice>
        <mc:Fallback xmlns="">
          <p:sp>
            <p:nvSpPr>
              <p:cNvPr id="2" name="Rectangle 1"/>
              <p:cNvSpPr>
                <a:spLocks noRot="1" noChangeAspect="1" noMove="1" noResize="1" noEditPoints="1" noAdjustHandles="1" noChangeArrowheads="1" noChangeShapeType="1" noTextEdit="1"/>
              </p:cNvSpPr>
              <p:nvPr/>
            </p:nvSpPr>
            <p:spPr>
              <a:xfrm>
                <a:off x="1350092" y="1508762"/>
                <a:ext cx="8443132" cy="4985980"/>
              </a:xfrm>
              <a:prstGeom prst="rect">
                <a:avLst/>
              </a:prstGeom>
              <a:blipFill>
                <a:blip r:embed="rId2"/>
                <a:stretch>
                  <a:fillRect l="-938" t="-979" b="-1836"/>
                </a:stretch>
              </a:blipFill>
            </p:spPr>
            <p:txBody>
              <a:bodyPr/>
              <a:lstStyle/>
              <a:p>
                <a:r>
                  <a:rPr lang="en-US">
                    <a:noFill/>
                  </a:rPr>
                  <a:t> </a:t>
                </a:r>
              </a:p>
            </p:txBody>
          </p:sp>
        </mc:Fallback>
      </mc:AlternateContent>
      <p:sp>
        <p:nvSpPr>
          <p:cNvPr id="3" name="Left Brace 2"/>
          <p:cNvSpPr/>
          <p:nvPr/>
        </p:nvSpPr>
        <p:spPr>
          <a:xfrm>
            <a:off x="3115773" y="3299998"/>
            <a:ext cx="190106" cy="100117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6" name="Picture 5" descr="Image result for smiley face images">
            <a:extLst>
              <a:ext uri="{FF2B5EF4-FFF2-40B4-BE49-F238E27FC236}">
                <a16:creationId xmlns:a16="http://schemas.microsoft.com/office/drawing/2014/main" id="{435FC5D6-8978-4E62-86E2-9EF2D28D72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987" y="3429000"/>
            <a:ext cx="586105" cy="450561"/>
          </a:xfrm>
          <a:prstGeom prst="rect">
            <a:avLst/>
          </a:prstGeom>
          <a:noFill/>
        </p:spPr>
      </p:pic>
      <p:sp>
        <p:nvSpPr>
          <p:cNvPr id="7" name="Rectangle 6">
            <a:extLst>
              <a:ext uri="{FF2B5EF4-FFF2-40B4-BE49-F238E27FC236}">
                <a16:creationId xmlns:a16="http://schemas.microsoft.com/office/drawing/2014/main" id="{B1F3F6CE-6EC8-47D2-A4AF-AB0342D905AB}"/>
              </a:ext>
            </a:extLst>
          </p:cNvPr>
          <p:cNvSpPr/>
          <p:nvPr/>
        </p:nvSpPr>
        <p:spPr>
          <a:xfrm>
            <a:off x="1268740" y="793712"/>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407955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0804" y="1707406"/>
            <a:ext cx="8379196" cy="5013488"/>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Two ways to represent a graph G = (V, E) for computer algorithms: </a:t>
            </a:r>
          </a:p>
          <a:p>
            <a:pPr marL="914400" marR="0" lvl="1" indent="-457200">
              <a:lnSpc>
                <a:spcPct val="115000"/>
              </a:lnSpc>
              <a:spcBef>
                <a:spcPts val="0"/>
              </a:spcBef>
              <a:spcAft>
                <a:spcPts val="0"/>
              </a:spcAft>
              <a:buFont typeface="Arial" panose="020B0604020202020204" pitchFamily="34" charset="0"/>
              <a:buChar char="•"/>
              <a:tabLst>
                <a:tab pos="914400" algn="l"/>
              </a:tabLst>
            </a:pP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adjacency matrix representation of </a:t>
            </a:r>
          </a:p>
          <a:p>
            <a:pPr marL="1371600" lvl="2" indent="-457200">
              <a:lnSpc>
                <a:spcPct val="115000"/>
              </a:lnSpc>
              <a:buFont typeface="Arial" panose="020B0604020202020204" pitchFamily="34" charset="0"/>
              <a:buChar char="•"/>
              <a:tabLst>
                <a:tab pos="914400" algn="l"/>
              </a:tabLst>
            </a:pP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may be preferred when the graph is dense, |E| is close to |V|</a:t>
            </a:r>
            <a:r>
              <a:rPr lang="en-US" sz="26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or when check if there is an edge connecting two given vertices, such as the all-pairs shortest-paths algorithms.</a:t>
            </a:r>
            <a:endParaRPr lang="en-US" sz="2600" dirty="0">
              <a:latin typeface="Times New Roman" panose="02020603050405020304" pitchFamily="18" charset="0"/>
              <a:ea typeface="SimSun" panose="02010600030101010101" pitchFamily="2" charset="-122"/>
              <a:cs typeface="Times New Roman" panose="02020603050405020304" pitchFamily="18" charset="0"/>
            </a:endParaRPr>
          </a:p>
          <a:p>
            <a:pPr marL="914400" marR="0" lvl="1" indent="-457200">
              <a:lnSpc>
                <a:spcPct val="115000"/>
              </a:lnSpc>
              <a:spcBef>
                <a:spcPts val="0"/>
              </a:spcBef>
              <a:spcAft>
                <a:spcPts val="0"/>
              </a:spcAft>
              <a:buFont typeface="Arial" panose="020B0604020202020204" pitchFamily="34" charset="0"/>
              <a:buChar char="•"/>
              <a:tabLst>
                <a:tab pos="914400" algn="l"/>
              </a:tabLst>
            </a:pP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collection of adjacency lists representation of G.</a:t>
            </a:r>
          </a:p>
          <a:p>
            <a:pPr marL="1371600" lvl="2" indent="-457200">
              <a:lnSpc>
                <a:spcPct val="115000"/>
              </a:lnSpc>
              <a:buFont typeface="Arial" panose="020B0604020202020204" pitchFamily="34" charset="0"/>
              <a:buChar char="•"/>
              <a:tabLst>
                <a:tab pos="914400" algn="l"/>
              </a:tabLst>
            </a:pP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preferred to represent sparse graphs, |E| is much less than |V|</a:t>
            </a:r>
            <a:r>
              <a:rPr lang="en-US" sz="2600" baseline="300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2</a:t>
            </a:r>
            <a:r>
              <a:rPr lang="en-US" sz="26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t>
            </a:r>
            <a:endParaRPr lang="en-US" sz="26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15000"/>
              </a:lnSpc>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p>
        </p:txBody>
      </p:sp>
      <p:pic>
        <p:nvPicPr>
          <p:cNvPr id="6" name="Picture 5" descr="Image result for smiley face images">
            <a:extLst>
              <a:ext uri="{FF2B5EF4-FFF2-40B4-BE49-F238E27FC236}">
                <a16:creationId xmlns:a16="http://schemas.microsoft.com/office/drawing/2014/main" id="{E374D17F-CE5A-4277-8C72-E5D40BA9FC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532" y="2837583"/>
            <a:ext cx="586105" cy="450561"/>
          </a:xfrm>
          <a:prstGeom prst="rect">
            <a:avLst/>
          </a:prstGeom>
          <a:noFill/>
        </p:spPr>
      </p:pic>
      <p:sp>
        <p:nvSpPr>
          <p:cNvPr id="4" name="Rectangle 3">
            <a:extLst>
              <a:ext uri="{FF2B5EF4-FFF2-40B4-BE49-F238E27FC236}">
                <a16:creationId xmlns:a16="http://schemas.microsoft.com/office/drawing/2014/main" id="{A272B75B-1F4A-4CC2-9068-E4BCC9F52D31}"/>
              </a:ext>
            </a:extLst>
          </p:cNvPr>
          <p:cNvSpPr/>
          <p:nvPr/>
        </p:nvSpPr>
        <p:spPr>
          <a:xfrm>
            <a:off x="1780804" y="825518"/>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175608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1774322" y="1789702"/>
                <a:ext cx="8643356" cy="3880871"/>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The adjacency list representation of </a:t>
                </a:r>
                <a:r>
                  <a:rPr lang="en-US" sz="2400" dirty="0">
                    <a:latin typeface="Times New Roman" panose="02020603050405020304" pitchFamily="18" charset="0"/>
                    <a:ea typeface="SimSun" panose="02010600030101010101" pitchFamily="2" charset="-122"/>
                    <a:cs typeface="Times New Roman" panose="02020603050405020304" pitchFamily="18" charset="0"/>
                  </a:rPr>
                  <a:t>a graph G = (V, E) consists of an array Adj or |V| lists, one for each vertex in V.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each u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V, the adjacency list Adj[u] contains (points to) all the vertices v such that there is an edge (u, v) in G.  </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vertices in each adjacency list are stored in an arbitrary order.</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Figure 23.1(b) is an adjacency list representation of the undirected graph in Figure 23.1(a).</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Figure 23.2(b) is an adjacency list representation of the directed graph in Figure 23.2(a).</a:t>
                </a:r>
              </a:p>
            </p:txBody>
          </p:sp>
        </mc:Choice>
        <mc:Fallback xmlns="">
          <p:sp>
            <p:nvSpPr>
              <p:cNvPr id="5" name="Rectangle 4"/>
              <p:cNvSpPr>
                <a:spLocks noRot="1" noChangeAspect="1" noMove="1" noResize="1" noEditPoints="1" noAdjustHandles="1" noChangeArrowheads="1" noChangeShapeType="1" noTextEdit="1"/>
              </p:cNvSpPr>
              <p:nvPr/>
            </p:nvSpPr>
            <p:spPr>
              <a:xfrm>
                <a:off x="1774322" y="1789702"/>
                <a:ext cx="8643356" cy="3880871"/>
              </a:xfrm>
              <a:prstGeom prst="rect">
                <a:avLst/>
              </a:prstGeom>
              <a:blipFill>
                <a:blip r:embed="rId2"/>
                <a:stretch>
                  <a:fillRect l="-917" t="-629" r="-1551" b="-2830"/>
                </a:stretch>
              </a:blipFill>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E374D17F-CE5A-4277-8C72-E5D40BA9FC1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532" y="2837583"/>
            <a:ext cx="586105" cy="450561"/>
          </a:xfrm>
          <a:prstGeom prst="rect">
            <a:avLst/>
          </a:prstGeom>
          <a:noFill/>
        </p:spPr>
      </p:pic>
      <p:sp>
        <p:nvSpPr>
          <p:cNvPr id="4" name="Rectangle 3">
            <a:extLst>
              <a:ext uri="{FF2B5EF4-FFF2-40B4-BE49-F238E27FC236}">
                <a16:creationId xmlns:a16="http://schemas.microsoft.com/office/drawing/2014/main" id="{A272B75B-1F4A-4CC2-9068-E4BCC9F52D31}"/>
              </a:ext>
            </a:extLst>
          </p:cNvPr>
          <p:cNvSpPr/>
          <p:nvPr/>
        </p:nvSpPr>
        <p:spPr>
          <a:xfrm>
            <a:off x="1780804" y="825518"/>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
        <p:nvSpPr>
          <p:cNvPr id="7" name="Rectangle 6">
            <a:extLst>
              <a:ext uri="{FF2B5EF4-FFF2-40B4-BE49-F238E27FC236}">
                <a16:creationId xmlns:a16="http://schemas.microsoft.com/office/drawing/2014/main" id="{BC45E39C-B788-432F-AF29-D71FA34A014A}"/>
              </a:ext>
            </a:extLst>
          </p:cNvPr>
          <p:cNvSpPr/>
          <p:nvPr/>
        </p:nvSpPr>
        <p:spPr>
          <a:xfrm>
            <a:off x="1780804" y="825518"/>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2335333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B33A7B-BFD8-4940-946D-C23817AEECB3}"/>
              </a:ext>
            </a:extLst>
          </p:cNvPr>
          <p:cNvSpPr txBox="1"/>
          <p:nvPr/>
        </p:nvSpPr>
        <p:spPr>
          <a:xfrm>
            <a:off x="828675" y="442913"/>
            <a:ext cx="6446947" cy="400713"/>
          </a:xfrm>
          <a:prstGeom prst="rect">
            <a:avLst/>
          </a:prstGeom>
          <a:solidFill>
            <a:srgbClr val="FFFF00"/>
          </a:solidFill>
        </p:spPr>
        <p:txBody>
          <a:bodyPr wrap="square" rtlCol="0">
            <a:spAutoFit/>
          </a:bodyPr>
          <a:lstStyle/>
          <a:p>
            <a:endParaRPr lang="en-US" dirty="0"/>
          </a:p>
        </p:txBody>
      </p:sp>
      <p:sp>
        <p:nvSpPr>
          <p:cNvPr id="2" name="Oval 1">
            <a:extLst>
              <a:ext uri="{FF2B5EF4-FFF2-40B4-BE49-F238E27FC236}">
                <a16:creationId xmlns:a16="http://schemas.microsoft.com/office/drawing/2014/main" id="{E4AF0988-4946-4A99-8ED6-39C8D90D788F}"/>
              </a:ext>
            </a:extLst>
          </p:cNvPr>
          <p:cNvSpPr/>
          <p:nvPr/>
        </p:nvSpPr>
        <p:spPr>
          <a:xfrm>
            <a:off x="1512972" y="127240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4" name="Oval 3">
            <a:extLst>
              <a:ext uri="{FF2B5EF4-FFF2-40B4-BE49-F238E27FC236}">
                <a16:creationId xmlns:a16="http://schemas.microsoft.com/office/drawing/2014/main" id="{499A7862-6F8D-4AE3-825A-4EAE2AC82967}"/>
              </a:ext>
            </a:extLst>
          </p:cNvPr>
          <p:cNvSpPr/>
          <p:nvPr/>
        </p:nvSpPr>
        <p:spPr>
          <a:xfrm>
            <a:off x="4051309" y="2129407"/>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2942041" y="1276413"/>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1512972" y="294983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2942041" y="294982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cxnSp>
        <p:nvCxnSpPr>
          <p:cNvPr id="9" name="Straight Connector 8">
            <a:extLst>
              <a:ext uri="{FF2B5EF4-FFF2-40B4-BE49-F238E27FC236}">
                <a16:creationId xmlns:a16="http://schemas.microsoft.com/office/drawing/2014/main" id="{FD1A960D-923B-4C69-A152-220C5C27307C}"/>
              </a:ext>
            </a:extLst>
          </p:cNvPr>
          <p:cNvCxnSpPr>
            <a:cxnSpLocks/>
            <a:stCxn id="2" idx="6"/>
            <a:endCxn id="5" idx="2"/>
          </p:cNvCxnSpPr>
          <p:nvPr/>
        </p:nvCxnSpPr>
        <p:spPr>
          <a:xfrm>
            <a:off x="2052468" y="1533013"/>
            <a:ext cx="889573" cy="4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299EA9-D4E8-4C80-8B2B-54C39313688D}"/>
              </a:ext>
            </a:extLst>
          </p:cNvPr>
          <p:cNvCxnSpPr>
            <a:cxnSpLocks/>
            <a:stCxn id="7" idx="7"/>
            <a:endCxn id="4" idx="3"/>
          </p:cNvCxnSpPr>
          <p:nvPr/>
        </p:nvCxnSpPr>
        <p:spPr>
          <a:xfrm flipV="1">
            <a:off x="3402530" y="2574286"/>
            <a:ext cx="727786" cy="451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5B11B-26C5-4FFA-8784-E87396A5570F}"/>
              </a:ext>
            </a:extLst>
          </p:cNvPr>
          <p:cNvCxnSpPr>
            <a:cxnSpLocks/>
            <a:stCxn id="7" idx="2"/>
            <a:endCxn id="6" idx="6"/>
          </p:cNvCxnSpPr>
          <p:nvPr/>
        </p:nvCxnSpPr>
        <p:spPr>
          <a:xfrm flipH="1">
            <a:off x="2052468" y="3210433"/>
            <a:ext cx="88957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CCAE37-1681-4056-9AC9-8B74C859B034}"/>
              </a:ext>
            </a:extLst>
          </p:cNvPr>
          <p:cNvCxnSpPr>
            <a:cxnSpLocks/>
            <a:stCxn id="4" idx="1"/>
            <a:endCxn id="5" idx="5"/>
          </p:cNvCxnSpPr>
          <p:nvPr/>
        </p:nvCxnSpPr>
        <p:spPr>
          <a:xfrm flipH="1" flipV="1">
            <a:off x="3402530" y="1721292"/>
            <a:ext cx="727786" cy="4844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3BA064-1A89-476E-8BA4-F3B74877F029}"/>
              </a:ext>
            </a:extLst>
          </p:cNvPr>
          <p:cNvCxnSpPr>
            <a:cxnSpLocks/>
            <a:stCxn id="2" idx="4"/>
            <a:endCxn id="6" idx="0"/>
          </p:cNvCxnSpPr>
          <p:nvPr/>
        </p:nvCxnSpPr>
        <p:spPr>
          <a:xfrm>
            <a:off x="1782720" y="1793617"/>
            <a:ext cx="0" cy="1156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B6648A-F2CD-4636-8107-10FD0BDBBDD6}"/>
              </a:ext>
            </a:extLst>
          </p:cNvPr>
          <p:cNvCxnSpPr>
            <a:cxnSpLocks/>
            <a:stCxn id="5" idx="3"/>
            <a:endCxn id="6" idx="7"/>
          </p:cNvCxnSpPr>
          <p:nvPr/>
        </p:nvCxnSpPr>
        <p:spPr>
          <a:xfrm flipH="1">
            <a:off x="1973461" y="1721292"/>
            <a:ext cx="1047587" cy="1304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27C7E9-C77E-4F5C-8A1A-354DD19C8107}"/>
              </a:ext>
            </a:extLst>
          </p:cNvPr>
          <p:cNvCxnSpPr>
            <a:cxnSpLocks/>
            <a:stCxn id="5" idx="4"/>
            <a:endCxn id="7" idx="0"/>
          </p:cNvCxnSpPr>
          <p:nvPr/>
        </p:nvCxnSpPr>
        <p:spPr>
          <a:xfrm>
            <a:off x="3211789" y="1797621"/>
            <a:ext cx="0" cy="11522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2731AB3-762F-4BF7-8644-E1CCD7C68C92}"/>
              </a:ext>
            </a:extLst>
          </p:cNvPr>
          <p:cNvSpPr txBox="1"/>
          <p:nvPr/>
        </p:nvSpPr>
        <p:spPr>
          <a:xfrm>
            <a:off x="1049550" y="4820919"/>
            <a:ext cx="6161532" cy="1479700"/>
          </a:xfrm>
          <a:prstGeom prst="rect">
            <a:avLst/>
          </a:prstGeom>
          <a:noFill/>
        </p:spPr>
        <p:txBody>
          <a:bodyPr wrap="square">
            <a:spAutoFit/>
          </a:bodyPr>
          <a:lstStyle/>
          <a:p>
            <a:pPr>
              <a:lnSpc>
                <a:spcPct val="115000"/>
              </a:lnSpc>
            </a:pPr>
            <a:r>
              <a:rPr lang="en-US" sz="2000" dirty="0">
                <a:latin typeface="Times New Roman" panose="02020603050405020304" pitchFamily="18" charset="0"/>
                <a:ea typeface="SimSun" panose="02010600030101010101" pitchFamily="2" charset="-122"/>
              </a:rPr>
              <a:t>Figure 23.1  Two representation of an undirected graph.</a:t>
            </a:r>
          </a:p>
          <a:p>
            <a:pPr marL="457200" indent="-457200">
              <a:lnSpc>
                <a:spcPct val="115000"/>
              </a:lnSpc>
              <a:buAutoNum type="alphaLcParenBoth"/>
            </a:pPr>
            <a:r>
              <a:rPr lang="en-US" sz="2000" dirty="0">
                <a:latin typeface="Times New Roman" panose="02020603050405020304" pitchFamily="18" charset="0"/>
                <a:ea typeface="SimSun" panose="02010600030101010101" pitchFamily="2" charset="-122"/>
              </a:rPr>
              <a:t>An undirected graph G having 5 vertices and 7 edges.</a:t>
            </a:r>
          </a:p>
          <a:p>
            <a:pPr marL="457200" indent="-457200">
              <a:lnSpc>
                <a:spcPct val="115000"/>
              </a:lnSpc>
              <a:buAutoNum type="alphaLcParenBoth"/>
            </a:pPr>
            <a:r>
              <a:rPr lang="en-US" sz="2000" dirty="0">
                <a:latin typeface="Times New Roman" panose="02020603050405020304" pitchFamily="18" charset="0"/>
                <a:ea typeface="SimSun" panose="02010600030101010101" pitchFamily="2" charset="-122"/>
              </a:rPr>
              <a:t>An adjacency list representation of G.</a:t>
            </a:r>
          </a:p>
          <a:p>
            <a:pPr marL="457200" indent="-457200">
              <a:lnSpc>
                <a:spcPct val="115000"/>
              </a:lnSpc>
              <a:buAutoNum type="alphaLcParenBoth"/>
            </a:pPr>
            <a:r>
              <a:rPr lang="en-US" sz="2000" dirty="0">
                <a:latin typeface="Times New Roman" panose="02020603050405020304" pitchFamily="18" charset="0"/>
                <a:ea typeface="SimSun" panose="02010600030101010101" pitchFamily="2" charset="-122"/>
              </a:rPr>
              <a:t>The adjacency-matrix representation of G.</a:t>
            </a:r>
          </a:p>
        </p:txBody>
      </p:sp>
      <p:pic>
        <p:nvPicPr>
          <p:cNvPr id="41" name="Picture 40" descr="Image result for smiley face images">
            <a:extLst>
              <a:ext uri="{FF2B5EF4-FFF2-40B4-BE49-F238E27FC236}">
                <a16:creationId xmlns:a16="http://schemas.microsoft.com/office/drawing/2014/main" id="{FFDDF936-4B5D-4C4F-AF40-244B0F5677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592" y="3368832"/>
            <a:ext cx="699135" cy="4734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9" name="Table 129">
            <a:extLst>
              <a:ext uri="{FF2B5EF4-FFF2-40B4-BE49-F238E27FC236}">
                <a16:creationId xmlns:a16="http://schemas.microsoft.com/office/drawing/2014/main" id="{65E7AC50-2E6B-4A39-8726-9B28B5FA4D51}"/>
              </a:ext>
            </a:extLst>
          </p:cNvPr>
          <p:cNvGraphicFramePr>
            <a:graphicFrameLocks noGrp="1"/>
          </p:cNvGraphicFramePr>
          <p:nvPr>
            <p:extLst>
              <p:ext uri="{D42A27DB-BD31-4B8C-83A1-F6EECF244321}">
                <p14:modId xmlns:p14="http://schemas.microsoft.com/office/powerpoint/2010/main" val="2045458623"/>
              </p:ext>
            </p:extLst>
          </p:nvPr>
        </p:nvGraphicFramePr>
        <p:xfrm>
          <a:off x="5671313" y="1036414"/>
          <a:ext cx="4149340" cy="1981200"/>
        </p:xfrm>
        <a:graphic>
          <a:graphicData uri="http://schemas.openxmlformats.org/drawingml/2006/table">
            <a:tbl>
              <a:tblPr firstRow="1" bandRow="1">
                <a:tableStyleId>{5C22544A-7EE6-4342-B048-85BDC9FD1C3A}</a:tableStyleId>
              </a:tblPr>
              <a:tblGrid>
                <a:gridCol w="319180">
                  <a:extLst>
                    <a:ext uri="{9D8B030D-6E8A-4147-A177-3AD203B41FA5}">
                      <a16:colId xmlns:a16="http://schemas.microsoft.com/office/drawing/2014/main" val="1697134594"/>
                    </a:ext>
                  </a:extLst>
                </a:gridCol>
                <a:gridCol w="319180">
                  <a:extLst>
                    <a:ext uri="{9D8B030D-6E8A-4147-A177-3AD203B41FA5}">
                      <a16:colId xmlns:a16="http://schemas.microsoft.com/office/drawing/2014/main" val="124150897"/>
                    </a:ext>
                  </a:extLst>
                </a:gridCol>
                <a:gridCol w="319180">
                  <a:extLst>
                    <a:ext uri="{9D8B030D-6E8A-4147-A177-3AD203B41FA5}">
                      <a16:colId xmlns:a16="http://schemas.microsoft.com/office/drawing/2014/main" val="1667624901"/>
                    </a:ext>
                  </a:extLst>
                </a:gridCol>
                <a:gridCol w="319180">
                  <a:extLst>
                    <a:ext uri="{9D8B030D-6E8A-4147-A177-3AD203B41FA5}">
                      <a16:colId xmlns:a16="http://schemas.microsoft.com/office/drawing/2014/main" val="3236107935"/>
                    </a:ext>
                  </a:extLst>
                </a:gridCol>
                <a:gridCol w="319180">
                  <a:extLst>
                    <a:ext uri="{9D8B030D-6E8A-4147-A177-3AD203B41FA5}">
                      <a16:colId xmlns:a16="http://schemas.microsoft.com/office/drawing/2014/main" val="3237583272"/>
                    </a:ext>
                  </a:extLst>
                </a:gridCol>
                <a:gridCol w="319180">
                  <a:extLst>
                    <a:ext uri="{9D8B030D-6E8A-4147-A177-3AD203B41FA5}">
                      <a16:colId xmlns:a16="http://schemas.microsoft.com/office/drawing/2014/main" val="3608773301"/>
                    </a:ext>
                  </a:extLst>
                </a:gridCol>
                <a:gridCol w="319180">
                  <a:extLst>
                    <a:ext uri="{9D8B030D-6E8A-4147-A177-3AD203B41FA5}">
                      <a16:colId xmlns:a16="http://schemas.microsoft.com/office/drawing/2014/main" val="1465114728"/>
                    </a:ext>
                  </a:extLst>
                </a:gridCol>
                <a:gridCol w="319180">
                  <a:extLst>
                    <a:ext uri="{9D8B030D-6E8A-4147-A177-3AD203B41FA5}">
                      <a16:colId xmlns:a16="http://schemas.microsoft.com/office/drawing/2014/main" val="1425259621"/>
                    </a:ext>
                  </a:extLst>
                </a:gridCol>
                <a:gridCol w="319180">
                  <a:extLst>
                    <a:ext uri="{9D8B030D-6E8A-4147-A177-3AD203B41FA5}">
                      <a16:colId xmlns:a16="http://schemas.microsoft.com/office/drawing/2014/main" val="2411562056"/>
                    </a:ext>
                  </a:extLst>
                </a:gridCol>
                <a:gridCol w="319180">
                  <a:extLst>
                    <a:ext uri="{9D8B030D-6E8A-4147-A177-3AD203B41FA5}">
                      <a16:colId xmlns:a16="http://schemas.microsoft.com/office/drawing/2014/main" val="3760831820"/>
                    </a:ext>
                  </a:extLst>
                </a:gridCol>
                <a:gridCol w="319180">
                  <a:extLst>
                    <a:ext uri="{9D8B030D-6E8A-4147-A177-3AD203B41FA5}">
                      <a16:colId xmlns:a16="http://schemas.microsoft.com/office/drawing/2014/main" val="2493091377"/>
                    </a:ext>
                  </a:extLst>
                </a:gridCol>
                <a:gridCol w="319180">
                  <a:extLst>
                    <a:ext uri="{9D8B030D-6E8A-4147-A177-3AD203B41FA5}">
                      <a16:colId xmlns:a16="http://schemas.microsoft.com/office/drawing/2014/main" val="365509537"/>
                    </a:ext>
                  </a:extLst>
                </a:gridCol>
                <a:gridCol w="319180">
                  <a:extLst>
                    <a:ext uri="{9D8B030D-6E8A-4147-A177-3AD203B41FA5}">
                      <a16:colId xmlns:a16="http://schemas.microsoft.com/office/drawing/2014/main" val="4058622161"/>
                    </a:ext>
                  </a:extLst>
                </a:gridCol>
              </a:tblGrid>
              <a:tr h="370840">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1921606"/>
                  </a:ext>
                </a:extLst>
              </a:tr>
              <a:tr h="370840">
                <a:tc>
                  <a:txBody>
                    <a:bodyPr/>
                    <a:lstStyle/>
                    <a:p>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1439000"/>
                  </a:ext>
                </a:extLst>
              </a:tr>
              <a:tr h="370840">
                <a:tc>
                  <a:txBody>
                    <a:bodyPr/>
                    <a:lstStyle/>
                    <a:p>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474997542"/>
                  </a:ext>
                </a:extLst>
              </a:tr>
              <a:tr h="370840">
                <a:tc>
                  <a:txBody>
                    <a:bodyPr/>
                    <a:lstStyle/>
                    <a:p>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206248244"/>
                  </a:ext>
                </a:extLst>
              </a:tr>
              <a:tr h="370840">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56676325"/>
                  </a:ext>
                </a:extLst>
              </a:tr>
            </a:tbl>
          </a:graphicData>
        </a:graphic>
      </p:graphicFrame>
      <p:sp>
        <p:nvSpPr>
          <p:cNvPr id="131" name="TextBox 130">
            <a:extLst>
              <a:ext uri="{FF2B5EF4-FFF2-40B4-BE49-F238E27FC236}">
                <a16:creationId xmlns:a16="http://schemas.microsoft.com/office/drawing/2014/main" id="{39106C2F-827C-4BF0-95E2-6329BF5F2F59}"/>
              </a:ext>
            </a:extLst>
          </p:cNvPr>
          <p:cNvSpPr txBox="1"/>
          <p:nvPr/>
        </p:nvSpPr>
        <p:spPr>
          <a:xfrm>
            <a:off x="5270340" y="1036414"/>
            <a:ext cx="319968" cy="2092881"/>
          </a:xfrm>
          <a:prstGeom prst="rect">
            <a:avLst/>
          </a:prstGeom>
          <a:noFill/>
        </p:spPr>
        <p:txBody>
          <a:bodyPr wrap="square" rtlCol="0">
            <a:spAutoFit/>
          </a:bodyPr>
          <a:lstStyle/>
          <a:p>
            <a:pPr>
              <a:spcBef>
                <a:spcPts val="600"/>
              </a:spcBef>
              <a:spcAft>
                <a:spcPts val="300"/>
              </a:spcAft>
            </a:pPr>
            <a:r>
              <a:rPr lang="en-US" sz="2000" dirty="0">
                <a:latin typeface="Times New Roman" panose="02020603050405020304" pitchFamily="18" charset="0"/>
                <a:cs typeface="Times New Roman" panose="02020603050405020304" pitchFamily="18" charset="0"/>
              </a:rPr>
              <a:t>1</a:t>
            </a:r>
          </a:p>
          <a:p>
            <a:pPr>
              <a:spcBef>
                <a:spcPts val="600"/>
              </a:spcBef>
              <a:spcAft>
                <a:spcPts val="300"/>
              </a:spcAft>
            </a:pPr>
            <a:r>
              <a:rPr lang="en-US" sz="2000" dirty="0">
                <a:latin typeface="Times New Roman" panose="02020603050405020304" pitchFamily="18" charset="0"/>
                <a:cs typeface="Times New Roman" panose="02020603050405020304" pitchFamily="18" charset="0"/>
              </a:rPr>
              <a:t>2</a:t>
            </a:r>
          </a:p>
          <a:p>
            <a:pPr>
              <a:spcBef>
                <a:spcPts val="600"/>
              </a:spcBef>
              <a:spcAft>
                <a:spcPts val="300"/>
              </a:spcAft>
            </a:pPr>
            <a:r>
              <a:rPr lang="en-US" sz="2000" dirty="0">
                <a:latin typeface="Times New Roman" panose="02020603050405020304" pitchFamily="18" charset="0"/>
                <a:cs typeface="Times New Roman" panose="02020603050405020304" pitchFamily="18" charset="0"/>
              </a:rPr>
              <a:t>3</a:t>
            </a:r>
          </a:p>
          <a:p>
            <a:pPr>
              <a:spcBef>
                <a:spcPts val="600"/>
              </a:spcBef>
              <a:spcAft>
                <a:spcPts val="300"/>
              </a:spcAft>
            </a:pPr>
            <a:r>
              <a:rPr lang="en-US" sz="2000" dirty="0">
                <a:latin typeface="Times New Roman" panose="02020603050405020304" pitchFamily="18" charset="0"/>
                <a:cs typeface="Times New Roman" panose="02020603050405020304" pitchFamily="18" charset="0"/>
              </a:rPr>
              <a:t>4</a:t>
            </a:r>
          </a:p>
          <a:p>
            <a:pPr>
              <a:spcBef>
                <a:spcPts val="600"/>
              </a:spcBef>
              <a:spcAft>
                <a:spcPts val="300"/>
              </a:spcAft>
            </a:pPr>
            <a:r>
              <a:rPr lang="en-US" sz="2000" dirty="0">
                <a:latin typeface="Times New Roman" panose="02020603050405020304" pitchFamily="18" charset="0"/>
                <a:cs typeface="Times New Roman" panose="02020603050405020304" pitchFamily="18" charset="0"/>
              </a:rPr>
              <a:t>5</a:t>
            </a:r>
          </a:p>
        </p:txBody>
      </p:sp>
      <p:cxnSp>
        <p:nvCxnSpPr>
          <p:cNvPr id="133" name="Straight Arrow Connector 132">
            <a:extLst>
              <a:ext uri="{FF2B5EF4-FFF2-40B4-BE49-F238E27FC236}">
                <a16:creationId xmlns:a16="http://schemas.microsoft.com/office/drawing/2014/main" id="{0220DD61-12E9-44A2-B657-493C1205557E}"/>
              </a:ext>
            </a:extLst>
          </p:cNvPr>
          <p:cNvCxnSpPr/>
          <p:nvPr/>
        </p:nvCxnSpPr>
        <p:spPr>
          <a:xfrm>
            <a:off x="5843016" y="1272409"/>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8BF4677-ED4E-4FFD-BAFD-A3581085D3F5}"/>
              </a:ext>
            </a:extLst>
          </p:cNvPr>
          <p:cNvCxnSpPr/>
          <p:nvPr/>
        </p:nvCxnSpPr>
        <p:spPr>
          <a:xfrm>
            <a:off x="5855154" y="1616833"/>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A11B261-6D9C-4E23-8EF4-2ADE9B3CFD7B}"/>
              </a:ext>
            </a:extLst>
          </p:cNvPr>
          <p:cNvCxnSpPr/>
          <p:nvPr/>
        </p:nvCxnSpPr>
        <p:spPr>
          <a:xfrm>
            <a:off x="5855154" y="2027014"/>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20481E-C5EF-4F89-8161-FDC67444BA94}"/>
              </a:ext>
            </a:extLst>
          </p:cNvPr>
          <p:cNvCxnSpPr/>
          <p:nvPr/>
        </p:nvCxnSpPr>
        <p:spPr>
          <a:xfrm>
            <a:off x="5873442" y="2420585"/>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C695361-E3EE-4E14-9A90-AF76D9B4A4BD}"/>
              </a:ext>
            </a:extLst>
          </p:cNvPr>
          <p:cNvCxnSpPr/>
          <p:nvPr/>
        </p:nvCxnSpPr>
        <p:spPr>
          <a:xfrm>
            <a:off x="5855154" y="2800222"/>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BAE1690-C4BD-470A-B065-A3C8CD72A5A9}"/>
              </a:ext>
            </a:extLst>
          </p:cNvPr>
          <p:cNvCxnSpPr/>
          <p:nvPr/>
        </p:nvCxnSpPr>
        <p:spPr>
          <a:xfrm>
            <a:off x="6812226" y="1272409"/>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01E76F2-1E2C-4CCF-A6A5-8296B7B508FE}"/>
              </a:ext>
            </a:extLst>
          </p:cNvPr>
          <p:cNvCxnSpPr/>
          <p:nvPr/>
        </p:nvCxnSpPr>
        <p:spPr>
          <a:xfrm>
            <a:off x="6812225" y="1633466"/>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B4A40E1-577E-4A99-B99D-4579175D845D}"/>
              </a:ext>
            </a:extLst>
          </p:cNvPr>
          <p:cNvCxnSpPr/>
          <p:nvPr/>
        </p:nvCxnSpPr>
        <p:spPr>
          <a:xfrm>
            <a:off x="6812224" y="2027014"/>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7E9EE34-296B-42A2-9506-012955F62C88}"/>
              </a:ext>
            </a:extLst>
          </p:cNvPr>
          <p:cNvCxnSpPr/>
          <p:nvPr/>
        </p:nvCxnSpPr>
        <p:spPr>
          <a:xfrm>
            <a:off x="6812223" y="2429729"/>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4687557-32EE-4963-8767-505C2B866A0D}"/>
              </a:ext>
            </a:extLst>
          </p:cNvPr>
          <p:cNvCxnSpPr/>
          <p:nvPr/>
        </p:nvCxnSpPr>
        <p:spPr>
          <a:xfrm>
            <a:off x="6830507" y="2831175"/>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41FACE4-BF87-4D9F-AE14-E6B5B24A42EA}"/>
              </a:ext>
            </a:extLst>
          </p:cNvPr>
          <p:cNvCxnSpPr/>
          <p:nvPr/>
        </p:nvCxnSpPr>
        <p:spPr>
          <a:xfrm>
            <a:off x="7778439" y="2831175"/>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16746A-E878-4C99-9FBE-2BC4C5C8CF42}"/>
              </a:ext>
            </a:extLst>
          </p:cNvPr>
          <p:cNvCxnSpPr/>
          <p:nvPr/>
        </p:nvCxnSpPr>
        <p:spPr>
          <a:xfrm>
            <a:off x="7784531" y="2450648"/>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12A7B53-9FC7-454A-B09B-6C7B23989293}"/>
              </a:ext>
            </a:extLst>
          </p:cNvPr>
          <p:cNvCxnSpPr/>
          <p:nvPr/>
        </p:nvCxnSpPr>
        <p:spPr>
          <a:xfrm>
            <a:off x="7778438" y="1633466"/>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0744E6D-C3E9-4C5B-A388-A397A4FB4074}"/>
              </a:ext>
            </a:extLst>
          </p:cNvPr>
          <p:cNvCxnSpPr/>
          <p:nvPr/>
        </p:nvCxnSpPr>
        <p:spPr>
          <a:xfrm>
            <a:off x="8717222" y="1633466"/>
            <a:ext cx="445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71B8785-E279-4A2D-929F-76D076B57087}"/>
              </a:ext>
            </a:extLst>
          </p:cNvPr>
          <p:cNvSpPr txBox="1"/>
          <p:nvPr/>
        </p:nvSpPr>
        <p:spPr>
          <a:xfrm>
            <a:off x="7882123" y="3758603"/>
            <a:ext cx="2645657" cy="247760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1     2     3     4     5</a:t>
            </a:r>
          </a:p>
          <a:p>
            <a:pPr>
              <a:spcBef>
                <a:spcPts val="600"/>
              </a:spcBef>
              <a:spcAft>
                <a:spcPts val="200"/>
              </a:spcAft>
            </a:pPr>
            <a:r>
              <a:rPr lang="en-US" sz="2000" dirty="0">
                <a:latin typeface="Times New Roman" panose="02020603050405020304" pitchFamily="18" charset="0"/>
                <a:cs typeface="Times New Roman" panose="02020603050405020304" pitchFamily="18" charset="0"/>
              </a:rPr>
              <a:t>1</a:t>
            </a:r>
          </a:p>
          <a:p>
            <a:pPr>
              <a:spcBef>
                <a:spcPts val="600"/>
              </a:spcBef>
              <a:spcAft>
                <a:spcPts val="200"/>
              </a:spcAft>
            </a:pPr>
            <a:r>
              <a:rPr lang="en-US" sz="2000" dirty="0">
                <a:latin typeface="Times New Roman" panose="02020603050405020304" pitchFamily="18" charset="0"/>
                <a:cs typeface="Times New Roman" panose="02020603050405020304" pitchFamily="18" charset="0"/>
              </a:rPr>
              <a:t>2</a:t>
            </a:r>
          </a:p>
          <a:p>
            <a:pPr>
              <a:spcBef>
                <a:spcPts val="600"/>
              </a:spcBef>
              <a:spcAft>
                <a:spcPts val="200"/>
              </a:spcAft>
            </a:pPr>
            <a:r>
              <a:rPr lang="en-US" sz="2000" dirty="0">
                <a:latin typeface="Times New Roman" panose="02020603050405020304" pitchFamily="18" charset="0"/>
                <a:cs typeface="Times New Roman" panose="02020603050405020304" pitchFamily="18" charset="0"/>
              </a:rPr>
              <a:t>3</a:t>
            </a:r>
          </a:p>
          <a:p>
            <a:pPr>
              <a:spcBef>
                <a:spcPts val="600"/>
              </a:spcBef>
              <a:spcAft>
                <a:spcPts val="200"/>
              </a:spcAft>
            </a:pPr>
            <a:r>
              <a:rPr lang="en-US" sz="2000" dirty="0">
                <a:latin typeface="Times New Roman" panose="02020603050405020304" pitchFamily="18" charset="0"/>
                <a:cs typeface="Times New Roman" panose="02020603050405020304" pitchFamily="18" charset="0"/>
              </a:rPr>
              <a:t>4</a:t>
            </a:r>
          </a:p>
          <a:p>
            <a:pPr>
              <a:spcBef>
                <a:spcPts val="600"/>
              </a:spcBef>
              <a:spcAft>
                <a:spcPts val="200"/>
              </a:spcAft>
            </a:pPr>
            <a:r>
              <a:rPr lang="en-US" sz="2000" dirty="0">
                <a:latin typeface="Times New Roman" panose="02020603050405020304" pitchFamily="18" charset="0"/>
                <a:cs typeface="Times New Roman" panose="02020603050405020304" pitchFamily="18" charset="0"/>
              </a:rPr>
              <a:t>5</a:t>
            </a:r>
          </a:p>
        </p:txBody>
      </p:sp>
      <p:graphicFrame>
        <p:nvGraphicFramePr>
          <p:cNvPr id="135" name="Table 135">
            <a:extLst>
              <a:ext uri="{FF2B5EF4-FFF2-40B4-BE49-F238E27FC236}">
                <a16:creationId xmlns:a16="http://schemas.microsoft.com/office/drawing/2014/main" id="{5528FB59-F0EC-4C30-9A0E-A8913FD7F4C0}"/>
              </a:ext>
            </a:extLst>
          </p:cNvPr>
          <p:cNvGraphicFramePr>
            <a:graphicFrameLocks noGrp="1"/>
          </p:cNvGraphicFramePr>
          <p:nvPr>
            <p:extLst>
              <p:ext uri="{D42A27DB-BD31-4B8C-83A1-F6EECF244321}">
                <p14:modId xmlns:p14="http://schemas.microsoft.com/office/powerpoint/2010/main" val="3764619254"/>
              </p:ext>
            </p:extLst>
          </p:nvPr>
        </p:nvGraphicFramePr>
        <p:xfrm>
          <a:off x="8222488" y="4112152"/>
          <a:ext cx="2232145" cy="1981200"/>
        </p:xfrm>
        <a:graphic>
          <a:graphicData uri="http://schemas.openxmlformats.org/drawingml/2006/table">
            <a:tbl>
              <a:tblPr firstRow="1" bandRow="1">
                <a:tableStyleId>{5C22544A-7EE6-4342-B048-85BDC9FD1C3A}</a:tableStyleId>
              </a:tblPr>
              <a:tblGrid>
                <a:gridCol w="446429">
                  <a:extLst>
                    <a:ext uri="{9D8B030D-6E8A-4147-A177-3AD203B41FA5}">
                      <a16:colId xmlns:a16="http://schemas.microsoft.com/office/drawing/2014/main" val="3595666621"/>
                    </a:ext>
                  </a:extLst>
                </a:gridCol>
                <a:gridCol w="446429">
                  <a:extLst>
                    <a:ext uri="{9D8B030D-6E8A-4147-A177-3AD203B41FA5}">
                      <a16:colId xmlns:a16="http://schemas.microsoft.com/office/drawing/2014/main" val="3134887819"/>
                    </a:ext>
                  </a:extLst>
                </a:gridCol>
                <a:gridCol w="446429">
                  <a:extLst>
                    <a:ext uri="{9D8B030D-6E8A-4147-A177-3AD203B41FA5}">
                      <a16:colId xmlns:a16="http://schemas.microsoft.com/office/drawing/2014/main" val="589847929"/>
                    </a:ext>
                  </a:extLst>
                </a:gridCol>
                <a:gridCol w="446429">
                  <a:extLst>
                    <a:ext uri="{9D8B030D-6E8A-4147-A177-3AD203B41FA5}">
                      <a16:colId xmlns:a16="http://schemas.microsoft.com/office/drawing/2014/main" val="2839638587"/>
                    </a:ext>
                  </a:extLst>
                </a:gridCol>
                <a:gridCol w="446429">
                  <a:extLst>
                    <a:ext uri="{9D8B030D-6E8A-4147-A177-3AD203B41FA5}">
                      <a16:colId xmlns:a16="http://schemas.microsoft.com/office/drawing/2014/main" val="627434224"/>
                    </a:ext>
                  </a:extLst>
                </a:gridCol>
              </a:tblGrid>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5813966"/>
                  </a:ext>
                </a:extLst>
              </a:tr>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013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557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2169689"/>
                  </a:ext>
                </a:extLst>
              </a:tr>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7874226"/>
                  </a:ext>
                </a:extLst>
              </a:tr>
            </a:tbl>
          </a:graphicData>
        </a:graphic>
      </p:graphicFrame>
      <p:sp>
        <p:nvSpPr>
          <p:cNvPr id="137" name="TextBox 136">
            <a:extLst>
              <a:ext uri="{FF2B5EF4-FFF2-40B4-BE49-F238E27FC236}">
                <a16:creationId xmlns:a16="http://schemas.microsoft.com/office/drawing/2014/main" id="{BA23F615-D35F-4B51-A279-CE5F89825B91}"/>
              </a:ext>
            </a:extLst>
          </p:cNvPr>
          <p:cNvSpPr txBox="1"/>
          <p:nvPr/>
        </p:nvSpPr>
        <p:spPr>
          <a:xfrm>
            <a:off x="2202180" y="3647567"/>
            <a:ext cx="590148" cy="40963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a:t>
            </a:r>
          </a:p>
        </p:txBody>
      </p:sp>
      <p:sp>
        <p:nvSpPr>
          <p:cNvPr id="89" name="TextBox 88">
            <a:extLst>
              <a:ext uri="{FF2B5EF4-FFF2-40B4-BE49-F238E27FC236}">
                <a16:creationId xmlns:a16="http://schemas.microsoft.com/office/drawing/2014/main" id="{A6FD690A-C271-46A9-B41B-DFA01DEA2B35}"/>
              </a:ext>
            </a:extLst>
          </p:cNvPr>
          <p:cNvSpPr txBox="1"/>
          <p:nvPr/>
        </p:nvSpPr>
        <p:spPr>
          <a:xfrm>
            <a:off x="5697983" y="3266220"/>
            <a:ext cx="590148" cy="40963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t>
            </a:r>
          </a:p>
        </p:txBody>
      </p:sp>
      <p:sp>
        <p:nvSpPr>
          <p:cNvPr id="90" name="TextBox 89">
            <a:extLst>
              <a:ext uri="{FF2B5EF4-FFF2-40B4-BE49-F238E27FC236}">
                <a16:creationId xmlns:a16="http://schemas.microsoft.com/office/drawing/2014/main" id="{1E206D4D-936A-4411-A620-AB1AC85A5F96}"/>
              </a:ext>
            </a:extLst>
          </p:cNvPr>
          <p:cNvSpPr txBox="1"/>
          <p:nvPr/>
        </p:nvSpPr>
        <p:spPr>
          <a:xfrm>
            <a:off x="9162337" y="3300054"/>
            <a:ext cx="590148" cy="40963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a:t>
            </a:r>
          </a:p>
        </p:txBody>
      </p:sp>
      <p:sp>
        <p:nvSpPr>
          <p:cNvPr id="91" name="Rectangle 90">
            <a:extLst>
              <a:ext uri="{FF2B5EF4-FFF2-40B4-BE49-F238E27FC236}">
                <a16:creationId xmlns:a16="http://schemas.microsoft.com/office/drawing/2014/main" id="{2F9E81C3-B1A6-4055-A9E3-2E96A90B1DC3}"/>
              </a:ext>
            </a:extLst>
          </p:cNvPr>
          <p:cNvSpPr/>
          <p:nvPr/>
        </p:nvSpPr>
        <p:spPr>
          <a:xfrm>
            <a:off x="1215597" y="267345"/>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2993213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33BD6623-62F9-4131-9035-EEE4790FFDDD}"/>
              </a:ext>
            </a:extLst>
          </p:cNvPr>
          <p:cNvSpPr txBox="1"/>
          <p:nvPr/>
        </p:nvSpPr>
        <p:spPr>
          <a:xfrm>
            <a:off x="828675" y="442913"/>
            <a:ext cx="6446947" cy="400713"/>
          </a:xfrm>
          <a:prstGeom prst="rect">
            <a:avLst/>
          </a:prstGeom>
          <a:solidFill>
            <a:srgbClr val="FFFF00"/>
          </a:solidFill>
        </p:spPr>
        <p:txBody>
          <a:bodyPr wrap="square" rtlCol="0">
            <a:spAutoFit/>
          </a:bodyPr>
          <a:lstStyle/>
          <a:p>
            <a:endParaRPr lang="en-US" dirty="0"/>
          </a:p>
        </p:txBody>
      </p:sp>
      <p:sp>
        <p:nvSpPr>
          <p:cNvPr id="2" name="Oval 1">
            <a:extLst>
              <a:ext uri="{FF2B5EF4-FFF2-40B4-BE49-F238E27FC236}">
                <a16:creationId xmlns:a16="http://schemas.microsoft.com/office/drawing/2014/main" id="{E4AF0988-4946-4A99-8ED6-39C8D90D788F}"/>
              </a:ext>
            </a:extLst>
          </p:cNvPr>
          <p:cNvSpPr/>
          <p:nvPr/>
        </p:nvSpPr>
        <p:spPr>
          <a:xfrm>
            <a:off x="1417320" y="12435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1417320" y="278587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4270248" y="1243584"/>
            <a:ext cx="603504"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2999232" y="12435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3008376" y="278587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4325112" y="278587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9" name="Straight Arrow Connector 8">
            <a:extLst>
              <a:ext uri="{FF2B5EF4-FFF2-40B4-BE49-F238E27FC236}">
                <a16:creationId xmlns:a16="http://schemas.microsoft.com/office/drawing/2014/main" id="{5CB9B5F4-9624-406A-9431-7B22F724346D}"/>
              </a:ext>
            </a:extLst>
          </p:cNvPr>
          <p:cNvCxnSpPr>
            <a:cxnSpLocks/>
            <a:stCxn id="2" idx="6"/>
            <a:endCxn id="5" idx="2"/>
          </p:cNvCxnSpPr>
          <p:nvPr/>
        </p:nvCxnSpPr>
        <p:spPr>
          <a:xfrm>
            <a:off x="1956816" y="1504188"/>
            <a:ext cx="10424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91F3A8-503B-4C98-BB82-424887DD4767}"/>
              </a:ext>
            </a:extLst>
          </p:cNvPr>
          <p:cNvCxnSpPr>
            <a:cxnSpLocks/>
            <a:stCxn id="2" idx="4"/>
            <a:endCxn id="3" idx="0"/>
          </p:cNvCxnSpPr>
          <p:nvPr/>
        </p:nvCxnSpPr>
        <p:spPr>
          <a:xfrm>
            <a:off x="1687068" y="1764792"/>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626E34-A19B-4101-B608-D67E386EBE9E}"/>
              </a:ext>
            </a:extLst>
          </p:cNvPr>
          <p:cNvCxnSpPr>
            <a:cxnSpLocks/>
            <a:stCxn id="3" idx="7"/>
            <a:endCxn id="5" idx="3"/>
          </p:cNvCxnSpPr>
          <p:nvPr/>
        </p:nvCxnSpPr>
        <p:spPr>
          <a:xfrm flipV="1">
            <a:off x="1877809" y="1688463"/>
            <a:ext cx="1200430"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7A1F9B-7CE6-4E3D-B074-EA40AC8BB0C0}"/>
              </a:ext>
            </a:extLst>
          </p:cNvPr>
          <p:cNvCxnSpPr>
            <a:cxnSpLocks/>
            <a:stCxn id="5" idx="4"/>
            <a:endCxn id="6" idx="0"/>
          </p:cNvCxnSpPr>
          <p:nvPr/>
        </p:nvCxnSpPr>
        <p:spPr>
          <a:xfrm>
            <a:off x="3268980" y="1764792"/>
            <a:ext cx="9144"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0613F-A964-4ECD-AE03-BA736F0D3D48}"/>
              </a:ext>
            </a:extLst>
          </p:cNvPr>
          <p:cNvCxnSpPr>
            <a:cxnSpLocks/>
            <a:stCxn id="4" idx="4"/>
            <a:endCxn id="7" idx="0"/>
          </p:cNvCxnSpPr>
          <p:nvPr/>
        </p:nvCxnSpPr>
        <p:spPr>
          <a:xfrm>
            <a:off x="4572000" y="1764792"/>
            <a:ext cx="2286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49BB0B8-D49E-41BD-98CC-8604A4894BB0}"/>
              </a:ext>
            </a:extLst>
          </p:cNvPr>
          <p:cNvCxnSpPr>
            <a:cxnSpLocks/>
            <a:stCxn id="6" idx="2"/>
            <a:endCxn id="3" idx="6"/>
          </p:cNvCxnSpPr>
          <p:nvPr/>
        </p:nvCxnSpPr>
        <p:spPr>
          <a:xfrm flipH="1">
            <a:off x="1956816" y="3046476"/>
            <a:ext cx="10515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6683DB-E655-464D-A82E-68073184072D}"/>
              </a:ext>
            </a:extLst>
          </p:cNvPr>
          <p:cNvCxnSpPr>
            <a:cxnSpLocks/>
            <a:stCxn id="7" idx="6"/>
            <a:endCxn id="7" idx="5"/>
          </p:cNvCxnSpPr>
          <p:nvPr/>
        </p:nvCxnSpPr>
        <p:spPr>
          <a:xfrm flipH="1">
            <a:off x="4785601" y="3046476"/>
            <a:ext cx="79007" cy="184275"/>
          </a:xfrm>
          <a:prstGeom prst="curvedConnector4">
            <a:avLst>
              <a:gd name="adj1" fmla="val -289341"/>
              <a:gd name="adj2" fmla="val 26547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E898E8-8A81-42E4-A9A1-B0BC328F894D}"/>
              </a:ext>
            </a:extLst>
          </p:cNvPr>
          <p:cNvSpPr txBox="1"/>
          <p:nvPr/>
        </p:nvSpPr>
        <p:spPr>
          <a:xfrm>
            <a:off x="1170432" y="4707872"/>
            <a:ext cx="706831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23.2 Two representations of a directed graph.</a:t>
            </a:r>
          </a:p>
          <a:p>
            <a:pPr marL="342900" indent="-342900">
              <a:buAutoNum type="alphaLcParenBoth"/>
            </a:pPr>
            <a:r>
              <a:rPr lang="en-US" dirty="0">
                <a:latin typeface="Times New Roman" panose="02020603050405020304" pitchFamily="18" charset="0"/>
                <a:cs typeface="Times New Roman" panose="02020603050405020304" pitchFamily="18" charset="0"/>
              </a:rPr>
              <a:t>A digraph G having 6 vertices and 8 edges.</a:t>
            </a:r>
          </a:p>
          <a:p>
            <a:pPr marL="342900" indent="-342900">
              <a:buAutoNum type="alphaLcParenBoth"/>
            </a:pPr>
            <a:r>
              <a:rPr lang="en-US" dirty="0">
                <a:latin typeface="Times New Roman" panose="02020603050405020304" pitchFamily="18" charset="0"/>
                <a:cs typeface="Times New Roman" panose="02020603050405020304" pitchFamily="18" charset="0"/>
              </a:rPr>
              <a:t>An adjacency list representation of G.</a:t>
            </a:r>
          </a:p>
          <a:p>
            <a:pPr marL="342900" indent="-342900">
              <a:buAutoNum type="alphaLcParenBoth"/>
            </a:pPr>
            <a:r>
              <a:rPr lang="en-US" dirty="0">
                <a:latin typeface="Times New Roman" panose="02020603050405020304" pitchFamily="18" charset="0"/>
                <a:cs typeface="Times New Roman" panose="02020603050405020304" pitchFamily="18" charset="0"/>
              </a:rPr>
              <a:t>The adjacency matrix representation of G.</a:t>
            </a:r>
          </a:p>
        </p:txBody>
      </p:sp>
      <p:cxnSp>
        <p:nvCxnSpPr>
          <p:cNvPr id="21" name="Straight Arrow Connector 20">
            <a:extLst>
              <a:ext uri="{FF2B5EF4-FFF2-40B4-BE49-F238E27FC236}">
                <a16:creationId xmlns:a16="http://schemas.microsoft.com/office/drawing/2014/main" id="{F534EC86-40B7-4D03-95E1-5899E79985BB}"/>
              </a:ext>
            </a:extLst>
          </p:cNvPr>
          <p:cNvCxnSpPr>
            <a:cxnSpLocks/>
            <a:endCxn id="6" idx="7"/>
          </p:cNvCxnSpPr>
          <p:nvPr/>
        </p:nvCxnSpPr>
        <p:spPr>
          <a:xfrm flipH="1">
            <a:off x="3468865" y="1764792"/>
            <a:ext cx="1059702" cy="1097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8">
            <a:extLst>
              <a:ext uri="{FF2B5EF4-FFF2-40B4-BE49-F238E27FC236}">
                <a16:creationId xmlns:a16="http://schemas.microsoft.com/office/drawing/2014/main" id="{6CE57E37-1128-4317-8EBF-7FFA38CC1A44}"/>
              </a:ext>
            </a:extLst>
          </p:cNvPr>
          <p:cNvGraphicFramePr>
            <a:graphicFrameLocks noGrp="1"/>
          </p:cNvGraphicFramePr>
          <p:nvPr>
            <p:extLst>
              <p:ext uri="{D42A27DB-BD31-4B8C-83A1-F6EECF244321}">
                <p14:modId xmlns:p14="http://schemas.microsoft.com/office/powerpoint/2010/main" val="171417202"/>
              </p:ext>
            </p:extLst>
          </p:nvPr>
        </p:nvGraphicFramePr>
        <p:xfrm>
          <a:off x="5760467" y="1031838"/>
          <a:ext cx="3040633" cy="2391067"/>
        </p:xfrm>
        <a:graphic>
          <a:graphicData uri="http://schemas.openxmlformats.org/drawingml/2006/table">
            <a:tbl>
              <a:tblPr firstRow="1" bandRow="1">
                <a:tableStyleId>{5C22544A-7EE6-4342-B048-85BDC9FD1C3A}</a:tableStyleId>
              </a:tblPr>
              <a:tblGrid>
                <a:gridCol w="262742">
                  <a:extLst>
                    <a:ext uri="{9D8B030D-6E8A-4147-A177-3AD203B41FA5}">
                      <a16:colId xmlns:a16="http://schemas.microsoft.com/office/drawing/2014/main" val="3589726569"/>
                    </a:ext>
                  </a:extLst>
                </a:gridCol>
                <a:gridCol w="297363">
                  <a:extLst>
                    <a:ext uri="{9D8B030D-6E8A-4147-A177-3AD203B41FA5}">
                      <a16:colId xmlns:a16="http://schemas.microsoft.com/office/drawing/2014/main" val="3792183144"/>
                    </a:ext>
                  </a:extLst>
                </a:gridCol>
                <a:gridCol w="464276">
                  <a:extLst>
                    <a:ext uri="{9D8B030D-6E8A-4147-A177-3AD203B41FA5}">
                      <a16:colId xmlns:a16="http://schemas.microsoft.com/office/drawing/2014/main" val="2011913356"/>
                    </a:ext>
                  </a:extLst>
                </a:gridCol>
                <a:gridCol w="336042">
                  <a:extLst>
                    <a:ext uri="{9D8B030D-6E8A-4147-A177-3AD203B41FA5}">
                      <a16:colId xmlns:a16="http://schemas.microsoft.com/office/drawing/2014/main" val="3702235352"/>
                    </a:ext>
                  </a:extLst>
                </a:gridCol>
                <a:gridCol w="336042">
                  <a:extLst>
                    <a:ext uri="{9D8B030D-6E8A-4147-A177-3AD203B41FA5}">
                      <a16:colId xmlns:a16="http://schemas.microsoft.com/office/drawing/2014/main" val="1406435972"/>
                    </a:ext>
                  </a:extLst>
                </a:gridCol>
                <a:gridCol w="336042">
                  <a:extLst>
                    <a:ext uri="{9D8B030D-6E8A-4147-A177-3AD203B41FA5}">
                      <a16:colId xmlns:a16="http://schemas.microsoft.com/office/drawing/2014/main" val="1700514484"/>
                    </a:ext>
                  </a:extLst>
                </a:gridCol>
                <a:gridCol w="336042">
                  <a:extLst>
                    <a:ext uri="{9D8B030D-6E8A-4147-A177-3AD203B41FA5}">
                      <a16:colId xmlns:a16="http://schemas.microsoft.com/office/drawing/2014/main" val="226356476"/>
                    </a:ext>
                  </a:extLst>
                </a:gridCol>
                <a:gridCol w="336042">
                  <a:extLst>
                    <a:ext uri="{9D8B030D-6E8A-4147-A177-3AD203B41FA5}">
                      <a16:colId xmlns:a16="http://schemas.microsoft.com/office/drawing/2014/main" val="102816695"/>
                    </a:ext>
                  </a:extLst>
                </a:gridCol>
                <a:gridCol w="336042">
                  <a:extLst>
                    <a:ext uri="{9D8B030D-6E8A-4147-A177-3AD203B41FA5}">
                      <a16:colId xmlns:a16="http://schemas.microsoft.com/office/drawing/2014/main" val="1439923565"/>
                    </a:ext>
                  </a:extLst>
                </a:gridCol>
              </a:tblGrid>
              <a:tr h="404205">
                <a:tc rowSpan="6">
                  <a:txBody>
                    <a:bodyPr/>
                    <a:lstStyle/>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1</a:t>
                      </a:r>
                    </a:p>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2</a:t>
                      </a:r>
                    </a:p>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3</a:t>
                      </a:r>
                    </a:p>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4</a:t>
                      </a:r>
                    </a:p>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5</a:t>
                      </a:r>
                    </a:p>
                    <a:p>
                      <a:pPr>
                        <a:lnSpc>
                          <a:spcPct val="100000"/>
                        </a:lnSpc>
                        <a:spcAft>
                          <a:spcPts val="900"/>
                        </a:spcAft>
                      </a:pP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4792926"/>
                  </a:ext>
                </a:extLst>
              </a:tr>
              <a:tr h="404205">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9445305"/>
                  </a:ext>
                </a:extLst>
              </a:tr>
              <a:tr h="404205">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693605"/>
                  </a:ext>
                </a:extLst>
              </a:tr>
              <a:tr h="404205">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5874063"/>
                  </a:ext>
                </a:extLst>
              </a:tr>
              <a:tr h="404205">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0564623"/>
                  </a:ext>
                </a:extLst>
              </a:tr>
              <a:tr h="370042">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3928436"/>
                  </a:ext>
                </a:extLst>
              </a:tr>
            </a:tbl>
          </a:graphicData>
        </a:graphic>
      </p:graphicFrame>
      <p:graphicFrame>
        <p:nvGraphicFramePr>
          <p:cNvPr id="40" name="Table 40">
            <a:extLst>
              <a:ext uri="{FF2B5EF4-FFF2-40B4-BE49-F238E27FC236}">
                <a16:creationId xmlns:a16="http://schemas.microsoft.com/office/drawing/2014/main" id="{821F3B72-4768-4EF7-B27A-3D7EF679A7BC}"/>
              </a:ext>
            </a:extLst>
          </p:cNvPr>
          <p:cNvGraphicFramePr>
            <a:graphicFrameLocks noGrp="1"/>
          </p:cNvGraphicFramePr>
          <p:nvPr>
            <p:extLst>
              <p:ext uri="{D42A27DB-BD31-4B8C-83A1-F6EECF244321}">
                <p14:modId xmlns:p14="http://schemas.microsoft.com/office/powerpoint/2010/main" val="3881908234"/>
              </p:ext>
            </p:extLst>
          </p:nvPr>
        </p:nvGraphicFramePr>
        <p:xfrm>
          <a:off x="6144768" y="1045464"/>
          <a:ext cx="374904" cy="2389632"/>
        </p:xfrm>
        <a:graphic>
          <a:graphicData uri="http://schemas.openxmlformats.org/drawingml/2006/table">
            <a:tbl>
              <a:tblPr firstRow="1" bandRow="1">
                <a:tableStyleId>{5C22544A-7EE6-4342-B048-85BDC9FD1C3A}</a:tableStyleId>
              </a:tblPr>
              <a:tblGrid>
                <a:gridCol w="374904">
                  <a:extLst>
                    <a:ext uri="{9D8B030D-6E8A-4147-A177-3AD203B41FA5}">
                      <a16:colId xmlns:a16="http://schemas.microsoft.com/office/drawing/2014/main" val="1440795881"/>
                    </a:ext>
                  </a:extLst>
                </a:gridCol>
              </a:tblGrid>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1158602"/>
                  </a:ext>
                </a:extLst>
              </a:tr>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485761"/>
                  </a:ext>
                </a:extLst>
              </a:tr>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5381"/>
                  </a:ext>
                </a:extLst>
              </a:tr>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4199727"/>
                  </a:ext>
                </a:extLst>
              </a:tr>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0718888"/>
                  </a:ext>
                </a:extLst>
              </a:tr>
              <a:tr h="398272">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409080"/>
                  </a:ext>
                </a:extLst>
              </a:tr>
            </a:tbl>
          </a:graphicData>
        </a:graphic>
      </p:graphicFrame>
      <p:cxnSp>
        <p:nvCxnSpPr>
          <p:cNvPr id="42" name="Straight Arrow Connector 41">
            <a:extLst>
              <a:ext uri="{FF2B5EF4-FFF2-40B4-BE49-F238E27FC236}">
                <a16:creationId xmlns:a16="http://schemas.microsoft.com/office/drawing/2014/main" id="{B886E5C1-E204-4B0A-8C5D-9A26EA8D1E4E}"/>
              </a:ext>
            </a:extLst>
          </p:cNvPr>
          <p:cNvCxnSpPr/>
          <p:nvPr/>
        </p:nvCxnSpPr>
        <p:spPr>
          <a:xfrm>
            <a:off x="6364224" y="1243584"/>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D81C9BB-9EC3-4646-A14F-F166179C7F7C}"/>
              </a:ext>
            </a:extLst>
          </p:cNvPr>
          <p:cNvCxnSpPr/>
          <p:nvPr/>
        </p:nvCxnSpPr>
        <p:spPr>
          <a:xfrm>
            <a:off x="6379464" y="1633599"/>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41CA54-87E6-4BAA-9AF7-952E3217D8BE}"/>
              </a:ext>
            </a:extLst>
          </p:cNvPr>
          <p:cNvCxnSpPr/>
          <p:nvPr/>
        </p:nvCxnSpPr>
        <p:spPr>
          <a:xfrm>
            <a:off x="6379464" y="2045208"/>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D2A394-0B47-4C81-8122-5E6ADF39AF50}"/>
              </a:ext>
            </a:extLst>
          </p:cNvPr>
          <p:cNvCxnSpPr/>
          <p:nvPr/>
        </p:nvCxnSpPr>
        <p:spPr>
          <a:xfrm>
            <a:off x="6379464" y="2426208"/>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F41995F-BBA5-4237-AD9E-CA3D510FAE39}"/>
              </a:ext>
            </a:extLst>
          </p:cNvPr>
          <p:cNvCxnSpPr/>
          <p:nvPr/>
        </p:nvCxnSpPr>
        <p:spPr>
          <a:xfrm>
            <a:off x="6379464" y="2862201"/>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160D45B-C943-4F26-95DA-75FDCAA02BAE}"/>
              </a:ext>
            </a:extLst>
          </p:cNvPr>
          <p:cNvCxnSpPr/>
          <p:nvPr/>
        </p:nvCxnSpPr>
        <p:spPr>
          <a:xfrm>
            <a:off x="6379464" y="3230751"/>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29DD6DF-3DDE-4CD6-9BAA-2A438678C567}"/>
              </a:ext>
            </a:extLst>
          </p:cNvPr>
          <p:cNvCxnSpPr/>
          <p:nvPr/>
        </p:nvCxnSpPr>
        <p:spPr>
          <a:xfrm>
            <a:off x="7376160" y="1243584"/>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4C6A4F1-9542-4E64-B4A9-2F53D8F91026}"/>
              </a:ext>
            </a:extLst>
          </p:cNvPr>
          <p:cNvCxnSpPr/>
          <p:nvPr/>
        </p:nvCxnSpPr>
        <p:spPr>
          <a:xfrm>
            <a:off x="7376160" y="2051304"/>
            <a:ext cx="4206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8E3706-8C3C-4B08-BFD3-C98AF739E225}"/>
              </a:ext>
            </a:extLst>
          </p:cNvPr>
          <p:cNvCxnSpPr/>
          <p:nvPr/>
        </p:nvCxnSpPr>
        <p:spPr>
          <a:xfrm flipH="1">
            <a:off x="7127242" y="1427271"/>
            <a:ext cx="338328" cy="40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F1E147-AC52-4CA4-8E14-429574406A7B}"/>
              </a:ext>
            </a:extLst>
          </p:cNvPr>
          <p:cNvCxnSpPr/>
          <p:nvPr/>
        </p:nvCxnSpPr>
        <p:spPr>
          <a:xfrm flipH="1">
            <a:off x="7111619" y="2240280"/>
            <a:ext cx="338328" cy="40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0D067C6-1BAF-41C1-8D9D-CB8F6959B580}"/>
              </a:ext>
            </a:extLst>
          </p:cNvPr>
          <p:cNvCxnSpPr/>
          <p:nvPr/>
        </p:nvCxnSpPr>
        <p:spPr>
          <a:xfrm flipH="1">
            <a:off x="7102222" y="2657139"/>
            <a:ext cx="338328" cy="40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080741-0FB7-4091-8499-8584964C5ACB}"/>
              </a:ext>
            </a:extLst>
          </p:cNvPr>
          <p:cNvCxnSpPr>
            <a:cxnSpLocks/>
          </p:cNvCxnSpPr>
          <p:nvPr/>
        </p:nvCxnSpPr>
        <p:spPr>
          <a:xfrm flipH="1">
            <a:off x="7118097" y="3035808"/>
            <a:ext cx="343407" cy="384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95306C-7778-4BF8-A622-EE58F8326B39}"/>
              </a:ext>
            </a:extLst>
          </p:cNvPr>
          <p:cNvCxnSpPr>
            <a:cxnSpLocks/>
          </p:cNvCxnSpPr>
          <p:nvPr/>
        </p:nvCxnSpPr>
        <p:spPr>
          <a:xfrm flipH="1">
            <a:off x="8134731" y="1837137"/>
            <a:ext cx="343407" cy="384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FE3C223-304C-4470-B70B-0E79019FB59E}"/>
              </a:ext>
            </a:extLst>
          </p:cNvPr>
          <p:cNvCxnSpPr>
            <a:cxnSpLocks/>
          </p:cNvCxnSpPr>
          <p:nvPr/>
        </p:nvCxnSpPr>
        <p:spPr>
          <a:xfrm flipH="1">
            <a:off x="8127238" y="1045464"/>
            <a:ext cx="343407" cy="384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E10914-9E84-4878-B3D6-06482E9EA6AD}"/>
              </a:ext>
            </a:extLst>
          </p:cNvPr>
          <p:cNvSpPr txBox="1"/>
          <p:nvPr/>
        </p:nvSpPr>
        <p:spPr>
          <a:xfrm>
            <a:off x="7781544" y="3565767"/>
            <a:ext cx="3108324" cy="2900794"/>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 1	2     3     4     5     6</a:t>
            </a:r>
          </a:p>
          <a:p>
            <a:pPr>
              <a:spcBef>
                <a:spcPts val="600"/>
              </a:spcBef>
              <a:spcAft>
                <a:spcPts val="800"/>
              </a:spcAft>
            </a:pPr>
            <a:r>
              <a:rPr lang="en-US" sz="2000" dirty="0">
                <a:latin typeface="Times New Roman" panose="02020603050405020304" pitchFamily="18" charset="0"/>
                <a:cs typeface="Times New Roman" panose="02020603050405020304" pitchFamily="18" charset="0"/>
              </a:rPr>
              <a:t>1</a:t>
            </a:r>
          </a:p>
          <a:p>
            <a:pPr>
              <a:spcAft>
                <a:spcPts val="800"/>
              </a:spcAft>
            </a:pPr>
            <a:r>
              <a:rPr lang="en-US" sz="2000" dirty="0">
                <a:latin typeface="Times New Roman" panose="02020603050405020304" pitchFamily="18" charset="0"/>
                <a:cs typeface="Times New Roman" panose="02020603050405020304" pitchFamily="18" charset="0"/>
              </a:rPr>
              <a:t>2</a:t>
            </a:r>
          </a:p>
          <a:p>
            <a:pPr>
              <a:spcAft>
                <a:spcPts val="800"/>
              </a:spcAft>
            </a:pPr>
            <a:r>
              <a:rPr lang="en-US" sz="2000" dirty="0">
                <a:latin typeface="Times New Roman" panose="02020603050405020304" pitchFamily="18" charset="0"/>
                <a:cs typeface="Times New Roman" panose="02020603050405020304" pitchFamily="18" charset="0"/>
              </a:rPr>
              <a:t>3</a:t>
            </a:r>
          </a:p>
          <a:p>
            <a:pPr>
              <a:spcAft>
                <a:spcPts val="800"/>
              </a:spcAft>
            </a:pPr>
            <a:r>
              <a:rPr lang="en-US" sz="2000" dirty="0">
                <a:latin typeface="Times New Roman" panose="02020603050405020304" pitchFamily="18" charset="0"/>
                <a:cs typeface="Times New Roman" panose="02020603050405020304" pitchFamily="18" charset="0"/>
              </a:rPr>
              <a:t>4</a:t>
            </a:r>
          </a:p>
          <a:p>
            <a:pPr>
              <a:spcAft>
                <a:spcPts val="800"/>
              </a:spcAft>
            </a:pPr>
            <a:r>
              <a:rPr lang="en-US" sz="2000" dirty="0">
                <a:latin typeface="Times New Roman" panose="02020603050405020304" pitchFamily="18" charset="0"/>
                <a:cs typeface="Times New Roman" panose="02020603050405020304" pitchFamily="18" charset="0"/>
              </a:rPr>
              <a:t>5</a:t>
            </a:r>
          </a:p>
          <a:p>
            <a:pPr>
              <a:spcAft>
                <a:spcPts val="800"/>
              </a:spcAft>
            </a:pPr>
            <a:r>
              <a:rPr lang="en-US" sz="2000" dirty="0">
                <a:latin typeface="Times New Roman" panose="02020603050405020304" pitchFamily="18" charset="0"/>
                <a:cs typeface="Times New Roman" panose="02020603050405020304" pitchFamily="18" charset="0"/>
              </a:rPr>
              <a:t>6	</a:t>
            </a:r>
          </a:p>
        </p:txBody>
      </p:sp>
      <p:graphicFrame>
        <p:nvGraphicFramePr>
          <p:cNvPr id="59" name="Table 59">
            <a:extLst>
              <a:ext uri="{FF2B5EF4-FFF2-40B4-BE49-F238E27FC236}">
                <a16:creationId xmlns:a16="http://schemas.microsoft.com/office/drawing/2014/main" id="{EB85A99F-FA44-4FD9-BE6B-00569ACB61E2}"/>
              </a:ext>
            </a:extLst>
          </p:cNvPr>
          <p:cNvGraphicFramePr>
            <a:graphicFrameLocks noGrp="1"/>
          </p:cNvGraphicFramePr>
          <p:nvPr>
            <p:extLst>
              <p:ext uri="{D42A27DB-BD31-4B8C-83A1-F6EECF244321}">
                <p14:modId xmlns:p14="http://schemas.microsoft.com/office/powerpoint/2010/main" val="4143061964"/>
              </p:ext>
            </p:extLst>
          </p:nvPr>
        </p:nvGraphicFramePr>
        <p:xfrm>
          <a:off x="8220456" y="3958310"/>
          <a:ext cx="2669412" cy="2377440"/>
        </p:xfrm>
        <a:graphic>
          <a:graphicData uri="http://schemas.openxmlformats.org/drawingml/2006/table">
            <a:tbl>
              <a:tblPr firstRow="1" bandRow="1">
                <a:tableStyleId>{5C22544A-7EE6-4342-B048-85BDC9FD1C3A}</a:tableStyleId>
              </a:tblPr>
              <a:tblGrid>
                <a:gridCol w="451662">
                  <a:extLst>
                    <a:ext uri="{9D8B030D-6E8A-4147-A177-3AD203B41FA5}">
                      <a16:colId xmlns:a16="http://schemas.microsoft.com/office/drawing/2014/main" val="1017869875"/>
                    </a:ext>
                  </a:extLst>
                </a:gridCol>
                <a:gridCol w="443550">
                  <a:extLst>
                    <a:ext uri="{9D8B030D-6E8A-4147-A177-3AD203B41FA5}">
                      <a16:colId xmlns:a16="http://schemas.microsoft.com/office/drawing/2014/main" val="726168817"/>
                    </a:ext>
                  </a:extLst>
                </a:gridCol>
                <a:gridCol w="443550">
                  <a:extLst>
                    <a:ext uri="{9D8B030D-6E8A-4147-A177-3AD203B41FA5}">
                      <a16:colId xmlns:a16="http://schemas.microsoft.com/office/drawing/2014/main" val="2371572449"/>
                    </a:ext>
                  </a:extLst>
                </a:gridCol>
                <a:gridCol w="443550">
                  <a:extLst>
                    <a:ext uri="{9D8B030D-6E8A-4147-A177-3AD203B41FA5}">
                      <a16:colId xmlns:a16="http://schemas.microsoft.com/office/drawing/2014/main" val="491688759"/>
                    </a:ext>
                  </a:extLst>
                </a:gridCol>
                <a:gridCol w="443550">
                  <a:extLst>
                    <a:ext uri="{9D8B030D-6E8A-4147-A177-3AD203B41FA5}">
                      <a16:colId xmlns:a16="http://schemas.microsoft.com/office/drawing/2014/main" val="1392898343"/>
                    </a:ext>
                  </a:extLst>
                </a:gridCol>
                <a:gridCol w="443550">
                  <a:extLst>
                    <a:ext uri="{9D8B030D-6E8A-4147-A177-3AD203B41FA5}">
                      <a16:colId xmlns:a16="http://schemas.microsoft.com/office/drawing/2014/main" val="3028453305"/>
                    </a:ext>
                  </a:extLst>
                </a:gridCol>
              </a:tblGrid>
              <a:tr h="370840">
                <a:tc>
                  <a:txBody>
                    <a:bodyPr/>
                    <a:lstStyle/>
                    <a:p>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394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4962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8978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9713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6913272"/>
                  </a:ext>
                </a:extLst>
              </a:tr>
              <a:tr h="361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0228936"/>
                  </a:ext>
                </a:extLst>
              </a:tr>
            </a:tbl>
          </a:graphicData>
        </a:graphic>
      </p:graphicFrame>
      <p:sp>
        <p:nvSpPr>
          <p:cNvPr id="60" name="TextBox 59">
            <a:extLst>
              <a:ext uri="{FF2B5EF4-FFF2-40B4-BE49-F238E27FC236}">
                <a16:creationId xmlns:a16="http://schemas.microsoft.com/office/drawing/2014/main" id="{5120D567-D735-4E7C-8CBB-826A64A9B888}"/>
              </a:ext>
            </a:extLst>
          </p:cNvPr>
          <p:cNvSpPr txBox="1"/>
          <p:nvPr/>
        </p:nvSpPr>
        <p:spPr>
          <a:xfrm>
            <a:off x="2374151" y="3462066"/>
            <a:ext cx="7040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a:t>
            </a:r>
          </a:p>
        </p:txBody>
      </p:sp>
      <p:sp>
        <p:nvSpPr>
          <p:cNvPr id="61" name="TextBox 60">
            <a:extLst>
              <a:ext uri="{FF2B5EF4-FFF2-40B4-BE49-F238E27FC236}">
                <a16:creationId xmlns:a16="http://schemas.microsoft.com/office/drawing/2014/main" id="{0DCB6ED6-4899-4D10-91E3-14F96997858F}"/>
              </a:ext>
            </a:extLst>
          </p:cNvPr>
          <p:cNvSpPr txBox="1"/>
          <p:nvPr/>
        </p:nvSpPr>
        <p:spPr>
          <a:xfrm>
            <a:off x="8816085" y="1457630"/>
            <a:ext cx="7040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62" name="TextBox 61">
            <a:extLst>
              <a:ext uri="{FF2B5EF4-FFF2-40B4-BE49-F238E27FC236}">
                <a16:creationId xmlns:a16="http://schemas.microsoft.com/office/drawing/2014/main" id="{9EE21124-E870-4231-96FE-DDE9BDD65968}"/>
              </a:ext>
            </a:extLst>
          </p:cNvPr>
          <p:cNvSpPr txBox="1"/>
          <p:nvPr/>
        </p:nvSpPr>
        <p:spPr>
          <a:xfrm>
            <a:off x="9589770" y="2990864"/>
            <a:ext cx="7040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sp>
        <p:nvSpPr>
          <p:cNvPr id="63" name="Rectangle 62">
            <a:extLst>
              <a:ext uri="{FF2B5EF4-FFF2-40B4-BE49-F238E27FC236}">
                <a16:creationId xmlns:a16="http://schemas.microsoft.com/office/drawing/2014/main" id="{BFB2825A-B505-4A12-A2DC-9B40C03D17C0}"/>
              </a:ext>
            </a:extLst>
          </p:cNvPr>
          <p:cNvSpPr/>
          <p:nvPr/>
        </p:nvSpPr>
        <p:spPr>
          <a:xfrm>
            <a:off x="1433213" y="250385"/>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286939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167E0B-B827-411F-8BE3-72A8BEC85F3B}"/>
              </a:ext>
            </a:extLst>
          </p:cNvPr>
          <p:cNvSpPr txBox="1"/>
          <p:nvPr/>
        </p:nvSpPr>
        <p:spPr>
          <a:xfrm>
            <a:off x="92180" y="4429126"/>
            <a:ext cx="12099820" cy="1414462"/>
          </a:xfrm>
          <a:prstGeom prst="rect">
            <a:avLst/>
          </a:prstGeom>
          <a:solidFill>
            <a:srgbClr val="FFFF00"/>
          </a:solidFill>
        </p:spPr>
        <p:txBody>
          <a:bodyPr wrap="square" rtlCol="0">
            <a:spAutoFit/>
          </a:bodyPr>
          <a:lstStyle/>
          <a:p>
            <a:endParaRPr lang="en-US" dirty="0"/>
          </a:p>
        </p:txBody>
      </p:sp>
      <p:sp>
        <p:nvSpPr>
          <p:cNvPr id="5" name="Rectangle 4"/>
          <p:cNvSpPr/>
          <p:nvPr/>
        </p:nvSpPr>
        <p:spPr>
          <a:xfrm>
            <a:off x="1780804" y="1835422"/>
            <a:ext cx="8643356" cy="3880871"/>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If</a:t>
            </a:r>
            <a:r>
              <a:rPr lang="en-US" sz="2400" dirty="0">
                <a:latin typeface="Times New Roman" panose="02020603050405020304" pitchFamily="18" charset="0"/>
                <a:ea typeface="SimSun" panose="02010600030101010101" pitchFamily="2" charset="-122"/>
                <a:cs typeface="Times New Roman" panose="02020603050405020304" pitchFamily="18" charset="0"/>
              </a:rPr>
              <a:t> G = (V, E)  is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 digraph, the sum of the lengths of all the adjacency lists is |E|, </a:t>
            </a:r>
            <a:r>
              <a:rPr lang="en-US" sz="2400" dirty="0">
                <a:latin typeface="Times New Roman" panose="02020603050405020304" pitchFamily="18" charset="0"/>
                <a:ea typeface="SimSun" panose="02010600030101010101" pitchFamily="2" charset="-122"/>
                <a:cs typeface="Times New Roman" panose="02020603050405020304" pitchFamily="18" charset="0"/>
              </a:rPr>
              <a:t>since an edge of the form (u, v) is represented by having v appear in Adj[u].</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If G = (V, E) is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an undirected graph, the sum of the lengths of all the adjacency lists is 2|E|, </a:t>
            </a:r>
            <a:r>
              <a:rPr lang="en-US" sz="2400" dirty="0">
                <a:latin typeface="Times New Roman" panose="02020603050405020304" pitchFamily="18" charset="0"/>
                <a:ea typeface="SimSun" panose="02010600030101010101" pitchFamily="2" charset="-122"/>
                <a:cs typeface="Times New Roman" panose="02020603050405020304" pitchFamily="18" charset="0"/>
              </a:rPr>
              <a:t>since if (u, v) is an undirected edge, then u appears in v’s adjacency list and vice versa.</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Whether a graph is directed or not, the adjacency list representation has the desirable property that the amount of memory it requires is O(max(V, E)) = O(V + E). </a:t>
            </a:r>
          </a:p>
        </p:txBody>
      </p:sp>
      <p:pic>
        <p:nvPicPr>
          <p:cNvPr id="6" name="Picture 5" descr="Image result for smiley face images">
            <a:extLst>
              <a:ext uri="{FF2B5EF4-FFF2-40B4-BE49-F238E27FC236}">
                <a16:creationId xmlns:a16="http://schemas.microsoft.com/office/drawing/2014/main" id="{E374D17F-CE5A-4277-8C72-E5D40BA9FC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532" y="2837583"/>
            <a:ext cx="586105" cy="450561"/>
          </a:xfrm>
          <a:prstGeom prst="rect">
            <a:avLst/>
          </a:prstGeom>
          <a:noFill/>
        </p:spPr>
      </p:pic>
      <p:sp>
        <p:nvSpPr>
          <p:cNvPr id="4" name="Rectangle 3">
            <a:extLst>
              <a:ext uri="{FF2B5EF4-FFF2-40B4-BE49-F238E27FC236}">
                <a16:creationId xmlns:a16="http://schemas.microsoft.com/office/drawing/2014/main" id="{A272B75B-1F4A-4CC2-9068-E4BCC9F52D31}"/>
              </a:ext>
            </a:extLst>
          </p:cNvPr>
          <p:cNvSpPr/>
          <p:nvPr/>
        </p:nvSpPr>
        <p:spPr>
          <a:xfrm>
            <a:off x="1780804" y="825518"/>
            <a:ext cx="1368901"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Graphs</a:t>
            </a:r>
            <a:endParaRPr lang="en-US" sz="3200" dirty="0">
              <a:ea typeface="SimSun" panose="02010600030101010101" pitchFamily="2" charset="-122"/>
            </a:endParaRPr>
          </a:p>
        </p:txBody>
      </p:sp>
      <p:sp>
        <p:nvSpPr>
          <p:cNvPr id="7" name="Rectangle 6">
            <a:extLst>
              <a:ext uri="{FF2B5EF4-FFF2-40B4-BE49-F238E27FC236}">
                <a16:creationId xmlns:a16="http://schemas.microsoft.com/office/drawing/2014/main" id="{BB6DD7BD-5A35-426A-91A5-EACD4F4E2EAA}"/>
              </a:ext>
            </a:extLst>
          </p:cNvPr>
          <p:cNvSpPr/>
          <p:nvPr/>
        </p:nvSpPr>
        <p:spPr>
          <a:xfrm>
            <a:off x="1780804" y="825518"/>
            <a:ext cx="5671424"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a:t>
            </a:r>
            <a:r>
              <a:rPr lang="en-US" sz="3200" dirty="0">
                <a:ea typeface="SimSun" panose="02010600030101010101" pitchFamily="2" charset="-122"/>
                <a:cs typeface="Times New Roman" panose="02020603050405020304" pitchFamily="18" charset="0"/>
              </a:rPr>
              <a:t>Graphs’ Representations</a:t>
            </a:r>
          </a:p>
        </p:txBody>
      </p:sp>
    </p:spTree>
    <p:extLst>
      <p:ext uri="{BB962C8B-B14F-4D97-AF65-F5344CB8AC3E}">
        <p14:creationId xmlns:p14="http://schemas.microsoft.com/office/powerpoint/2010/main" val="313970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204023-3944-4F73-A791-1FC14C5FF084}"/>
              </a:ext>
            </a:extLst>
          </p:cNvPr>
          <p:cNvSpPr txBox="1"/>
          <p:nvPr/>
        </p:nvSpPr>
        <p:spPr>
          <a:xfrm>
            <a:off x="0" y="1768845"/>
            <a:ext cx="12192000" cy="166015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44136" y="1768845"/>
                <a:ext cx="8903727" cy="3031407"/>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weighted graph  (or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weighted digraph</a:t>
                </a:r>
                <a:r>
                  <a:rPr lang="en-US" sz="2400" dirty="0">
                    <a:latin typeface="Times New Roman" panose="02020603050405020304" pitchFamily="18" charset="0"/>
                    <a:ea typeface="SimSun" panose="02010600030101010101" pitchFamily="2" charset="-122"/>
                    <a:cs typeface="Times New Roman" panose="02020603050405020304" pitchFamily="18" charset="0"/>
                  </a:rPr>
                  <a:t>)  is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an undirected graph  (or digraph) for which each edge has an associated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weights</a:t>
                </a:r>
                <a:r>
                  <a:rPr lang="en-US" sz="2400" dirty="0">
                    <a:latin typeface="Times New Roman" panose="02020603050405020304" pitchFamily="18" charset="0"/>
                    <a:ea typeface="SimSun" panose="02010600030101010101" pitchFamily="2" charset="-122"/>
                    <a:cs typeface="Times New Roman" panose="02020603050405020304" pitchFamily="18" charset="0"/>
                  </a:rPr>
                  <a:t> (or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costs</a:t>
                </a:r>
                <a:r>
                  <a:rPr lang="en-US" sz="2400" dirty="0">
                    <a:latin typeface="Times New Roman" panose="02020603050405020304" pitchFamily="18" charset="0"/>
                    <a:ea typeface="SimSun" panose="02010600030101010101" pitchFamily="2" charset="-122"/>
                    <a:cs typeface="Times New Roman" panose="02020603050405020304" pitchFamily="18" charset="0"/>
                  </a:rPr>
                  <a:t>) given by a weight function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𝜔</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 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R.</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example, let G = (V, E) be a weighted graph with weight function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𝜔</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The weight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𝜔</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(u, v) of the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 E is simply stored with vertex v in u’s adjacency list.</a:t>
                </a:r>
              </a:p>
            </p:txBody>
          </p:sp>
        </mc:Choice>
        <mc:Fallback xmlns="">
          <p:sp>
            <p:nvSpPr>
              <p:cNvPr id="2" name="Rectangle 1"/>
              <p:cNvSpPr>
                <a:spLocks noRot="1" noChangeAspect="1" noMove="1" noResize="1" noEditPoints="1" noAdjustHandles="1" noChangeArrowheads="1" noChangeShapeType="1" noTextEdit="1"/>
              </p:cNvSpPr>
              <p:nvPr/>
            </p:nvSpPr>
            <p:spPr>
              <a:xfrm>
                <a:off x="1644136" y="1768845"/>
                <a:ext cx="8903727" cy="3031407"/>
              </a:xfrm>
              <a:prstGeom prst="rect">
                <a:avLst/>
              </a:prstGeom>
              <a:blipFill>
                <a:blip r:embed="rId2"/>
                <a:stretch>
                  <a:fillRect l="-959" t="-805" b="-382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FA94812F-353E-4C36-ABB8-42D35D03CCDB}"/>
              </a:ext>
            </a:extLst>
          </p:cNvPr>
          <p:cNvSpPr/>
          <p:nvPr/>
        </p:nvSpPr>
        <p:spPr>
          <a:xfrm>
            <a:off x="787920" y="1687814"/>
            <a:ext cx="663624" cy="478223"/>
          </a:xfrm>
          <a:prstGeom prst="cloudCallout">
            <a:avLst>
              <a:gd name="adj1" fmla="val 63958"/>
              <a:gd name="adj2" fmla="val 118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C88D4C14-C4C3-4CF1-8CA2-99E00D61F9F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A4DABA-B412-48D8-8D68-1F0E9CC9B9C3}"/>
              </a:ext>
            </a:extLst>
          </p:cNvPr>
          <p:cNvSpPr/>
          <p:nvPr/>
        </p:nvSpPr>
        <p:spPr>
          <a:xfrm>
            <a:off x="1607127" y="576136"/>
            <a:ext cx="4592989"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 </a:t>
            </a:r>
            <a:r>
              <a:rPr lang="en-US" sz="3200" dirty="0">
                <a:ea typeface="SimSun" panose="02010600030101010101" pitchFamily="2" charset="-122"/>
                <a:cs typeface="Times New Roman" panose="02020603050405020304" pitchFamily="18" charset="0"/>
              </a:rPr>
              <a:t>Weighted graphs </a:t>
            </a:r>
          </a:p>
        </p:txBody>
      </p:sp>
    </p:spTree>
    <p:extLst>
      <p:ext uri="{BB962C8B-B14F-4D97-AF65-F5344CB8AC3E}">
        <p14:creationId xmlns:p14="http://schemas.microsoft.com/office/powerpoint/2010/main" val="3517948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3E3C6A-BB3D-4BE9-9B3E-59B0653AE56D}"/>
              </a:ext>
            </a:extLst>
          </p:cNvPr>
          <p:cNvSpPr txBox="1"/>
          <p:nvPr/>
        </p:nvSpPr>
        <p:spPr>
          <a:xfrm>
            <a:off x="-1" y="2585805"/>
            <a:ext cx="12192001" cy="210615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44136" y="1687814"/>
            <a:ext cx="8903727" cy="3456139"/>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Extend both adjacency-list and adjacency-matrix representations of a graph to accommodate weighted graphs.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an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adjacency-matrix of a </a:t>
            </a:r>
            <a:r>
              <a:rPr lang="en-US" sz="2400" dirty="0">
                <a:latin typeface="Times New Roman" panose="02020603050405020304" pitchFamily="18" charset="0"/>
                <a:ea typeface="SimSun" panose="02010600030101010101" pitchFamily="2" charset="-122"/>
                <a:cs typeface="Times New Roman" panose="02020603050405020304" pitchFamily="18" charset="0"/>
              </a:rPr>
              <a:t>weighted graph (called the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 matrix</a:t>
            </a:r>
            <a:r>
              <a:rPr lang="en-US" sz="2400" i="1" dirty="0">
                <a:latin typeface="Times New Roman" panose="02020603050405020304" pitchFamily="18" charset="0"/>
                <a:ea typeface="SimSun" panose="02010600030101010101" pitchFamily="2" charset="-122"/>
                <a:cs typeface="Times New Roman" panose="02020603050405020304" pitchFamily="18" charset="0"/>
              </a:rPr>
              <a:t> or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 matrix</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its element A[</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j] contains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1257300" lvl="2"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a:t>
            </a:r>
            <a:r>
              <a:rPr lang="en-US" sz="2400" dirty="0">
                <a:latin typeface="Times New Roman" panose="02020603050405020304" pitchFamily="18" charset="0"/>
                <a:ea typeface="SimSun" panose="02010600030101010101" pitchFamily="2" charset="-122"/>
                <a:cs typeface="Times New Roman" panose="02020603050405020304" pitchFamily="18" charset="0"/>
              </a:rPr>
              <a:t> of the edge from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baseline="30000" dirty="0" err="1">
                <a:latin typeface="Times New Roman" panose="02020603050405020304" pitchFamily="18" charset="0"/>
                <a:ea typeface="SimSun" panose="02010600030101010101" pitchFamily="2" charset="-122"/>
                <a:cs typeface="Times New Roman" panose="02020603050405020304" pitchFamily="18" charset="0"/>
              </a:rPr>
              <a:t>th</a:t>
            </a:r>
            <a:r>
              <a:rPr lang="en-US" sz="2400" dirty="0">
                <a:latin typeface="Times New Roman" panose="02020603050405020304" pitchFamily="18" charset="0"/>
                <a:ea typeface="SimSun" panose="02010600030101010101" pitchFamily="2" charset="-122"/>
                <a:cs typeface="Times New Roman" panose="02020603050405020304" pitchFamily="18" charset="0"/>
              </a:rPr>
              <a:t> vertex to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j</a:t>
            </a:r>
            <a:r>
              <a:rPr lang="en-US" sz="2400" baseline="30000" dirty="0" err="1">
                <a:latin typeface="Times New Roman" panose="02020603050405020304" pitchFamily="18" charset="0"/>
                <a:ea typeface="SimSun" panose="02010600030101010101" pitchFamily="2" charset="-122"/>
                <a:cs typeface="Times New Roman" panose="02020603050405020304" pitchFamily="18" charset="0"/>
              </a:rPr>
              <a:t>th</a:t>
            </a:r>
            <a:r>
              <a:rPr lang="en-US" sz="2400" dirty="0">
                <a:latin typeface="Times New Roman" panose="02020603050405020304" pitchFamily="18" charset="0"/>
                <a:ea typeface="SimSun" panose="02010600030101010101" pitchFamily="2" charset="-122"/>
                <a:cs typeface="Times New Roman" panose="02020603050405020304" pitchFamily="18" charset="0"/>
              </a:rPr>
              <a:t> vertex if there is such an edge and </a:t>
            </a:r>
          </a:p>
          <a:p>
            <a:pPr marL="1257300" lvl="2"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special symbol</a:t>
            </a:r>
            <a:r>
              <a:rPr lang="en-US" sz="2400" dirty="0">
                <a:latin typeface="Times New Roman" panose="02020603050405020304" pitchFamily="18" charset="0"/>
                <a:ea typeface="SimSun" panose="02010600030101010101" pitchFamily="2" charset="-122"/>
                <a:cs typeface="Times New Roman" panose="02020603050405020304" pitchFamily="18" charset="0"/>
              </a:rPr>
              <a:t>, e.g., ∞, there is no such edge.  </a:t>
            </a:r>
          </a:p>
          <a:p>
            <a:pPr marL="800100" lvl="1" indent="-342900">
              <a:lnSpc>
                <a:spcPct val="115000"/>
              </a:lnSpc>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Likewise, define an adjacency lists for a weighted graph.</a:t>
            </a:r>
          </a:p>
        </p:txBody>
      </p:sp>
      <p:sp>
        <p:nvSpPr>
          <p:cNvPr id="4" name="Thought Bubble: Cloud 3">
            <a:extLst>
              <a:ext uri="{FF2B5EF4-FFF2-40B4-BE49-F238E27FC236}">
                <a16:creationId xmlns:a16="http://schemas.microsoft.com/office/drawing/2014/main" id="{FA94812F-353E-4C36-ABB8-42D35D03CCDB}"/>
              </a:ext>
            </a:extLst>
          </p:cNvPr>
          <p:cNvSpPr/>
          <p:nvPr/>
        </p:nvSpPr>
        <p:spPr>
          <a:xfrm>
            <a:off x="787920" y="1687814"/>
            <a:ext cx="663624" cy="478223"/>
          </a:xfrm>
          <a:prstGeom prst="cloudCallout">
            <a:avLst>
              <a:gd name="adj1" fmla="val 63958"/>
              <a:gd name="adj2" fmla="val 118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C88D4C14-C4C3-4CF1-8CA2-99E00D61F9F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A4DABA-B412-48D8-8D68-1F0E9CC9B9C3}"/>
              </a:ext>
            </a:extLst>
          </p:cNvPr>
          <p:cNvSpPr/>
          <p:nvPr/>
        </p:nvSpPr>
        <p:spPr>
          <a:xfrm>
            <a:off x="1607127" y="576136"/>
            <a:ext cx="4592989"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 </a:t>
            </a:r>
            <a:r>
              <a:rPr lang="en-US" sz="3200" dirty="0">
                <a:ea typeface="SimSun" panose="02010600030101010101" pitchFamily="2" charset="-122"/>
                <a:cs typeface="Times New Roman" panose="02020603050405020304" pitchFamily="18" charset="0"/>
              </a:rPr>
              <a:t>Weighted graphs </a:t>
            </a:r>
          </a:p>
        </p:txBody>
      </p:sp>
    </p:spTree>
    <p:extLst>
      <p:ext uri="{BB962C8B-B14F-4D97-AF65-F5344CB8AC3E}">
        <p14:creationId xmlns:p14="http://schemas.microsoft.com/office/powerpoint/2010/main" val="272559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7023" y="1258839"/>
            <a:ext cx="8793362" cy="5599161"/>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A</a:t>
            </a:r>
            <a:r>
              <a:rPr lang="en-US" sz="2400" i="1" dirty="0">
                <a:solidFill>
                  <a:srgbClr val="0000FF"/>
                </a:solidFill>
                <a:latin typeface="Times New Roman" panose="02020603050405020304" pitchFamily="18" charset="0"/>
                <a:ea typeface="SimSun" panose="02010600030101010101" pitchFamily="2" charset="-122"/>
              </a:rPr>
              <a:t> directed graph (or digraph)</a:t>
            </a:r>
            <a:r>
              <a:rPr lang="en-US" sz="2400" dirty="0">
                <a:latin typeface="Times New Roman" panose="02020603050405020304" pitchFamily="18" charset="0"/>
                <a:ea typeface="SimSun" panose="02010600030101010101" pitchFamily="2" charset="-122"/>
              </a:rPr>
              <a:t> G is a pair (V, E), where V is a finite set of vertices, and E is a binary relation on V, called directed edges. </a:t>
            </a:r>
            <a:endParaRPr lang="en-US" sz="2400" dirty="0">
              <a:solidFill>
                <a:srgbClr val="0000FF"/>
              </a:solidFill>
              <a:latin typeface="Times New Roman" panose="02020603050405020304" pitchFamily="18" charset="0"/>
              <a:ea typeface="SimSun" panose="02010600030101010101" pitchFamily="2" charset="-122"/>
            </a:endParaRPr>
          </a:p>
          <a:p>
            <a:pPr>
              <a:lnSpc>
                <a:spcPct val="115000"/>
              </a:lnSpc>
            </a:pPr>
            <a:endParaRPr lang="en-US" sz="24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pair of vertices (u, v)  is</a:t>
            </a:r>
            <a:r>
              <a:rPr lang="en-US" sz="2400" dirty="0">
                <a:solidFill>
                  <a:srgbClr val="0000FF"/>
                </a:solidFill>
                <a:latin typeface="Times New Roman" panose="02020603050405020304" pitchFamily="18" charset="0"/>
                <a:ea typeface="SimSun" panose="02010600030101010101" pitchFamily="2" charset="-122"/>
              </a:rPr>
              <a:t> not the same as </a:t>
            </a:r>
            <a:r>
              <a:rPr lang="en-US" sz="2400" dirty="0">
                <a:latin typeface="Times New Roman" panose="02020603050405020304" pitchFamily="18" charset="0"/>
                <a:ea typeface="SimSun" panose="02010600030101010101" pitchFamily="2" charset="-122"/>
              </a:rPr>
              <a:t>the pair  (v, u)  </a:t>
            </a: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For (u, v),  an edge is </a:t>
            </a:r>
            <a:r>
              <a:rPr lang="en-US" sz="2400" dirty="0">
                <a:solidFill>
                  <a:srgbClr val="0000FF"/>
                </a:solidFill>
                <a:latin typeface="Times New Roman" panose="02020603050405020304" pitchFamily="18" charset="0"/>
                <a:ea typeface="SimSun" panose="02010600030101010101" pitchFamily="2" charset="-122"/>
              </a:rPr>
              <a:t>directed</a:t>
            </a:r>
            <a:r>
              <a:rPr lang="en-US" sz="2400" dirty="0">
                <a:latin typeface="Times New Roman" panose="02020603050405020304" pitchFamily="18" charset="0"/>
                <a:ea typeface="SimSun" panose="02010600030101010101" pitchFamily="2" charset="-122"/>
              </a:rPr>
              <a:t> from the vertex  u to the vertex  v. </a:t>
            </a:r>
          </a:p>
          <a:p>
            <a:pPr marL="800100" lvl="1" indent="-342900">
              <a:lnSpc>
                <a:spcPct val="115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vertex u is called the </a:t>
            </a:r>
            <a:r>
              <a:rPr lang="en-US" sz="2400" dirty="0">
                <a:solidFill>
                  <a:srgbClr val="0000FF"/>
                </a:solidFill>
                <a:latin typeface="Times New Roman" panose="02020603050405020304" pitchFamily="18" charset="0"/>
                <a:ea typeface="SimSun" panose="02010600030101010101" pitchFamily="2" charset="-122"/>
              </a:rPr>
              <a:t>edge’s tail</a:t>
            </a:r>
            <a:r>
              <a:rPr lang="en-US" sz="2400" dirty="0">
                <a:latin typeface="Times New Roman" panose="02020603050405020304" pitchFamily="18" charset="0"/>
                <a:ea typeface="SimSun" panose="02010600030101010101" pitchFamily="2" charset="-122"/>
              </a:rPr>
              <a:t>, and </a:t>
            </a:r>
          </a:p>
          <a:p>
            <a:pPr marL="800100" lvl="1" indent="-342900">
              <a:lnSpc>
                <a:spcPct val="115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the vertex v is called </a:t>
            </a:r>
            <a:r>
              <a:rPr lang="en-US" sz="2400" dirty="0">
                <a:solidFill>
                  <a:srgbClr val="0000FF"/>
                </a:solidFill>
                <a:latin typeface="Times New Roman" panose="02020603050405020304" pitchFamily="18" charset="0"/>
                <a:ea typeface="SimSun" panose="02010600030101010101" pitchFamily="2" charset="-122"/>
              </a:rPr>
              <a:t>the edge’s head</a:t>
            </a:r>
            <a:r>
              <a:rPr lang="en-US" sz="2400" dirty="0">
                <a:latin typeface="Times New Roman" panose="02020603050405020304" pitchFamily="18" charset="0"/>
                <a:ea typeface="SimSun" panose="02010600030101010101" pitchFamily="2" charset="-122"/>
              </a:rPr>
              <a:t>. </a:t>
            </a:r>
          </a:p>
          <a:p>
            <a:pPr marL="800100" lvl="1" indent="-342900">
              <a:lnSpc>
                <a:spcPct val="115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We can omit          .</a:t>
            </a:r>
          </a:p>
          <a:p>
            <a:pPr marL="800100" lvl="1" indent="-342900">
              <a:lnSpc>
                <a:spcPct val="115000"/>
              </a:lnSpc>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Pictorially, </a:t>
            </a:r>
          </a:p>
          <a:p>
            <a:pPr marR="0" lvl="0">
              <a:lnSpc>
                <a:spcPct val="115000"/>
              </a:lnSpc>
              <a:spcBef>
                <a:spcPts val="0"/>
              </a:spcBef>
              <a:spcAft>
                <a:spcPts val="0"/>
              </a:spcAft>
              <a:tabLst>
                <a:tab pos="457200" algn="l"/>
              </a:tabLst>
            </a:pPr>
            <a:endParaRPr lang="en-US" sz="2400" dirty="0">
              <a:latin typeface="Times New Roman" panose="02020603050405020304" pitchFamily="18" charset="0"/>
              <a:ea typeface="SimSun" panose="02010600030101010101" pitchFamily="2" charset="-122"/>
            </a:endParaRPr>
          </a:p>
          <a:p>
            <a:pPr>
              <a:lnSpc>
                <a:spcPct val="115000"/>
              </a:lnSpc>
            </a:pPr>
            <a:endParaRPr lang="en-US" sz="2400" dirty="0">
              <a:latin typeface="Courier New" panose="02070309020205020404" pitchFamily="49" charset="0"/>
              <a:ea typeface="SimSun" panose="02010600030101010101" pitchFamily="2" charset="-122"/>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Without loss of clarity, the </a:t>
            </a:r>
            <a:r>
              <a:rPr lang="en-US" sz="2400" dirty="0">
                <a:solidFill>
                  <a:srgbClr val="0000FF"/>
                </a:solidFill>
                <a:latin typeface="Times New Roman" panose="02020603050405020304" pitchFamily="18" charset="0"/>
                <a:ea typeface="SimSun" panose="02010600030101010101" pitchFamily="2" charset="-122"/>
              </a:rPr>
              <a:t>edge (u, v) is incident from or leaves  vertex u  and is incident to or enters vertex v.</a:t>
            </a:r>
            <a:r>
              <a:rPr lang="en-US" sz="2400" dirty="0">
                <a:latin typeface="Times New Roman" panose="02020603050405020304" pitchFamily="18" charset="0"/>
                <a:ea typeface="SimSun" panose="02010600030101010101" pitchFamily="2" charset="-122"/>
              </a:rPr>
              <a:t> </a:t>
            </a:r>
            <a:endParaRPr lang="en-US" sz="2400" dirty="0">
              <a:latin typeface="Courier New" panose="02070309020205020404" pitchFamily="49" charset="0"/>
              <a:ea typeface="SimSun" panose="02010600030101010101" pitchFamily="2" charset="-122"/>
            </a:endParaRPr>
          </a:p>
        </p:txBody>
      </p:sp>
      <p:cxnSp>
        <p:nvCxnSpPr>
          <p:cNvPr id="4" name="Straight Arrow Connector 3"/>
          <p:cNvCxnSpPr/>
          <p:nvPr/>
        </p:nvCxnSpPr>
        <p:spPr>
          <a:xfrm>
            <a:off x="3592947" y="5686826"/>
            <a:ext cx="843378" cy="88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F0496C-F43B-4133-BA09-842D4EAF01CF}"/>
              </a:ext>
            </a:extLst>
          </p:cNvPr>
          <p:cNvCxnSpPr/>
          <p:nvPr/>
        </p:nvCxnSpPr>
        <p:spPr>
          <a:xfrm>
            <a:off x="4598694" y="2644740"/>
            <a:ext cx="48029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513CC95-E370-4335-8F28-E5199E45C8C1}"/>
              </a:ext>
            </a:extLst>
          </p:cNvPr>
          <p:cNvCxnSpPr/>
          <p:nvPr/>
        </p:nvCxnSpPr>
        <p:spPr>
          <a:xfrm>
            <a:off x="8716073" y="2644740"/>
            <a:ext cx="48029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4C17A09-9C36-4BE1-AC3B-D0F242C01619}"/>
              </a:ext>
            </a:extLst>
          </p:cNvPr>
          <p:cNvSpPr/>
          <p:nvPr/>
        </p:nvSpPr>
        <p:spPr>
          <a:xfrm>
            <a:off x="3084947" y="5432463"/>
            <a:ext cx="508000" cy="50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u</a:t>
            </a:r>
          </a:p>
        </p:txBody>
      </p:sp>
      <p:sp>
        <p:nvSpPr>
          <p:cNvPr id="9" name="Oval 8">
            <a:extLst>
              <a:ext uri="{FF2B5EF4-FFF2-40B4-BE49-F238E27FC236}">
                <a16:creationId xmlns:a16="http://schemas.microsoft.com/office/drawing/2014/main" id="{DF71CEB9-FF3D-4964-9CA9-B293A49AF85B}"/>
              </a:ext>
            </a:extLst>
          </p:cNvPr>
          <p:cNvSpPr/>
          <p:nvPr/>
        </p:nvSpPr>
        <p:spPr>
          <a:xfrm>
            <a:off x="4396510" y="5442428"/>
            <a:ext cx="508000" cy="50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v</a:t>
            </a:r>
          </a:p>
        </p:txBody>
      </p:sp>
      <p:cxnSp>
        <p:nvCxnSpPr>
          <p:cNvPr id="10" name="Straight Arrow Connector 9">
            <a:extLst>
              <a:ext uri="{FF2B5EF4-FFF2-40B4-BE49-F238E27FC236}">
                <a16:creationId xmlns:a16="http://schemas.microsoft.com/office/drawing/2014/main" id="{97448F71-0B4B-49FD-B62A-05001C0F3BBC}"/>
              </a:ext>
            </a:extLst>
          </p:cNvPr>
          <p:cNvCxnSpPr/>
          <p:nvPr/>
        </p:nvCxnSpPr>
        <p:spPr>
          <a:xfrm>
            <a:off x="4196180" y="4505775"/>
            <a:ext cx="48029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Image result for smiley face images">
            <a:extLst>
              <a:ext uri="{FF2B5EF4-FFF2-40B4-BE49-F238E27FC236}">
                <a16:creationId xmlns:a16="http://schemas.microsoft.com/office/drawing/2014/main" id="{02097D0E-BDB2-43DB-B631-F4E3004841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514" y="2052493"/>
            <a:ext cx="586105" cy="425450"/>
          </a:xfrm>
          <a:prstGeom prst="rect">
            <a:avLst/>
          </a:prstGeom>
          <a:noFill/>
        </p:spPr>
      </p:pic>
      <p:sp>
        <p:nvSpPr>
          <p:cNvPr id="3" name="Rectangle 2">
            <a:extLst>
              <a:ext uri="{FF2B5EF4-FFF2-40B4-BE49-F238E27FC236}">
                <a16:creationId xmlns:a16="http://schemas.microsoft.com/office/drawing/2014/main" id="{5FA8FEFC-DC44-4A20-B784-FD1812A209AA}"/>
              </a:ext>
            </a:extLst>
          </p:cNvPr>
          <p:cNvSpPr/>
          <p:nvPr/>
        </p:nvSpPr>
        <p:spPr>
          <a:xfrm>
            <a:off x="1533231" y="406025"/>
            <a:ext cx="2877134"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Directed Graphs</a:t>
            </a:r>
            <a:endParaRPr lang="en-US" sz="3200" dirty="0">
              <a:ea typeface="SimSun" panose="02010600030101010101" pitchFamily="2" charset="-122"/>
            </a:endParaRPr>
          </a:p>
        </p:txBody>
      </p:sp>
      <p:cxnSp>
        <p:nvCxnSpPr>
          <p:cNvPr id="12" name="Straight Arrow Connector 11">
            <a:extLst>
              <a:ext uri="{FF2B5EF4-FFF2-40B4-BE49-F238E27FC236}">
                <a16:creationId xmlns:a16="http://schemas.microsoft.com/office/drawing/2014/main" id="{D0FAED64-1ED7-4711-B99D-95681F866C17}"/>
              </a:ext>
            </a:extLst>
          </p:cNvPr>
          <p:cNvCxnSpPr/>
          <p:nvPr/>
        </p:nvCxnSpPr>
        <p:spPr>
          <a:xfrm>
            <a:off x="2650377" y="3076633"/>
            <a:ext cx="48029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489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961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057" y="1582853"/>
            <a:ext cx="8221779" cy="3656386"/>
          </a:xfrm>
          <a:prstGeom prst="rect">
            <a:avLst/>
          </a:prstGeom>
        </p:spPr>
        <p:txBody>
          <a:bodyPr wrap="square">
            <a:spAutoFit/>
          </a:bodyPr>
          <a:lstStyle/>
          <a:p>
            <a:pPr>
              <a:lnSpc>
                <a:spcPct val="115000"/>
              </a:lnSpc>
              <a:spcBef>
                <a:spcPts val="1200"/>
              </a:spcBef>
              <a:spcAft>
                <a:spcPts val="1800"/>
              </a:spcAft>
            </a:pPr>
            <a:r>
              <a:rPr lang="en-US" sz="2400" dirty="0">
                <a:latin typeface="Times New Roman" panose="02020603050405020304" pitchFamily="18" charset="0"/>
                <a:cs typeface="Times New Roman" panose="02020603050405020304" pitchFamily="18" charset="0"/>
              </a:rPr>
              <a:t>The </a:t>
            </a:r>
            <a:r>
              <a:rPr lang="en-US" sz="2400" dirty="0">
                <a:solidFill>
                  <a:srgbClr val="0000FF"/>
                </a:solidFill>
                <a:latin typeface="Times New Roman" panose="02020603050405020304" pitchFamily="18" charset="0"/>
                <a:cs typeface="Times New Roman" panose="02020603050405020304" pitchFamily="18" charset="0"/>
              </a:rPr>
              <a:t>adjacency matrix </a:t>
            </a:r>
            <a:r>
              <a:rPr lang="en-US" sz="2400" dirty="0">
                <a:latin typeface="Times New Roman" panose="02020603050405020304" pitchFamily="18" charset="0"/>
                <a:cs typeface="Times New Roman" panose="02020603050405020304" pitchFamily="18" charset="0"/>
              </a:rPr>
              <a:t>of an undirected graph with  n  vertices: </a:t>
            </a:r>
          </a:p>
          <a:p>
            <a:pPr marL="800100" lvl="1" indent="-342900">
              <a:spcAft>
                <a:spcPts val="18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presence of a particular edge can be checked in constant time </a:t>
            </a:r>
            <a:r>
              <a:rPr lang="el-GR" sz="2400" dirty="0">
                <a:solidFill>
                  <a:srgbClr val="0000FF"/>
                </a:solidFill>
                <a:latin typeface="Times New Roman" panose="02020603050405020304" pitchFamily="18" charset="0"/>
                <a:ea typeface="SimSun" panose="02010600030101010101" pitchFamily="2" charset="-122"/>
              </a:rPr>
              <a:t>Θ</a:t>
            </a:r>
            <a:r>
              <a:rPr lang="en-US" sz="2400" dirty="0">
                <a:solidFill>
                  <a:srgbClr val="0000FF"/>
                </a:solidFill>
                <a:latin typeface="Times New Roman" panose="02020603050405020304" pitchFamily="18" charset="0"/>
                <a:ea typeface="SimSun" panose="02010600030101010101" pitchFamily="2" charset="-122"/>
              </a:rPr>
              <a:t>(1), </a:t>
            </a:r>
          </a:p>
          <a:p>
            <a:pPr marL="1257300" lvl="2" indent="-342900">
              <a:spcAft>
                <a:spcPts val="18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just one </a:t>
            </a:r>
            <a:r>
              <a:rPr lang="en-US" sz="2400" dirty="0">
                <a:latin typeface="Times New Roman" panose="02020603050405020304" pitchFamily="18" charset="0"/>
                <a:ea typeface="SimSun" panose="02010600030101010101" pitchFamily="2" charset="-122"/>
              </a:rPr>
              <a:t>memory access. (i.e.,  the entry of </a:t>
            </a:r>
            <a:r>
              <a:rPr lang="en-US" sz="2400" dirty="0" err="1">
                <a:latin typeface="Times New Roman" panose="02020603050405020304" pitchFamily="18" charset="0"/>
                <a:ea typeface="SimSun" panose="02010600030101010101" pitchFamily="2" charset="-122"/>
              </a:rPr>
              <a:t>i</a:t>
            </a:r>
            <a:r>
              <a:rPr lang="en-US" sz="2400" baseline="30000" dirty="0" err="1">
                <a:latin typeface="Times New Roman" panose="02020603050405020304" pitchFamily="18" charset="0"/>
                <a:ea typeface="SimSun" panose="02010600030101010101" pitchFamily="2" charset="-122"/>
              </a:rPr>
              <a:t>th</a:t>
            </a:r>
            <a:r>
              <a:rPr lang="en-US" sz="2400" dirty="0">
                <a:latin typeface="Times New Roman" panose="02020603050405020304" pitchFamily="18" charset="0"/>
                <a:ea typeface="SimSun" panose="02010600030101010101" pitchFamily="2" charset="-122"/>
              </a:rPr>
              <a:t> row and </a:t>
            </a:r>
            <a:r>
              <a:rPr lang="en-US" sz="2400" dirty="0" err="1">
                <a:latin typeface="Times New Roman" panose="02020603050405020304" pitchFamily="18" charset="0"/>
                <a:ea typeface="SimSun" panose="02010600030101010101" pitchFamily="2" charset="-122"/>
              </a:rPr>
              <a:t>j</a:t>
            </a:r>
            <a:r>
              <a:rPr lang="en-US" sz="2400" baseline="30000" dirty="0" err="1">
                <a:latin typeface="Times New Roman" panose="02020603050405020304" pitchFamily="18" charset="0"/>
                <a:ea typeface="SimSun" panose="02010600030101010101" pitchFamily="2" charset="-122"/>
              </a:rPr>
              <a:t>th</a:t>
            </a:r>
            <a:r>
              <a:rPr lang="en-US" sz="2400" dirty="0">
                <a:latin typeface="Times New Roman" panose="02020603050405020304" pitchFamily="18" charset="0"/>
                <a:ea typeface="SimSun" panose="02010600030101010101" pitchFamily="2" charset="-122"/>
              </a:rPr>
              <a:t> column, A[</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j] = 1.)</a:t>
            </a:r>
          </a:p>
          <a:p>
            <a:pPr marL="800100" lvl="1" indent="-342900">
              <a:spcAft>
                <a:spcPts val="18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The matrix takes up O(n</a:t>
            </a:r>
            <a:r>
              <a:rPr lang="en-US" sz="2400" baseline="30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space.</a:t>
            </a:r>
            <a:r>
              <a:rPr lang="en-US" sz="2400" dirty="0">
                <a:latin typeface="Times New Roman" panose="02020603050405020304" pitchFamily="18" charset="0"/>
                <a:ea typeface="SimSun" panose="02010600030101010101" pitchFamily="2" charset="-122"/>
              </a:rPr>
              <a:t> </a:t>
            </a:r>
          </a:p>
          <a:p>
            <a:pPr marL="1257300" lvl="2" indent="-342900">
              <a:spcAft>
                <a:spcPts val="1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It is wasteful for a spare graph. </a:t>
            </a:r>
            <a:endParaRPr lang="en-US" sz="2400" dirty="0">
              <a:effectLst/>
              <a:latin typeface="Courier New" panose="02070309020205020404" pitchFamily="49" charset="0"/>
              <a:ea typeface="SimSun" panose="02010600030101010101" pitchFamily="2" charset="-122"/>
            </a:endParaRPr>
          </a:p>
        </p:txBody>
      </p:sp>
      <p:pic>
        <p:nvPicPr>
          <p:cNvPr id="5" name="Picture 4" descr="Image result for smiley face images">
            <a:extLst>
              <a:ext uri="{FF2B5EF4-FFF2-40B4-BE49-F238E27FC236}">
                <a16:creationId xmlns:a16="http://schemas.microsoft.com/office/drawing/2014/main" id="{74AA1246-358F-4632-97B5-146C07ABCCA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14911">
            <a:off x="1276031" y="2484136"/>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9337DB-E497-4458-AD32-562E40B79CAC}"/>
              </a:ext>
            </a:extLst>
          </p:cNvPr>
          <p:cNvSpPr/>
          <p:nvPr/>
        </p:nvSpPr>
        <p:spPr>
          <a:xfrm>
            <a:off x="1886009" y="493009"/>
            <a:ext cx="6117252"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Undirected Graphs</a:t>
            </a:r>
            <a:r>
              <a:rPr lang="en-US" sz="3200" dirty="0">
                <a:ea typeface="SimSun" panose="02010600030101010101" pitchFamily="2" charset="-122"/>
                <a:cs typeface="Times New Roman" panose="02020603050405020304" pitchFamily="18" charset="0"/>
              </a:rPr>
              <a:t> Representations</a:t>
            </a:r>
            <a:endParaRPr lang="en-US" sz="3200" dirty="0">
              <a:ea typeface="SimSun" panose="02010600030101010101" pitchFamily="2" charset="-122"/>
            </a:endParaRPr>
          </a:p>
        </p:txBody>
      </p:sp>
    </p:spTree>
    <p:extLst>
      <p:ext uri="{BB962C8B-B14F-4D97-AF65-F5344CB8AC3E}">
        <p14:creationId xmlns:p14="http://schemas.microsoft.com/office/powerpoint/2010/main" val="3177423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6FEF37-9EF2-4DE7-AFF5-4D6C18FF0807}"/>
              </a:ext>
            </a:extLst>
          </p:cNvPr>
          <p:cNvSpPr txBox="1"/>
          <p:nvPr/>
        </p:nvSpPr>
        <p:spPr>
          <a:xfrm>
            <a:off x="-1" y="4298805"/>
            <a:ext cx="12192001" cy="2106159"/>
          </a:xfrm>
          <a:prstGeom prst="rect">
            <a:avLst/>
          </a:prstGeom>
          <a:solidFill>
            <a:srgbClr val="FFFF00"/>
          </a:solidFill>
        </p:spPr>
        <p:txBody>
          <a:bodyPr wrap="square" rtlCol="0">
            <a:spAutoFit/>
          </a:bodyPr>
          <a:lstStyle/>
          <a:p>
            <a:endParaRPr lang="en-US" dirty="0"/>
          </a:p>
        </p:txBody>
      </p:sp>
      <p:sp>
        <p:nvSpPr>
          <p:cNvPr id="2" name="Text Box 1269"/>
          <p:cNvSpPr txBox="1"/>
          <p:nvPr/>
        </p:nvSpPr>
        <p:spPr>
          <a:xfrm>
            <a:off x="1481580" y="1218683"/>
            <a:ext cx="9228840" cy="5143975"/>
          </a:xfrm>
          <a:prstGeom prst="rect">
            <a:avLst/>
          </a:prstGeom>
          <a:solidFill>
            <a:schemeClr val="bg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indent="-342900">
              <a:spcBef>
                <a:spcPts val="0"/>
              </a:spcBef>
              <a:spcAft>
                <a:spcPts val="1200"/>
              </a:spcAft>
              <a:buFont typeface="Arial" panose="020B0604020202020204" pitchFamily="34" charset="0"/>
              <a:buChar char="•"/>
            </a:pPr>
            <a:r>
              <a:rPr lang="en-US" sz="2400" dirty="0">
                <a:effectLst/>
                <a:latin typeface="Times New Roman" panose="02020603050405020304" pitchFamily="18" charset="0"/>
                <a:ea typeface="SimSun"/>
                <a:cs typeface="Times New Roman" panose="02020603050405020304" pitchFamily="18" charset="0"/>
              </a:rPr>
              <a:t>The </a:t>
            </a:r>
            <a:r>
              <a:rPr lang="en-US" sz="2400" dirty="0">
                <a:solidFill>
                  <a:srgbClr val="0000FF"/>
                </a:solidFill>
                <a:effectLst/>
                <a:latin typeface="Times New Roman" panose="02020603050405020304" pitchFamily="18" charset="0"/>
                <a:ea typeface="SimSun"/>
                <a:cs typeface="Times New Roman" panose="02020603050405020304" pitchFamily="18" charset="0"/>
              </a:rPr>
              <a:t>adjacency-list</a:t>
            </a:r>
            <a:r>
              <a:rPr lang="en-US" sz="2400" dirty="0">
                <a:effectLst/>
                <a:latin typeface="Times New Roman" panose="02020603050405020304" pitchFamily="18" charset="0"/>
                <a:ea typeface="SimSun"/>
                <a:cs typeface="Times New Roman" panose="02020603050405020304" pitchFamily="18" charset="0"/>
              </a:rPr>
              <a:t> has </a:t>
            </a:r>
            <a:r>
              <a:rPr lang="en-US" sz="2400" dirty="0">
                <a:solidFill>
                  <a:srgbClr val="0000FF"/>
                </a:solidFill>
                <a:effectLst/>
                <a:latin typeface="Times New Roman" panose="02020603050405020304" pitchFamily="18" charset="0"/>
                <a:ea typeface="SimSun"/>
                <a:cs typeface="Times New Roman" panose="02020603050405020304" pitchFamily="18" charset="0"/>
              </a:rPr>
              <a:t>|V| linked lists, one per vertex</a:t>
            </a:r>
            <a:r>
              <a:rPr lang="en-US" sz="2400" dirty="0">
                <a:effectLst/>
                <a:latin typeface="Times New Roman" panose="02020603050405020304" pitchFamily="18" charset="0"/>
                <a:ea typeface="SimSun"/>
                <a:cs typeface="Times New Roman" panose="02020603050405020304" pitchFamily="18" charset="0"/>
              </a:rPr>
              <a:t>. </a:t>
            </a:r>
          </a:p>
          <a:p>
            <a:pPr marL="342900" marR="0" indent="-342900">
              <a:spcBef>
                <a:spcPts val="0"/>
              </a:spcBef>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SimSun"/>
                <a:cs typeface="Times New Roman" panose="02020603050405020304" pitchFamily="18" charset="0"/>
              </a:rPr>
              <a:t>Each edge of a direct </a:t>
            </a:r>
            <a:r>
              <a:rPr lang="en-US" sz="2400" dirty="0">
                <a:solidFill>
                  <a:srgbClr val="0000FF"/>
                </a:solidFill>
                <a:latin typeface="Times New Roman" panose="02020603050405020304" pitchFamily="18" charset="0"/>
                <a:ea typeface="SimSun"/>
                <a:cs typeface="Times New Roman" panose="02020603050405020304" pitchFamily="18" charset="0"/>
              </a:rPr>
              <a:t>graph </a:t>
            </a:r>
            <a:r>
              <a:rPr lang="en-US" sz="2400" dirty="0">
                <a:solidFill>
                  <a:schemeClr val="tx1"/>
                </a:solidFill>
                <a:effectLst/>
                <a:latin typeface="Times New Roman" panose="02020603050405020304" pitchFamily="18" charset="0"/>
                <a:ea typeface="SimSun"/>
                <a:cs typeface="Times New Roman" panose="02020603050405020304" pitchFamily="18" charset="0"/>
              </a:rPr>
              <a:t>appears </a:t>
            </a:r>
            <a:r>
              <a:rPr lang="en-US" sz="2400" dirty="0">
                <a:solidFill>
                  <a:srgbClr val="0000FF"/>
                </a:solidFill>
                <a:effectLst/>
                <a:latin typeface="Times New Roman" panose="02020603050405020304" pitchFamily="18" charset="0"/>
                <a:ea typeface="SimSun"/>
                <a:cs typeface="Times New Roman" panose="02020603050405020304" pitchFamily="18" charset="0"/>
              </a:rPr>
              <a:t>in exactly one </a:t>
            </a:r>
            <a:r>
              <a:rPr lang="en-US" sz="2400" dirty="0">
                <a:solidFill>
                  <a:schemeClr val="tx1"/>
                </a:solidFill>
                <a:effectLst/>
                <a:latin typeface="Times New Roman" panose="02020603050405020304" pitchFamily="18" charset="0"/>
                <a:ea typeface="SimSun"/>
                <a:cs typeface="Times New Roman" panose="02020603050405020304" pitchFamily="18" charset="0"/>
              </a:rPr>
              <a:t>of the linked lists.  </a:t>
            </a:r>
          </a:p>
          <a:p>
            <a:pPr marL="342900" marR="0" indent="-342900">
              <a:spcBef>
                <a:spcPts val="0"/>
              </a:spcBef>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a:cs typeface="Times New Roman" panose="02020603050405020304" pitchFamily="18" charset="0"/>
              </a:rPr>
              <a:t>Each edge of an undirected </a:t>
            </a:r>
            <a:r>
              <a:rPr lang="en-US" sz="2400" dirty="0">
                <a:solidFill>
                  <a:srgbClr val="0000FF"/>
                </a:solidFill>
                <a:effectLst/>
                <a:latin typeface="Times New Roman" panose="02020603050405020304" pitchFamily="18" charset="0"/>
                <a:ea typeface="SimSun"/>
                <a:cs typeface="Times New Roman" panose="02020603050405020304" pitchFamily="18" charset="0"/>
              </a:rPr>
              <a:t>graph</a:t>
            </a:r>
            <a:r>
              <a:rPr lang="en-US" sz="2400" dirty="0">
                <a:solidFill>
                  <a:srgbClr val="0000FF"/>
                </a:solidFill>
                <a:latin typeface="Times New Roman" panose="02020603050405020304" pitchFamily="18" charset="0"/>
                <a:ea typeface="SimSun"/>
                <a:cs typeface="Times New Roman" panose="02020603050405020304" pitchFamily="18" charset="0"/>
              </a:rPr>
              <a:t> </a:t>
            </a:r>
            <a:r>
              <a:rPr lang="en-US" sz="2400" dirty="0">
                <a:solidFill>
                  <a:schemeClr val="tx1"/>
                </a:solidFill>
                <a:latin typeface="Times New Roman" panose="02020603050405020304" pitchFamily="18" charset="0"/>
                <a:ea typeface="SimSun"/>
                <a:cs typeface="Times New Roman" panose="02020603050405020304" pitchFamily="18" charset="0"/>
              </a:rPr>
              <a:t>appears </a:t>
            </a:r>
            <a:r>
              <a:rPr lang="en-US" sz="2400" dirty="0">
                <a:solidFill>
                  <a:srgbClr val="0000FF"/>
                </a:solidFill>
                <a:latin typeface="Times New Roman" panose="02020603050405020304" pitchFamily="18" charset="0"/>
                <a:ea typeface="SimSun"/>
                <a:cs typeface="Times New Roman" panose="02020603050405020304" pitchFamily="18" charset="0"/>
              </a:rPr>
              <a:t>in </a:t>
            </a:r>
            <a:r>
              <a:rPr lang="en-US" sz="2400" dirty="0">
                <a:solidFill>
                  <a:srgbClr val="0000FF"/>
                </a:solidFill>
                <a:effectLst/>
                <a:latin typeface="Times New Roman" panose="02020603050405020304" pitchFamily="18" charset="0"/>
                <a:ea typeface="SimSun"/>
                <a:cs typeface="Times New Roman" panose="02020603050405020304" pitchFamily="18" charset="0"/>
              </a:rPr>
              <a:t>two </a:t>
            </a:r>
            <a:r>
              <a:rPr lang="en-US" sz="2400" dirty="0">
                <a:solidFill>
                  <a:schemeClr val="tx1"/>
                </a:solidFill>
                <a:effectLst/>
                <a:latin typeface="Times New Roman" panose="02020603050405020304" pitchFamily="18" charset="0"/>
                <a:ea typeface="SimSun"/>
                <a:cs typeface="Times New Roman" panose="02020603050405020304" pitchFamily="18" charset="0"/>
              </a:rPr>
              <a:t>of the lists. </a:t>
            </a:r>
          </a:p>
          <a:p>
            <a:pPr marL="800100" lvl="1" indent="-342900">
              <a:spcAft>
                <a:spcPts val="1200"/>
              </a:spcAft>
              <a:buFont typeface="Arial" panose="020B0604020202020204" pitchFamily="34" charset="0"/>
              <a:buChar char="•"/>
            </a:pPr>
            <a:r>
              <a:rPr lang="en-US" sz="2400" i="1" dirty="0">
                <a:solidFill>
                  <a:schemeClr val="tx1"/>
                </a:solidFill>
                <a:latin typeface="Times New Roman" panose="02020603050405020304" pitchFamily="18" charset="0"/>
                <a:ea typeface="SimSun"/>
                <a:cs typeface="Times New Roman" panose="02020603050405020304" pitchFamily="18" charset="0"/>
              </a:rPr>
              <a:t>v is in u’s adjacency list if and only if u is in v’s adjacency list.</a:t>
            </a:r>
            <a:endParaRPr lang="en-US" sz="2400" i="1" dirty="0">
              <a:solidFill>
                <a:schemeClr val="tx1"/>
              </a:solidFill>
              <a:effectLst/>
              <a:latin typeface="Times New Roman" panose="02020603050405020304" pitchFamily="18" charset="0"/>
              <a:ea typeface="SimSun"/>
              <a:cs typeface="Times New Roman" panose="02020603050405020304" pitchFamily="18" charset="0"/>
            </a:endParaRPr>
          </a:p>
          <a:p>
            <a:pPr marL="342900" marR="0" indent="-342900">
              <a:spcBef>
                <a:spcPts val="0"/>
              </a:spcBef>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SimSun"/>
                <a:cs typeface="Times New Roman" panose="02020603050405020304" pitchFamily="18" charset="0"/>
              </a:rPr>
              <a:t>The total size of the data structure for the linked lists is O(|E|), vs the matrix takes up</a:t>
            </a:r>
            <a:r>
              <a:rPr lang="en-US" sz="2400" dirty="0">
                <a:solidFill>
                  <a:srgbClr val="0000FF"/>
                </a:solidFill>
                <a:latin typeface="Times New Roman" panose="02020603050405020304" pitchFamily="18" charset="0"/>
                <a:ea typeface="SimSun" panose="02010600030101010101" pitchFamily="2" charset="-122"/>
              </a:rPr>
              <a:t> O(n</a:t>
            </a:r>
            <a:r>
              <a:rPr lang="en-US" sz="2400" baseline="30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space.</a:t>
            </a:r>
            <a:endParaRPr lang="en-US" sz="2400" dirty="0">
              <a:solidFill>
                <a:srgbClr val="0000FF"/>
              </a:solidFill>
              <a:effectLst/>
              <a:latin typeface="Times New Roman" panose="02020603050405020304" pitchFamily="18" charset="0"/>
              <a:ea typeface="SimSun"/>
              <a:cs typeface="Times New Roman" panose="02020603050405020304" pitchFamily="18" charset="0"/>
            </a:endParaRPr>
          </a:p>
          <a:p>
            <a:pPr marL="342900" marR="0" indent="-342900">
              <a:spcBef>
                <a:spcPts val="0"/>
              </a:spcBef>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SimSun"/>
                <a:cs typeface="Times New Roman" panose="02020603050405020304" pitchFamily="18" charset="0"/>
              </a:rPr>
              <a:t>Checking for a particular edge (u, v) </a:t>
            </a:r>
            <a:r>
              <a:rPr lang="en-US" sz="2400" dirty="0">
                <a:latin typeface="Times New Roman" panose="02020603050405020304" pitchFamily="18" charset="0"/>
                <a:ea typeface="SimSun"/>
                <a:cs typeface="Times New Roman" panose="02020603050405020304" pitchFamily="18" charset="0"/>
              </a:rPr>
              <a:t>for</a:t>
            </a:r>
            <a:r>
              <a:rPr lang="en-US" sz="2400" dirty="0">
                <a:effectLst/>
                <a:latin typeface="Times New Roman" panose="02020603050405020304" pitchFamily="18" charset="0"/>
                <a:ea typeface="SimSun"/>
                <a:cs typeface="Times New Roman" panose="02020603050405020304" pitchFamily="18" charset="0"/>
              </a:rPr>
              <a:t> a digraph is </a:t>
            </a:r>
            <a:r>
              <a:rPr lang="en-US" sz="2400" dirty="0">
                <a:solidFill>
                  <a:srgbClr val="0000FF"/>
                </a:solidFill>
                <a:latin typeface="Times New Roman" panose="02020603050405020304" pitchFamily="18" charset="0"/>
                <a:ea typeface="SimSun"/>
                <a:cs typeface="Times New Roman" panose="02020603050405020304" pitchFamily="18" charset="0"/>
              </a:rPr>
              <a:t>O(|V|), </a:t>
            </a:r>
            <a:r>
              <a:rPr lang="en-US" sz="2400" dirty="0">
                <a:solidFill>
                  <a:srgbClr val="0000FF"/>
                </a:solidFill>
                <a:effectLst/>
                <a:latin typeface="Times New Roman" panose="02020603050405020304" pitchFamily="18" charset="0"/>
                <a:ea typeface="SimSun"/>
                <a:cs typeface="Times New Roman" panose="02020603050405020304" pitchFamily="18" charset="0"/>
              </a:rPr>
              <a:t>no longer constant time</a:t>
            </a:r>
            <a:r>
              <a:rPr lang="el-GR" sz="2400" dirty="0">
                <a:solidFill>
                  <a:srgbClr val="0000FF"/>
                </a:solidFill>
                <a:latin typeface="Times New Roman" panose="02020603050405020304" pitchFamily="18" charset="0"/>
                <a:ea typeface="SimSun" panose="02010600030101010101" pitchFamily="2" charset="-122"/>
              </a:rPr>
              <a:t> Θ</a:t>
            </a:r>
            <a:r>
              <a:rPr lang="en-US" sz="24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effectLst/>
                <a:latin typeface="Times New Roman" panose="02020603050405020304" pitchFamily="18" charset="0"/>
                <a:ea typeface="SimSun"/>
                <a:cs typeface="Times New Roman" panose="02020603050405020304" pitchFamily="18" charset="0"/>
              </a:rPr>
              <a:t> </a:t>
            </a:r>
          </a:p>
          <a:p>
            <a:pPr marL="800100" lvl="1" indent="-342900">
              <a:spcAft>
                <a:spcPts val="1200"/>
              </a:spcAft>
              <a:buFont typeface="Arial" panose="020B0604020202020204" pitchFamily="34" charset="0"/>
              <a:buChar char="•"/>
            </a:pPr>
            <a:r>
              <a:rPr lang="en-US" sz="2400" i="1" dirty="0">
                <a:solidFill>
                  <a:srgbClr val="0000FF"/>
                </a:solidFill>
                <a:effectLst/>
                <a:latin typeface="Times New Roman" panose="02020603050405020304" pitchFamily="18" charset="0"/>
                <a:ea typeface="SimSun"/>
                <a:cs typeface="Times New Roman" panose="02020603050405020304" pitchFamily="18" charset="0"/>
              </a:rPr>
              <a:t>it requires sifting through u’s adjacency list</a:t>
            </a:r>
            <a:r>
              <a:rPr lang="en-US" sz="2400" dirty="0">
                <a:effectLst/>
                <a:latin typeface="Times New Roman" panose="02020603050405020304" pitchFamily="18" charset="0"/>
                <a:ea typeface="SimSun"/>
                <a:cs typeface="Times New Roman" panose="02020603050405020304" pitchFamily="18" charset="0"/>
              </a:rPr>
              <a:t>. </a:t>
            </a:r>
          </a:p>
          <a:p>
            <a:pPr marL="800100" lvl="1" indent="-342900">
              <a:spcAft>
                <a:spcPts val="1200"/>
              </a:spcAft>
              <a:buFont typeface="Arial" panose="020B0604020202020204" pitchFamily="34" charset="0"/>
              <a:buChar char="•"/>
            </a:pPr>
            <a:r>
              <a:rPr lang="en-US" sz="2400" dirty="0">
                <a:effectLst/>
                <a:latin typeface="Times New Roman" panose="02020603050405020304" pitchFamily="18" charset="0"/>
                <a:ea typeface="SimSun"/>
                <a:cs typeface="Times New Roman" panose="02020603050405020304" pitchFamily="18" charset="0"/>
              </a:rPr>
              <a:t>It requires to iterate through all neighbors of a vertex </a:t>
            </a:r>
            <a:r>
              <a:rPr lang="en-US" sz="2400" dirty="0">
                <a:solidFill>
                  <a:schemeClr val="tx1"/>
                </a:solidFill>
                <a:effectLst/>
                <a:latin typeface="Times New Roman" panose="02020603050405020304" pitchFamily="18" charset="0"/>
                <a:ea typeface="SimSun"/>
                <a:cs typeface="Times New Roman" panose="02020603050405020304" pitchFamily="18" charset="0"/>
              </a:rPr>
              <a:t>(by </a:t>
            </a:r>
            <a:r>
              <a:rPr lang="en-US" sz="2400" dirty="0">
                <a:solidFill>
                  <a:srgbClr val="0000FF"/>
                </a:solidFill>
                <a:effectLst/>
                <a:latin typeface="Times New Roman" panose="02020603050405020304" pitchFamily="18" charset="0"/>
                <a:ea typeface="SimSun"/>
                <a:cs typeface="Times New Roman" panose="02020603050405020304" pitchFamily="18" charset="0"/>
              </a:rPr>
              <a:t>running down the corresponding linked list</a:t>
            </a:r>
            <a:r>
              <a:rPr lang="en-US" sz="2400" dirty="0">
                <a:solidFill>
                  <a:schemeClr val="tx1"/>
                </a:solidFill>
                <a:effectLst/>
                <a:latin typeface="Times New Roman" panose="02020603050405020304" pitchFamily="18" charset="0"/>
                <a:ea typeface="SimSun"/>
                <a:cs typeface="Times New Roman" panose="02020603050405020304" pitchFamily="18" charset="0"/>
              </a:rPr>
              <a:t>).  </a:t>
            </a:r>
          </a:p>
        </p:txBody>
      </p:sp>
      <p:sp>
        <p:nvSpPr>
          <p:cNvPr id="6" name="Thought Bubble: Cloud 5">
            <a:extLst>
              <a:ext uri="{FF2B5EF4-FFF2-40B4-BE49-F238E27FC236}">
                <a16:creationId xmlns:a16="http://schemas.microsoft.com/office/drawing/2014/main" id="{CECFFBA7-6044-4AE8-95A0-C3DEDAFC4753}"/>
              </a:ext>
            </a:extLst>
          </p:cNvPr>
          <p:cNvSpPr/>
          <p:nvPr/>
        </p:nvSpPr>
        <p:spPr>
          <a:xfrm flipH="1">
            <a:off x="494044" y="3459745"/>
            <a:ext cx="557349" cy="330926"/>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032BB243-3734-4711-A1B9-A80E708ACD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27549">
            <a:off x="352258" y="3317176"/>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1B0D582-5BB8-4FCB-9F69-5E53115FA57E}"/>
              </a:ext>
            </a:extLst>
          </p:cNvPr>
          <p:cNvSpPr/>
          <p:nvPr/>
        </p:nvSpPr>
        <p:spPr>
          <a:xfrm>
            <a:off x="1335955" y="495342"/>
            <a:ext cx="5550750"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Undirected and Directed Graphs</a:t>
            </a:r>
            <a:endParaRPr lang="en-US" sz="3200" dirty="0">
              <a:ea typeface="SimSun" panose="02010600030101010101" pitchFamily="2" charset="-122"/>
            </a:endParaRPr>
          </a:p>
        </p:txBody>
      </p:sp>
    </p:spTree>
    <p:extLst>
      <p:ext uri="{BB962C8B-B14F-4D97-AF65-F5344CB8AC3E}">
        <p14:creationId xmlns:p14="http://schemas.microsoft.com/office/powerpoint/2010/main" val="2560101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449" y="1448805"/>
            <a:ext cx="8895102" cy="4730334"/>
          </a:xfrm>
          <a:prstGeom prst="rect">
            <a:avLst/>
          </a:prstGeom>
        </p:spPr>
        <p:txBody>
          <a:bodyPr wrap="square">
            <a:spAutoFit/>
          </a:bodyPr>
          <a:lstStyle/>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weighted graph  (or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weighted digraph</a:t>
            </a:r>
            <a:r>
              <a:rPr lang="en-US" sz="2400" dirty="0">
                <a:latin typeface="Times New Roman" panose="02020603050405020304" pitchFamily="18" charset="0"/>
                <a:ea typeface="SimSun" panose="02010600030101010101" pitchFamily="2" charset="-122"/>
                <a:cs typeface="Times New Roman" panose="02020603050405020304" pitchFamily="18" charset="0"/>
              </a:rPr>
              <a:t>)  is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an undirected graph  (or digraph) with numbers (called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weights</a:t>
            </a:r>
            <a:r>
              <a:rPr lang="en-US" sz="2400" dirty="0">
                <a:latin typeface="Times New Roman" panose="02020603050405020304" pitchFamily="18" charset="0"/>
                <a:ea typeface="SimSun" panose="02010600030101010101" pitchFamily="2" charset="-122"/>
                <a:cs typeface="Times New Roman" panose="02020603050405020304" pitchFamily="18" charset="0"/>
              </a:rPr>
              <a:t> or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costs</a:t>
            </a:r>
            <a:r>
              <a:rPr lang="en-US" sz="2400" dirty="0">
                <a:latin typeface="Times New Roman" panose="02020603050405020304" pitchFamily="18" charset="0"/>
                <a:ea typeface="SimSun" panose="02010600030101010101" pitchFamily="2" charset="-122"/>
                <a:cs typeface="Times New Roman" panose="02020603050405020304" pitchFamily="18" charset="0"/>
              </a:rPr>
              <a:t>) assigned to its edges.</a:t>
            </a:r>
          </a:p>
          <a:p>
            <a:pPr marL="342900"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Extend both adjacency-list and adjacency-matrix representations of a graph to accommodate weighted graphs. </a:t>
            </a:r>
          </a:p>
          <a:p>
            <a:pPr marL="800100" lvl="1"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For an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adjacency-matrix of a </a:t>
            </a:r>
            <a:r>
              <a:rPr lang="en-US" sz="2400" dirty="0">
                <a:latin typeface="Times New Roman" panose="02020603050405020304" pitchFamily="18" charset="0"/>
                <a:ea typeface="SimSun" panose="02010600030101010101" pitchFamily="2" charset="-122"/>
                <a:cs typeface="Times New Roman" panose="02020603050405020304" pitchFamily="18" charset="0"/>
              </a:rPr>
              <a:t>weighted graph (called the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 matrix</a:t>
            </a:r>
            <a:r>
              <a:rPr lang="en-US" sz="2400" i="1" dirty="0">
                <a:latin typeface="Times New Roman" panose="02020603050405020304" pitchFamily="18" charset="0"/>
                <a:ea typeface="SimSun" panose="02010600030101010101" pitchFamily="2" charset="-122"/>
                <a:cs typeface="Times New Roman" panose="02020603050405020304" pitchFamily="18" charset="0"/>
              </a:rPr>
              <a:t> or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 matrix</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its element A[</a:t>
            </a:r>
            <a:r>
              <a:rPr lang="en-US" sz="2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j] contains</a:t>
            </a:r>
            <a:r>
              <a:rPr lang="en-US" sz="2400" dirty="0">
                <a:latin typeface="Times New Roman" panose="02020603050405020304" pitchFamily="18" charset="0"/>
                <a:ea typeface="SimSun" panose="02010600030101010101" pitchFamily="2" charset="-122"/>
                <a:cs typeface="Times New Roman" panose="02020603050405020304" pitchFamily="18" charset="0"/>
              </a:rPr>
              <a:t> </a:t>
            </a:r>
          </a:p>
          <a:p>
            <a:pPr marL="1257300" lvl="2"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a:t>
            </a:r>
            <a:r>
              <a:rPr lang="en-US" sz="2400" dirty="0">
                <a:latin typeface="Times New Roman" panose="02020603050405020304" pitchFamily="18" charset="0"/>
                <a:ea typeface="SimSun" panose="02010600030101010101" pitchFamily="2" charset="-122"/>
                <a:cs typeface="Times New Roman" panose="02020603050405020304" pitchFamily="18" charset="0"/>
              </a:rPr>
              <a:t> of the edge from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i</a:t>
            </a:r>
            <a:r>
              <a:rPr lang="en-US" sz="2400" baseline="30000" dirty="0" err="1">
                <a:latin typeface="Times New Roman" panose="02020603050405020304" pitchFamily="18" charset="0"/>
                <a:ea typeface="SimSun" panose="02010600030101010101" pitchFamily="2" charset="-122"/>
                <a:cs typeface="Times New Roman" panose="02020603050405020304" pitchFamily="18" charset="0"/>
              </a:rPr>
              <a:t>th</a:t>
            </a:r>
            <a:r>
              <a:rPr lang="en-US" sz="2400" dirty="0">
                <a:latin typeface="Times New Roman" panose="02020603050405020304" pitchFamily="18" charset="0"/>
                <a:ea typeface="SimSun" panose="02010600030101010101" pitchFamily="2" charset="-122"/>
                <a:cs typeface="Times New Roman" panose="02020603050405020304" pitchFamily="18" charset="0"/>
              </a:rPr>
              <a:t> vertex to the  </a:t>
            </a:r>
            <a:r>
              <a:rPr lang="en-US" sz="2400" dirty="0" err="1">
                <a:latin typeface="Times New Roman" panose="02020603050405020304" pitchFamily="18" charset="0"/>
                <a:ea typeface="SimSun" panose="02010600030101010101" pitchFamily="2" charset="-122"/>
                <a:cs typeface="Times New Roman" panose="02020603050405020304" pitchFamily="18" charset="0"/>
              </a:rPr>
              <a:t>j</a:t>
            </a:r>
            <a:r>
              <a:rPr lang="en-US" sz="2400" baseline="30000" dirty="0" err="1">
                <a:latin typeface="Times New Roman" panose="02020603050405020304" pitchFamily="18" charset="0"/>
                <a:ea typeface="SimSun" panose="02010600030101010101" pitchFamily="2" charset="-122"/>
                <a:cs typeface="Times New Roman" panose="02020603050405020304" pitchFamily="18" charset="0"/>
              </a:rPr>
              <a:t>th</a:t>
            </a:r>
            <a:r>
              <a:rPr lang="en-US" sz="2400" dirty="0">
                <a:latin typeface="Times New Roman" panose="02020603050405020304" pitchFamily="18" charset="0"/>
                <a:ea typeface="SimSun" panose="02010600030101010101" pitchFamily="2" charset="-122"/>
                <a:cs typeface="Times New Roman" panose="02020603050405020304" pitchFamily="18" charset="0"/>
              </a:rPr>
              <a:t> vertex if there is such an edge and </a:t>
            </a:r>
          </a:p>
          <a:p>
            <a:pPr marL="1257300" lvl="2" indent="-342900">
              <a:lnSpc>
                <a:spcPct val="115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a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special symbol</a:t>
            </a:r>
            <a:r>
              <a:rPr lang="en-US" sz="2400" dirty="0">
                <a:latin typeface="Times New Roman" panose="02020603050405020304" pitchFamily="18" charset="0"/>
                <a:ea typeface="SimSun" panose="02010600030101010101" pitchFamily="2" charset="-122"/>
                <a:cs typeface="Times New Roman" panose="02020603050405020304" pitchFamily="18" charset="0"/>
              </a:rPr>
              <a:t>, e.g., ∞, there is no such edge.  </a:t>
            </a:r>
          </a:p>
          <a:p>
            <a:pPr marL="800100" lvl="1" indent="-342900">
              <a:lnSpc>
                <a:spcPct val="115000"/>
              </a:lnSpc>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Likewise, define an adjacency lists for a weighted graph.</a:t>
            </a:r>
          </a:p>
        </p:txBody>
      </p:sp>
      <p:sp>
        <p:nvSpPr>
          <p:cNvPr id="4" name="Thought Bubble: Cloud 3">
            <a:extLst>
              <a:ext uri="{FF2B5EF4-FFF2-40B4-BE49-F238E27FC236}">
                <a16:creationId xmlns:a16="http://schemas.microsoft.com/office/drawing/2014/main" id="{FA94812F-353E-4C36-ABB8-42D35D03CCDB}"/>
              </a:ext>
            </a:extLst>
          </p:cNvPr>
          <p:cNvSpPr/>
          <p:nvPr/>
        </p:nvSpPr>
        <p:spPr>
          <a:xfrm>
            <a:off x="787920" y="1687814"/>
            <a:ext cx="663624" cy="478223"/>
          </a:xfrm>
          <a:prstGeom prst="cloudCallout">
            <a:avLst>
              <a:gd name="adj1" fmla="val 63958"/>
              <a:gd name="adj2" fmla="val 1184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5" name="Picture 4" descr="Image result for smiley face images">
            <a:extLst>
              <a:ext uri="{FF2B5EF4-FFF2-40B4-BE49-F238E27FC236}">
                <a16:creationId xmlns:a16="http://schemas.microsoft.com/office/drawing/2014/main" id="{C88D4C14-C4C3-4CF1-8CA2-99E00D61F9F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A4DABA-B412-48D8-8D68-1F0E9CC9B9C3}"/>
              </a:ext>
            </a:extLst>
          </p:cNvPr>
          <p:cNvSpPr/>
          <p:nvPr/>
        </p:nvSpPr>
        <p:spPr>
          <a:xfrm>
            <a:off x="1607127" y="576136"/>
            <a:ext cx="4592989"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 </a:t>
            </a:r>
            <a:r>
              <a:rPr lang="en-US" sz="3200" dirty="0">
                <a:ea typeface="SimSun" panose="02010600030101010101" pitchFamily="2" charset="-122"/>
                <a:cs typeface="Times New Roman" panose="02020603050405020304" pitchFamily="18" charset="0"/>
              </a:rPr>
              <a:t>Weighted graphs </a:t>
            </a:r>
          </a:p>
        </p:txBody>
      </p:sp>
    </p:spTree>
    <p:extLst>
      <p:ext uri="{BB962C8B-B14F-4D97-AF65-F5344CB8AC3E}">
        <p14:creationId xmlns:p14="http://schemas.microsoft.com/office/powerpoint/2010/main" val="1969887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728" y="1291472"/>
            <a:ext cx="8135332"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Example 3.6</a:t>
            </a:r>
            <a:r>
              <a:rPr lang="en-US" sz="2400" strike="dblStrike" dirty="0">
                <a:latin typeface="Times New Roman" panose="02020603050405020304" pitchFamily="18" charset="0"/>
                <a:cs typeface="Times New Roman" panose="02020603050405020304" pitchFamily="18" charset="0"/>
              </a:rPr>
              <a:t>5a</a:t>
            </a:r>
            <a:r>
              <a:rPr lang="en-US" sz="2400" dirty="0">
                <a:latin typeface="Times New Roman" panose="02020603050405020304" pitchFamily="18" charset="0"/>
                <a:cs typeface="Times New Roman" panose="02020603050405020304" pitchFamily="18" charset="0"/>
              </a:rPr>
              <a:t> of a weighted graph</a:t>
            </a:r>
          </a:p>
          <a:p>
            <a:endParaRPr lang="en-US" sz="2400" dirty="0">
              <a:latin typeface="Times New Roman" panose="02020603050405020304" pitchFamily="18" charset="0"/>
              <a:cs typeface="Times New Roman" panose="02020603050405020304" pitchFamily="18" charset="0"/>
            </a:endParaRPr>
          </a:p>
          <a:p>
            <a:r>
              <a:rPr lang="en-US" sz="2400" b="1" dirty="0"/>
              <a:t> </a:t>
            </a:r>
            <a:r>
              <a:rPr lang="en-US" sz="2400" b="1" dirty="0">
                <a:latin typeface="Times New Roman" panose="02020603050405020304" pitchFamily="18" charset="0"/>
                <a:cs typeface="Times New Roman" panose="02020603050405020304" pitchFamily="18" charset="0"/>
              </a:rPr>
              <a:t>a	5	b</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1                        4</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c	2	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706253" y="2526383"/>
            <a:ext cx="1687396" cy="164969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7</a:t>
            </a:r>
            <a:endParaRPr lang="en-US"/>
          </a:p>
        </p:txBody>
      </p:sp>
      <p:cxnSp>
        <p:nvCxnSpPr>
          <p:cNvPr id="5" name="Straight Connector 4"/>
          <p:cNvCxnSpPr/>
          <p:nvPr/>
        </p:nvCxnSpPr>
        <p:spPr>
          <a:xfrm flipH="1">
            <a:off x="1706253" y="2526383"/>
            <a:ext cx="1687396" cy="1649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07909" y="3223967"/>
            <a:ext cx="433633" cy="461665"/>
          </a:xfrm>
          <a:prstGeom prst="rect">
            <a:avLst/>
          </a:prstGeom>
          <a:noFill/>
        </p:spPr>
        <p:txBody>
          <a:bodyPr wrap="square" rtlCol="0">
            <a:spAutoFit/>
          </a:bodyPr>
          <a:lstStyle/>
          <a:p>
            <a:pPr algn="r"/>
            <a:r>
              <a:rPr lang="en-US" sz="2400" dirty="0">
                <a:latin typeface="Times New Roman" panose="02020603050405020304" pitchFamily="18" charset="0"/>
                <a:cs typeface="Times New Roman" panose="02020603050405020304" pitchFamily="18" charset="0"/>
              </a:rPr>
              <a:t>7</a:t>
            </a:r>
          </a:p>
        </p:txBody>
      </p:sp>
      <p:graphicFrame>
        <p:nvGraphicFramePr>
          <p:cNvPr id="7" name="Table 6"/>
          <p:cNvGraphicFramePr>
            <a:graphicFrameLocks noGrp="1"/>
          </p:cNvGraphicFramePr>
          <p:nvPr>
            <p:extLst>
              <p:ext uri="{D42A27DB-BD31-4B8C-83A1-F6EECF244321}">
                <p14:modId xmlns:p14="http://schemas.microsoft.com/office/powerpoint/2010/main" val="3601595919"/>
              </p:ext>
            </p:extLst>
          </p:nvPr>
        </p:nvGraphicFramePr>
        <p:xfrm>
          <a:off x="6096000" y="906906"/>
          <a:ext cx="4006390" cy="2004824"/>
        </p:xfrm>
        <a:graphic>
          <a:graphicData uri="http://schemas.openxmlformats.org/drawingml/2006/table">
            <a:tbl>
              <a:tblPr firstRow="1" bandRow="1">
                <a:tableStyleId>{5C22544A-7EE6-4342-B048-85BDC9FD1C3A}</a:tableStyleId>
              </a:tblPr>
              <a:tblGrid>
                <a:gridCol w="801278">
                  <a:extLst>
                    <a:ext uri="{9D8B030D-6E8A-4147-A177-3AD203B41FA5}">
                      <a16:colId xmlns:a16="http://schemas.microsoft.com/office/drawing/2014/main" val="20000"/>
                    </a:ext>
                  </a:extLst>
                </a:gridCol>
                <a:gridCol w="801278">
                  <a:extLst>
                    <a:ext uri="{9D8B030D-6E8A-4147-A177-3AD203B41FA5}">
                      <a16:colId xmlns:a16="http://schemas.microsoft.com/office/drawing/2014/main" val="20001"/>
                    </a:ext>
                  </a:extLst>
                </a:gridCol>
                <a:gridCol w="801278">
                  <a:extLst>
                    <a:ext uri="{9D8B030D-6E8A-4147-A177-3AD203B41FA5}">
                      <a16:colId xmlns:a16="http://schemas.microsoft.com/office/drawing/2014/main" val="20002"/>
                    </a:ext>
                  </a:extLst>
                </a:gridCol>
                <a:gridCol w="801278">
                  <a:extLst>
                    <a:ext uri="{9D8B030D-6E8A-4147-A177-3AD203B41FA5}">
                      <a16:colId xmlns:a16="http://schemas.microsoft.com/office/drawing/2014/main" val="20003"/>
                    </a:ext>
                  </a:extLst>
                </a:gridCol>
                <a:gridCol w="801278">
                  <a:extLst>
                    <a:ext uri="{9D8B030D-6E8A-4147-A177-3AD203B41FA5}">
                      <a16:colId xmlns:a16="http://schemas.microsoft.com/office/drawing/2014/main" val="20004"/>
                    </a:ext>
                  </a:extLst>
                </a:gridCol>
              </a:tblGrid>
              <a:tr h="370840">
                <a:tc>
                  <a:txBody>
                    <a:bodyPr/>
                    <a:lstStyle/>
                    <a:p>
                      <a:pPr algn="ct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147537354"/>
                  </p:ext>
                </p:extLst>
              </p:nvPr>
            </p:nvGraphicFramePr>
            <p:xfrm>
              <a:off x="4995418" y="3993228"/>
              <a:ext cx="6207551" cy="1731326"/>
            </p:xfrm>
            <a:graphic>
              <a:graphicData uri="http://schemas.openxmlformats.org/drawingml/2006/table">
                <a:tbl>
                  <a:tblPr firstRow="1" bandRow="1">
                    <a:tableStyleId>{5C22544A-7EE6-4342-B048-85BDC9FD1C3A}</a:tableStyleId>
                  </a:tblPr>
                  <a:tblGrid>
                    <a:gridCol w="886793">
                      <a:extLst>
                        <a:ext uri="{9D8B030D-6E8A-4147-A177-3AD203B41FA5}">
                          <a16:colId xmlns:a16="http://schemas.microsoft.com/office/drawing/2014/main" val="20000"/>
                        </a:ext>
                      </a:extLst>
                    </a:gridCol>
                    <a:gridCol w="886793">
                      <a:extLst>
                        <a:ext uri="{9D8B030D-6E8A-4147-A177-3AD203B41FA5}">
                          <a16:colId xmlns:a16="http://schemas.microsoft.com/office/drawing/2014/main" val="20001"/>
                        </a:ext>
                      </a:extLst>
                    </a:gridCol>
                    <a:gridCol w="886793">
                      <a:extLst>
                        <a:ext uri="{9D8B030D-6E8A-4147-A177-3AD203B41FA5}">
                          <a16:colId xmlns:a16="http://schemas.microsoft.com/office/drawing/2014/main" val="20002"/>
                        </a:ext>
                      </a:extLst>
                    </a:gridCol>
                    <a:gridCol w="886793">
                      <a:extLst>
                        <a:ext uri="{9D8B030D-6E8A-4147-A177-3AD203B41FA5}">
                          <a16:colId xmlns:a16="http://schemas.microsoft.com/office/drawing/2014/main" val="20003"/>
                        </a:ext>
                      </a:extLst>
                    </a:gridCol>
                    <a:gridCol w="886793">
                      <a:extLst>
                        <a:ext uri="{9D8B030D-6E8A-4147-A177-3AD203B41FA5}">
                          <a16:colId xmlns:a16="http://schemas.microsoft.com/office/drawing/2014/main" val="20004"/>
                        </a:ext>
                      </a:extLst>
                    </a:gridCol>
                    <a:gridCol w="886793">
                      <a:extLst>
                        <a:ext uri="{9D8B030D-6E8A-4147-A177-3AD203B41FA5}">
                          <a16:colId xmlns:a16="http://schemas.microsoft.com/office/drawing/2014/main" val="20005"/>
                        </a:ext>
                      </a:extLst>
                    </a:gridCol>
                    <a:gridCol w="886793">
                      <a:extLst>
                        <a:ext uri="{9D8B030D-6E8A-4147-A177-3AD203B41FA5}">
                          <a16:colId xmlns:a16="http://schemas.microsoft.com/office/drawing/2014/main" val="20006"/>
                        </a:ext>
                      </a:extLst>
                    </a:gridCol>
                  </a:tblGrid>
                  <a:tr h="469454">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a</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b, 5</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1</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 </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 </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9538">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b</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a, 5</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7</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d, 4</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9538">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c</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a, 1</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b, 7</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d, 2</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9538">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d</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b, 4</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2</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 </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 </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147537354"/>
                  </p:ext>
                </p:extLst>
              </p:nvPr>
            </p:nvGraphicFramePr>
            <p:xfrm>
              <a:off x="4995418" y="3993228"/>
              <a:ext cx="6207551" cy="1731326"/>
            </p:xfrm>
            <a:graphic>
              <a:graphicData uri="http://schemas.openxmlformats.org/drawingml/2006/table">
                <a:tbl>
                  <a:tblPr firstRow="1" bandRow="1">
                    <a:tableStyleId>{5C22544A-7EE6-4342-B048-85BDC9FD1C3A}</a:tableStyleId>
                  </a:tblPr>
                  <a:tblGrid>
                    <a:gridCol w="886793">
                      <a:extLst>
                        <a:ext uri="{9D8B030D-6E8A-4147-A177-3AD203B41FA5}">
                          <a16:colId xmlns:a16="http://schemas.microsoft.com/office/drawing/2014/main" val="20000"/>
                        </a:ext>
                      </a:extLst>
                    </a:gridCol>
                    <a:gridCol w="886793">
                      <a:extLst>
                        <a:ext uri="{9D8B030D-6E8A-4147-A177-3AD203B41FA5}">
                          <a16:colId xmlns:a16="http://schemas.microsoft.com/office/drawing/2014/main" val="20001"/>
                        </a:ext>
                      </a:extLst>
                    </a:gridCol>
                    <a:gridCol w="886793">
                      <a:extLst>
                        <a:ext uri="{9D8B030D-6E8A-4147-A177-3AD203B41FA5}">
                          <a16:colId xmlns:a16="http://schemas.microsoft.com/office/drawing/2014/main" val="20002"/>
                        </a:ext>
                      </a:extLst>
                    </a:gridCol>
                    <a:gridCol w="886793">
                      <a:extLst>
                        <a:ext uri="{9D8B030D-6E8A-4147-A177-3AD203B41FA5}">
                          <a16:colId xmlns:a16="http://schemas.microsoft.com/office/drawing/2014/main" val="20003"/>
                        </a:ext>
                      </a:extLst>
                    </a:gridCol>
                    <a:gridCol w="886793">
                      <a:extLst>
                        <a:ext uri="{9D8B030D-6E8A-4147-A177-3AD203B41FA5}">
                          <a16:colId xmlns:a16="http://schemas.microsoft.com/office/drawing/2014/main" val="20004"/>
                        </a:ext>
                      </a:extLst>
                    </a:gridCol>
                    <a:gridCol w="886793">
                      <a:extLst>
                        <a:ext uri="{9D8B030D-6E8A-4147-A177-3AD203B41FA5}">
                          <a16:colId xmlns:a16="http://schemas.microsoft.com/office/drawing/2014/main" val="20005"/>
                        </a:ext>
                      </a:extLst>
                    </a:gridCol>
                    <a:gridCol w="886793">
                      <a:extLst>
                        <a:ext uri="{9D8B030D-6E8A-4147-A177-3AD203B41FA5}">
                          <a16:colId xmlns:a16="http://schemas.microsoft.com/office/drawing/2014/main" val="20006"/>
                        </a:ext>
                      </a:extLst>
                    </a:gridCol>
                  </a:tblGrid>
                  <a:tr h="469454">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a</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9" t="-14286" r="-503448" b="-302597"/>
                          </a:stretch>
                        </a:blip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b, 5</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2069" t="-14286" r="-302759" b="-302597"/>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1</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 </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 </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20624">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b</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9" t="-125714" r="-503448" b="-232857"/>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a, 5</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2069" t="-125714" r="-302759" b="-232857"/>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7</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59" t="-125714" r="-102069" b="-232857"/>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d, 4</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20624">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c</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9" t="-228986" r="-503448" b="-136232"/>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a, 1</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2069" t="-228986" r="-302759" b="-136232"/>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b, 7</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59" t="-228986" r="-102069" b="-136232"/>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d, 2</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20624">
                    <a:tc>
                      <a:txBody>
                        <a:bodyPr/>
                        <a:lstStyle/>
                        <a:p>
                          <a:pPr marL="0" marR="0" algn="ctr">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d</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9" t="-328986" r="-503448" b="-36232"/>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b, 4</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2069" t="-328986" r="-302759" b="-36232"/>
                          </a:stretch>
                        </a:blipFill>
                      </a:tcPr>
                    </a:tc>
                    <a:tc>
                      <a:txBody>
                        <a:bodyPr/>
                        <a:lstStyle/>
                        <a:p>
                          <a:pPr marL="0" marR="0">
                            <a:lnSpc>
                              <a:spcPct val="115000"/>
                            </a:lnSpc>
                            <a:spcBef>
                              <a:spcPts val="0"/>
                            </a:spcBef>
                            <a:spcAft>
                              <a:spcPts val="0"/>
                            </a:spcAft>
                          </a:pPr>
                          <a:r>
                            <a:rPr lang="en-US" sz="2400" b="0">
                              <a:solidFill>
                                <a:schemeClr val="tx1"/>
                              </a:solidFill>
                              <a:effectLst/>
                              <a:latin typeface="Times New Roman" panose="02020603050405020304" pitchFamily="18" charset="0"/>
                              <a:ea typeface="SimSun" panose="02010600030101010101" pitchFamily="2" charset="-122"/>
                            </a:rPr>
                            <a:t>c, 2</a:t>
                          </a:r>
                          <a:endParaRPr lang="en-US" sz="2400" b="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 </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400" b="0" dirty="0">
                              <a:solidFill>
                                <a:schemeClr val="tx1"/>
                              </a:solidFill>
                              <a:effectLst/>
                              <a:latin typeface="Times New Roman" panose="02020603050405020304" pitchFamily="18" charset="0"/>
                              <a:ea typeface="SimSun" panose="02010600030101010101" pitchFamily="2" charset="-122"/>
                            </a:rPr>
                            <a:t> </a:t>
                          </a:r>
                          <a:endParaRPr lang="en-US" sz="2400" b="0" dirty="0">
                            <a:solidFill>
                              <a:schemeClr val="tx1"/>
                            </a:solidFill>
                            <a:effectLst/>
                            <a:latin typeface="Courier New" panose="02070309020205020404" pitchFamily="49"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Fallback>
      </mc:AlternateContent>
      <p:sp>
        <p:nvSpPr>
          <p:cNvPr id="4" name="Rectangle 3">
            <a:extLst>
              <a:ext uri="{FF2B5EF4-FFF2-40B4-BE49-F238E27FC236}">
                <a16:creationId xmlns:a16="http://schemas.microsoft.com/office/drawing/2014/main" id="{6819D708-51D8-4275-A60E-8E8A52644850}"/>
              </a:ext>
            </a:extLst>
          </p:cNvPr>
          <p:cNvSpPr/>
          <p:nvPr/>
        </p:nvSpPr>
        <p:spPr>
          <a:xfrm>
            <a:off x="6180239" y="2960530"/>
            <a:ext cx="3837910" cy="830997"/>
          </a:xfrm>
          <a:prstGeom prst="rect">
            <a:avLst/>
          </a:prstGeom>
        </p:spPr>
        <p:txBody>
          <a:bodyPr wrap="non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 adjacency-matrix</a:t>
            </a:r>
            <a:r>
              <a:rPr lang="en-US" sz="2400" i="1" dirty="0">
                <a:latin typeface="Times New Roman" panose="02020603050405020304" pitchFamily="18" charset="0"/>
                <a:ea typeface="SimSun" panose="02010600030101010101" pitchFamily="2" charset="-122"/>
                <a:cs typeface="Times New Roman" panose="02020603050405020304" pitchFamily="18" charset="0"/>
              </a:rPr>
              <a:t> </a:t>
            </a:r>
          </a:p>
          <a:p>
            <a:r>
              <a:rPr lang="en-US" sz="2400" i="1" dirty="0">
                <a:latin typeface="Times New Roman" panose="02020603050405020304" pitchFamily="18" charset="0"/>
                <a:ea typeface="SimSun" panose="02010600030101010101" pitchFamily="2" charset="-122"/>
                <a:cs typeface="Times New Roman" panose="02020603050405020304" pitchFamily="18" charset="0"/>
              </a:rPr>
              <a:t>or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 adjacency-matrix.</a:t>
            </a:r>
            <a:endParaRPr lang="en-US" sz="2400" dirty="0"/>
          </a:p>
        </p:txBody>
      </p:sp>
      <p:sp>
        <p:nvSpPr>
          <p:cNvPr id="20" name="Thought Bubble: Cloud 19">
            <a:extLst>
              <a:ext uri="{FF2B5EF4-FFF2-40B4-BE49-F238E27FC236}">
                <a16:creationId xmlns:a16="http://schemas.microsoft.com/office/drawing/2014/main" id="{29ACC8A8-B948-4DF2-8773-00071DF94635}"/>
              </a:ext>
            </a:extLst>
          </p:cNvPr>
          <p:cNvSpPr/>
          <p:nvPr/>
        </p:nvSpPr>
        <p:spPr>
          <a:xfrm flipH="1">
            <a:off x="589693" y="962650"/>
            <a:ext cx="727382" cy="478223"/>
          </a:xfrm>
          <a:prstGeom prst="cloudCallout">
            <a:avLst>
              <a:gd name="adj1" fmla="val -36252"/>
              <a:gd name="adj2" fmla="val 1320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a:t>
            </a:r>
          </a:p>
        </p:txBody>
      </p:sp>
      <p:pic>
        <p:nvPicPr>
          <p:cNvPr id="21" name="Picture 20" descr="Image result for smiley face images">
            <a:extLst>
              <a:ext uri="{FF2B5EF4-FFF2-40B4-BE49-F238E27FC236}">
                <a16:creationId xmlns:a16="http://schemas.microsoft.com/office/drawing/2014/main" id="{0DB2011E-8F20-4931-9E56-6EDA25B63E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16" y="962650"/>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FC33114-99E6-4FD3-A2DF-1D4951971FD7}"/>
              </a:ext>
            </a:extLst>
          </p:cNvPr>
          <p:cNvSpPr/>
          <p:nvPr/>
        </p:nvSpPr>
        <p:spPr>
          <a:xfrm>
            <a:off x="4995419" y="5738688"/>
            <a:ext cx="6356072" cy="461665"/>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cs typeface="Times New Roman" panose="02020603050405020304" pitchFamily="18" charset="0"/>
              </a:rPr>
              <a:t>The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weight adjacency-lists</a:t>
            </a:r>
            <a:r>
              <a:rPr lang="en-US" sz="2400" i="1" dirty="0">
                <a:latin typeface="Times New Roman" panose="02020603050405020304" pitchFamily="18" charset="0"/>
                <a:ea typeface="SimSun" panose="02010600030101010101" pitchFamily="2" charset="-122"/>
                <a:cs typeface="Times New Roman" panose="02020603050405020304" pitchFamily="18" charset="0"/>
              </a:rPr>
              <a:t> or </a:t>
            </a:r>
            <a:r>
              <a:rPr lang="en-US"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cost adjacency-lists.</a:t>
            </a:r>
            <a:endParaRPr lang="en-US" sz="2400" dirty="0"/>
          </a:p>
        </p:txBody>
      </p:sp>
      <p:sp>
        <p:nvSpPr>
          <p:cNvPr id="22" name="Rectangle 21">
            <a:extLst>
              <a:ext uri="{FF2B5EF4-FFF2-40B4-BE49-F238E27FC236}">
                <a16:creationId xmlns:a16="http://schemas.microsoft.com/office/drawing/2014/main" id="{5862A6EE-749C-40BA-8F99-5542EF69471B}"/>
              </a:ext>
            </a:extLst>
          </p:cNvPr>
          <p:cNvSpPr/>
          <p:nvPr/>
        </p:nvSpPr>
        <p:spPr>
          <a:xfrm>
            <a:off x="1368358" y="629966"/>
            <a:ext cx="4592989"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 - </a:t>
            </a:r>
            <a:r>
              <a:rPr lang="en-US" sz="3200" dirty="0">
                <a:ea typeface="SimSun" panose="02010600030101010101" pitchFamily="2" charset="-122"/>
                <a:cs typeface="Times New Roman" panose="02020603050405020304" pitchFamily="18" charset="0"/>
              </a:rPr>
              <a:t>Weighted graphs </a:t>
            </a:r>
          </a:p>
        </p:txBody>
      </p:sp>
    </p:spTree>
    <p:extLst>
      <p:ext uri="{BB962C8B-B14F-4D97-AF65-F5344CB8AC3E}">
        <p14:creationId xmlns:p14="http://schemas.microsoft.com/office/powerpoint/2010/main" val="1456569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974" y="1299288"/>
            <a:ext cx="8908329"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An undirected graph </a:t>
            </a:r>
            <a:r>
              <a:rPr lang="en-US" sz="2400" dirty="0">
                <a:latin typeface="Times New Roman" panose="02020603050405020304" pitchFamily="18" charset="0"/>
                <a:cs typeface="Times New Roman" panose="02020603050405020304" pitchFamily="18" charset="0"/>
              </a:rPr>
              <a:t>is connected if it has exactly one connected component.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graph has </a:t>
            </a:r>
            <a:r>
              <a:rPr lang="en-US" sz="2400" dirty="0">
                <a:solidFill>
                  <a:srgbClr val="0000FF"/>
                </a:solidFill>
                <a:latin typeface="Times New Roman" panose="02020603050405020304" pitchFamily="18" charset="0"/>
                <a:cs typeface="Times New Roman" panose="02020603050405020304" pitchFamily="18" charset="0"/>
              </a:rPr>
              <a:t>three connected components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{1, 2, 5},  {3, 6} and { 4 }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Therefore, </a:t>
            </a:r>
            <a:r>
              <a:rPr lang="en-US" sz="2400" dirty="0">
                <a:solidFill>
                  <a:srgbClr val="0000FF"/>
                </a:solidFill>
                <a:latin typeface="Times New Roman" panose="02020603050405020304" pitchFamily="18" charset="0"/>
                <a:cs typeface="Times New Roman" panose="02020603050405020304" pitchFamily="18" charset="0"/>
              </a:rPr>
              <a:t>the given graph is disconnected</a:t>
            </a:r>
            <a:r>
              <a:rPr lang="en-US" sz="2400" dirty="0">
                <a:latin typeface="Times New Roman" panose="02020603050405020304" pitchFamily="18" charset="0"/>
                <a:cs typeface="Times New Roman" panose="02020603050405020304" pitchFamily="18" charset="0"/>
              </a:rPr>
              <a:t>.</a:t>
            </a:r>
          </a:p>
        </p:txBody>
      </p:sp>
      <p:sp>
        <p:nvSpPr>
          <p:cNvPr id="3" name="Oval 2"/>
          <p:cNvSpPr>
            <a:spLocks noChangeArrowheads="1"/>
          </p:cNvSpPr>
          <p:nvPr/>
        </p:nvSpPr>
        <p:spPr bwMode="auto">
          <a:xfrm>
            <a:off x="3469064" y="4154706"/>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4</a:t>
            </a:r>
            <a:endParaRPr lang="en-US" sz="2400" dirty="0">
              <a:effectLst/>
              <a:latin typeface="Courier New" panose="02070309020205020404" pitchFamily="49" charset="0"/>
              <a:ea typeface="SimSun" panose="02010600030101010101" pitchFamily="2" charset="-122"/>
            </a:endParaRPr>
          </a:p>
        </p:txBody>
      </p:sp>
      <p:sp>
        <p:nvSpPr>
          <p:cNvPr id="4" name="Oval 3"/>
          <p:cNvSpPr>
            <a:spLocks noChangeArrowheads="1"/>
          </p:cNvSpPr>
          <p:nvPr/>
        </p:nvSpPr>
        <p:spPr bwMode="auto">
          <a:xfrm>
            <a:off x="5054338" y="4154704"/>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5</a:t>
            </a:r>
            <a:endParaRPr lang="en-US" sz="2400" dirty="0">
              <a:effectLst/>
              <a:latin typeface="Courier New" panose="02070309020205020404" pitchFamily="49" charset="0"/>
              <a:ea typeface="SimSun" panose="02010600030101010101" pitchFamily="2" charset="-122"/>
            </a:endParaRPr>
          </a:p>
        </p:txBody>
      </p:sp>
      <p:sp>
        <p:nvSpPr>
          <p:cNvPr id="6" name="Oval 5"/>
          <p:cNvSpPr>
            <a:spLocks noChangeArrowheads="1"/>
          </p:cNvSpPr>
          <p:nvPr/>
        </p:nvSpPr>
        <p:spPr bwMode="auto">
          <a:xfrm>
            <a:off x="6639612" y="4154703"/>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6</a:t>
            </a:r>
            <a:endParaRPr lang="en-US" sz="2400" dirty="0">
              <a:effectLst/>
              <a:latin typeface="Courier New" panose="02070309020205020404" pitchFamily="49" charset="0"/>
              <a:ea typeface="SimSun" panose="02010600030101010101" pitchFamily="2" charset="-122"/>
            </a:endParaRPr>
          </a:p>
        </p:txBody>
      </p:sp>
      <p:sp>
        <p:nvSpPr>
          <p:cNvPr id="7" name="Oval 6"/>
          <p:cNvSpPr>
            <a:spLocks noChangeArrowheads="1"/>
          </p:cNvSpPr>
          <p:nvPr/>
        </p:nvSpPr>
        <p:spPr bwMode="auto">
          <a:xfrm>
            <a:off x="3469063" y="5315774"/>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1</a:t>
            </a:r>
            <a:endParaRPr lang="en-US" sz="2400" dirty="0">
              <a:effectLst/>
              <a:latin typeface="Courier New" panose="02070309020205020404" pitchFamily="49" charset="0"/>
              <a:ea typeface="SimSun" panose="02010600030101010101" pitchFamily="2" charset="-122"/>
            </a:endParaRPr>
          </a:p>
        </p:txBody>
      </p:sp>
      <p:sp>
        <p:nvSpPr>
          <p:cNvPr id="8" name="Oval 7"/>
          <p:cNvSpPr>
            <a:spLocks noChangeArrowheads="1"/>
          </p:cNvSpPr>
          <p:nvPr/>
        </p:nvSpPr>
        <p:spPr bwMode="auto">
          <a:xfrm>
            <a:off x="5054337" y="5315773"/>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2</a:t>
            </a:r>
            <a:endParaRPr lang="en-US" sz="2400" dirty="0">
              <a:effectLst/>
              <a:latin typeface="Courier New" panose="02070309020205020404" pitchFamily="49" charset="0"/>
              <a:ea typeface="SimSun" panose="02010600030101010101" pitchFamily="2" charset="-122"/>
            </a:endParaRPr>
          </a:p>
        </p:txBody>
      </p:sp>
      <p:sp>
        <p:nvSpPr>
          <p:cNvPr id="9" name="Oval 8"/>
          <p:cNvSpPr>
            <a:spLocks noChangeArrowheads="1"/>
          </p:cNvSpPr>
          <p:nvPr/>
        </p:nvSpPr>
        <p:spPr bwMode="auto">
          <a:xfrm>
            <a:off x="6639611" y="5315772"/>
            <a:ext cx="556181" cy="558695"/>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2400" dirty="0">
                <a:effectLst/>
                <a:latin typeface="Times New Roman" panose="02020603050405020304" pitchFamily="18" charset="0"/>
                <a:ea typeface="SimSun" panose="02010600030101010101" pitchFamily="2" charset="-122"/>
              </a:rPr>
              <a:t>3</a:t>
            </a:r>
            <a:endParaRPr lang="en-US" sz="2400" dirty="0">
              <a:effectLst/>
              <a:latin typeface="Courier New" panose="02070309020205020404" pitchFamily="49" charset="0"/>
              <a:ea typeface="SimSun" panose="02010600030101010101" pitchFamily="2" charset="-122"/>
            </a:endParaRPr>
          </a:p>
        </p:txBody>
      </p:sp>
      <p:cxnSp>
        <p:nvCxnSpPr>
          <p:cNvPr id="11" name="Straight Connector 10"/>
          <p:cNvCxnSpPr>
            <a:stCxn id="6" idx="4"/>
            <a:endCxn id="9" idx="0"/>
          </p:cNvCxnSpPr>
          <p:nvPr/>
        </p:nvCxnSpPr>
        <p:spPr>
          <a:xfrm flipH="1">
            <a:off x="6917702" y="4713398"/>
            <a:ext cx="1" cy="602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332427" y="4713398"/>
            <a:ext cx="1" cy="6023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4" idx="4"/>
          </p:cNvCxnSpPr>
          <p:nvPr/>
        </p:nvCxnSpPr>
        <p:spPr>
          <a:xfrm flipH="1">
            <a:off x="3943793" y="4713399"/>
            <a:ext cx="1388636" cy="669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p:cNvCxnSpPr>
          <p:nvPr/>
        </p:nvCxnSpPr>
        <p:spPr>
          <a:xfrm flipH="1">
            <a:off x="4034793" y="5595121"/>
            <a:ext cx="1019544" cy="12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Image result for smiley face images">
            <a:extLst>
              <a:ext uri="{FF2B5EF4-FFF2-40B4-BE49-F238E27FC236}">
                <a16:creationId xmlns:a16="http://schemas.microsoft.com/office/drawing/2014/main" id="{722AB862-6F20-4959-B8DF-A2BF6F1959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24124">
            <a:off x="785728" y="1907751"/>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4FDA811-F9A8-44A3-960C-1C2C5D50BA47}"/>
              </a:ext>
            </a:extLst>
          </p:cNvPr>
          <p:cNvSpPr/>
          <p:nvPr/>
        </p:nvSpPr>
        <p:spPr>
          <a:xfrm>
            <a:off x="1484863" y="646026"/>
            <a:ext cx="1368901" cy="625428"/>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endParaRPr lang="en-US" sz="32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2432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19989E-DD97-497B-98EC-2B6DF200F863}"/>
              </a:ext>
            </a:extLst>
          </p:cNvPr>
          <p:cNvSpPr txBox="1"/>
          <p:nvPr/>
        </p:nvSpPr>
        <p:spPr>
          <a:xfrm>
            <a:off x="0" y="3258327"/>
            <a:ext cx="12192000" cy="639086"/>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A721D9AC-841E-4FF4-B111-CE97D3D041AE}"/>
              </a:ext>
            </a:extLst>
          </p:cNvPr>
          <p:cNvSpPr txBox="1"/>
          <p:nvPr/>
        </p:nvSpPr>
        <p:spPr>
          <a:xfrm>
            <a:off x="0" y="1671406"/>
            <a:ext cx="12192000" cy="63908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78826" y="1815849"/>
            <a:ext cx="8127641" cy="3524042"/>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A </a:t>
            </a:r>
            <a:r>
              <a:rPr lang="en-US" sz="2400" b="1" i="1" dirty="0">
                <a:solidFill>
                  <a:srgbClr val="0000FF"/>
                </a:solidFill>
                <a:latin typeface="Times New Roman" panose="02020603050405020304" pitchFamily="18" charset="0"/>
                <a:ea typeface="SimSun" panose="02010600030101010101" pitchFamily="2" charset="-122"/>
              </a:rPr>
              <a:t>free tree</a:t>
            </a:r>
            <a:r>
              <a:rPr lang="en-US" sz="2400" dirty="0">
                <a:solidFill>
                  <a:srgbClr val="0000FF"/>
                </a:solidFill>
                <a:latin typeface="Times New Roman" panose="02020603050405020304" pitchFamily="18" charset="0"/>
                <a:ea typeface="SimSun" panose="02010600030101010101" pitchFamily="2" charset="-122"/>
              </a:rPr>
              <a:t> is a connected, acyclic, undirected graph.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When we say that a graph is a tree, we often omit the adjective “free”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An undirected graph is a </a:t>
            </a:r>
            <a:r>
              <a:rPr lang="en-US" sz="2400" b="1" dirty="0">
                <a:solidFill>
                  <a:srgbClr val="0000FF"/>
                </a:solidFill>
                <a:latin typeface="Times New Roman" panose="02020603050405020304" pitchFamily="18" charset="0"/>
                <a:ea typeface="SimSun" panose="02010600030101010101" pitchFamily="2" charset="-122"/>
              </a:rPr>
              <a:t>forest,</a:t>
            </a:r>
            <a:r>
              <a:rPr lang="en-US" sz="2400" dirty="0">
                <a:solidFill>
                  <a:srgbClr val="0000FF"/>
                </a:solidFill>
                <a:latin typeface="Times New Roman" panose="02020603050405020304" pitchFamily="18" charset="0"/>
                <a:ea typeface="SimSun" panose="02010600030101010101" pitchFamily="2" charset="-122"/>
              </a:rPr>
              <a:t> </a:t>
            </a:r>
            <a:endParaRPr lang="en-US" sz="2400" dirty="0">
              <a:latin typeface="Times New Roman" panose="02020603050405020304" pitchFamily="18" charset="0"/>
              <a:ea typeface="SimSun" panose="02010600030101010101" pitchFamily="2" charset="-122"/>
            </a:endParaRPr>
          </a:p>
          <a:p>
            <a:pPr marL="800100" lvl="1" indent="-342900">
              <a:spcBef>
                <a:spcPts val="600"/>
              </a:spcBef>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the graph is acyclic but possibly disconnected, and</a:t>
            </a:r>
          </a:p>
          <a:p>
            <a:pPr marL="800100" lvl="1"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each of its connected components is a tree,</a:t>
            </a:r>
            <a:r>
              <a:rPr lang="en-US" sz="2400" dirty="0">
                <a:latin typeface="Times New Roman" panose="02020603050405020304" pitchFamily="18" charset="0"/>
                <a:ea typeface="SimSun" panose="02010600030101010101" pitchFamily="2" charset="-122"/>
              </a:rPr>
              <a:t> </a:t>
            </a:r>
            <a:endParaRPr lang="en-US" sz="2400" dirty="0">
              <a:solidFill>
                <a:srgbClr val="0000FF"/>
              </a:solidFill>
              <a:latin typeface="Times New Roman" panose="02020603050405020304" pitchFamily="18" charset="0"/>
              <a:ea typeface="SimSun" panose="02010600030101010101" pitchFamily="2" charset="-122"/>
            </a:endParaRP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Many algorithms that work for trees also work for forests.  </a:t>
            </a:r>
            <a:endParaRPr lang="en-US" sz="2400" dirty="0">
              <a:effectLst/>
              <a:latin typeface="Courier New" panose="02070309020205020404" pitchFamily="49" charset="0"/>
              <a:ea typeface="SimSun" panose="02010600030101010101" pitchFamily="2" charset="-122"/>
            </a:endParaRPr>
          </a:p>
        </p:txBody>
      </p:sp>
      <p:pic>
        <p:nvPicPr>
          <p:cNvPr id="3" name="Picture 2" descr="Image result for smiley face images">
            <a:extLst>
              <a:ext uri="{FF2B5EF4-FFF2-40B4-BE49-F238E27FC236}">
                <a16:creationId xmlns:a16="http://schemas.microsoft.com/office/drawing/2014/main" id="{9D854D52-576E-4E00-A55E-15EA298AF6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320" y="3341123"/>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84C094-0154-4D98-B96E-714EC351C727}"/>
              </a:ext>
            </a:extLst>
          </p:cNvPr>
          <p:cNvSpPr/>
          <p:nvPr/>
        </p:nvSpPr>
        <p:spPr>
          <a:xfrm>
            <a:off x="1678826" y="590608"/>
            <a:ext cx="3216137" cy="639086"/>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r>
              <a:rPr lang="en-US" sz="3200" dirty="0">
                <a:latin typeface="Times New Roman" panose="02020603050405020304" pitchFamily="18" charset="0"/>
                <a:ea typeface="SimSun" panose="02010600030101010101" pitchFamily="2" charset="-122"/>
              </a:rPr>
              <a:t>Free Trees</a:t>
            </a:r>
            <a:endParaRPr lang="en-US" sz="280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539853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6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7" name="Rectangle 6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6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3" name="Oval 152"/>
          <p:cNvSpPr/>
          <p:nvPr/>
        </p:nvSpPr>
        <p:spPr>
          <a:xfrm flipH="1">
            <a:off x="2596196" y="1473693"/>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4" name="Oval 153"/>
          <p:cNvSpPr/>
          <p:nvPr/>
        </p:nvSpPr>
        <p:spPr>
          <a:xfrm flipH="1">
            <a:off x="1781807" y="208668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5" name="Oval 154"/>
          <p:cNvSpPr/>
          <p:nvPr/>
        </p:nvSpPr>
        <p:spPr>
          <a:xfrm flipH="1">
            <a:off x="2542855" y="21925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6" name="Oval 155"/>
          <p:cNvSpPr/>
          <p:nvPr/>
        </p:nvSpPr>
        <p:spPr>
          <a:xfrm flipH="1">
            <a:off x="3567699" y="208668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7" name="Oval 156"/>
          <p:cNvSpPr/>
          <p:nvPr/>
        </p:nvSpPr>
        <p:spPr>
          <a:xfrm flipH="1">
            <a:off x="2702877" y="289128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8" name="Oval 157"/>
          <p:cNvSpPr/>
          <p:nvPr/>
        </p:nvSpPr>
        <p:spPr>
          <a:xfrm flipH="1">
            <a:off x="1994143" y="354971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9" name="Oval 158"/>
          <p:cNvSpPr/>
          <p:nvPr/>
        </p:nvSpPr>
        <p:spPr>
          <a:xfrm flipH="1">
            <a:off x="3299161" y="32745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0" name="Oval 159"/>
          <p:cNvSpPr/>
          <p:nvPr/>
        </p:nvSpPr>
        <p:spPr>
          <a:xfrm flipH="1">
            <a:off x="4550912" y="279671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1" name="Oval 160"/>
          <p:cNvSpPr/>
          <p:nvPr/>
        </p:nvSpPr>
        <p:spPr>
          <a:xfrm flipH="1">
            <a:off x="4144018" y="3426903"/>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2" name="Oval 161"/>
          <p:cNvSpPr/>
          <p:nvPr/>
        </p:nvSpPr>
        <p:spPr>
          <a:xfrm flipH="1">
            <a:off x="4550912" y="397892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3" name="Oval 162"/>
          <p:cNvSpPr/>
          <p:nvPr/>
        </p:nvSpPr>
        <p:spPr>
          <a:xfrm flipH="1">
            <a:off x="5289238" y="416535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4" name="Oval 163"/>
          <p:cNvSpPr/>
          <p:nvPr/>
        </p:nvSpPr>
        <p:spPr>
          <a:xfrm flipH="1">
            <a:off x="3299160" y="395684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5" name="Oval 164"/>
          <p:cNvSpPr/>
          <p:nvPr/>
        </p:nvSpPr>
        <p:spPr>
          <a:xfrm flipH="1">
            <a:off x="2702876" y="4308875"/>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6" name="Oval 165"/>
          <p:cNvSpPr/>
          <p:nvPr/>
        </p:nvSpPr>
        <p:spPr>
          <a:xfrm flipH="1">
            <a:off x="2100824" y="484301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Oval 166"/>
          <p:cNvSpPr/>
          <p:nvPr/>
        </p:nvSpPr>
        <p:spPr>
          <a:xfrm flipH="1">
            <a:off x="3096602" y="484301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9" name="Straight Connector 168"/>
          <p:cNvCxnSpPr>
            <a:stCxn id="153" idx="4"/>
            <a:endCxn id="155" idx="4"/>
          </p:cNvCxnSpPr>
          <p:nvPr/>
        </p:nvCxnSpPr>
        <p:spPr>
          <a:xfrm flipH="1">
            <a:off x="2596195" y="1553592"/>
            <a:ext cx="53341" cy="718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596194" y="2263147"/>
            <a:ext cx="148975" cy="630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cxnSpLocks/>
            <a:stCxn id="157" idx="3"/>
            <a:endCxn id="159" idx="2"/>
          </p:cNvCxnSpPr>
          <p:nvPr/>
        </p:nvCxnSpPr>
        <p:spPr>
          <a:xfrm>
            <a:off x="2793935" y="2959482"/>
            <a:ext cx="611907" cy="3549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61" idx="2"/>
          </p:cNvCxnSpPr>
          <p:nvPr/>
        </p:nvCxnSpPr>
        <p:spPr>
          <a:xfrm>
            <a:off x="3352500" y="3291579"/>
            <a:ext cx="898199" cy="175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endCxn id="156" idx="3"/>
          </p:cNvCxnSpPr>
          <p:nvPr/>
        </p:nvCxnSpPr>
        <p:spPr>
          <a:xfrm flipV="1">
            <a:off x="2596194" y="2154882"/>
            <a:ext cx="1062563" cy="76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4" idx="5"/>
            <a:endCxn id="155" idx="7"/>
          </p:cNvCxnSpPr>
          <p:nvPr/>
        </p:nvCxnSpPr>
        <p:spPr>
          <a:xfrm>
            <a:off x="1797430" y="2154882"/>
            <a:ext cx="761048" cy="493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58" idx="0"/>
          </p:cNvCxnSpPr>
          <p:nvPr/>
        </p:nvCxnSpPr>
        <p:spPr>
          <a:xfrm flipV="1">
            <a:off x="2047483" y="3310802"/>
            <a:ext cx="1331688" cy="2389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61" idx="1"/>
            <a:endCxn id="160" idx="4"/>
          </p:cNvCxnSpPr>
          <p:nvPr/>
        </p:nvCxnSpPr>
        <p:spPr>
          <a:xfrm flipV="1">
            <a:off x="4235076" y="2876610"/>
            <a:ext cx="369176" cy="5619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62" idx="3"/>
          </p:cNvCxnSpPr>
          <p:nvPr/>
        </p:nvCxnSpPr>
        <p:spPr>
          <a:xfrm flipH="1" flipV="1">
            <a:off x="4202903" y="3496826"/>
            <a:ext cx="439067" cy="5502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3" idx="3"/>
          </p:cNvCxnSpPr>
          <p:nvPr/>
        </p:nvCxnSpPr>
        <p:spPr>
          <a:xfrm flipH="1" flipV="1">
            <a:off x="4604253" y="4022851"/>
            <a:ext cx="776043" cy="210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61" idx="4"/>
          </p:cNvCxnSpPr>
          <p:nvPr/>
        </p:nvCxnSpPr>
        <p:spPr>
          <a:xfrm flipH="1">
            <a:off x="3314785" y="3506802"/>
            <a:ext cx="882573" cy="505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2718499" y="4020717"/>
            <a:ext cx="623419" cy="35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endCxn id="166" idx="4"/>
          </p:cNvCxnSpPr>
          <p:nvPr/>
        </p:nvCxnSpPr>
        <p:spPr>
          <a:xfrm flipH="1">
            <a:off x="2154164" y="4348824"/>
            <a:ext cx="602053" cy="5740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65" idx="4"/>
            <a:endCxn id="167" idx="4"/>
          </p:cNvCxnSpPr>
          <p:nvPr/>
        </p:nvCxnSpPr>
        <p:spPr>
          <a:xfrm>
            <a:off x="2756216" y="4388774"/>
            <a:ext cx="393726" cy="5341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1638071" y="5383059"/>
            <a:ext cx="3025893" cy="434030"/>
          </a:xfrm>
          <a:prstGeom prst="rect">
            <a:avLst/>
          </a:prstGeom>
        </p:spPr>
        <p:txBody>
          <a:bodyPr wrap="none">
            <a:spAutoFit/>
          </a:bodyPr>
          <a:lstStyle/>
          <a:p>
            <a:pPr>
              <a:lnSpc>
                <a:spcPct val="115000"/>
              </a:lnSpc>
            </a:pPr>
            <a:r>
              <a:rPr lang="en-US" sz="2000" b="1" dirty="0">
                <a:latin typeface="Times New Roman" panose="02020603050405020304" pitchFamily="18" charset="0"/>
                <a:ea typeface="SimSun" panose="02010600030101010101" pitchFamily="2" charset="-122"/>
              </a:rPr>
              <a:t>Figure 3.8</a:t>
            </a:r>
            <a:r>
              <a:rPr lang="en-US" sz="2000" b="1" strike="dblStrike" dirty="0">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(a) A free tree.  </a:t>
            </a:r>
            <a:endParaRPr lang="en-US" sz="2000" dirty="0">
              <a:effectLst/>
              <a:latin typeface="Courier New" panose="02070309020205020404" pitchFamily="49" charset="0"/>
              <a:ea typeface="SimSun" panose="02010600030101010101" pitchFamily="2" charset="-122"/>
            </a:endParaRPr>
          </a:p>
        </p:txBody>
      </p:sp>
      <p:sp>
        <p:nvSpPr>
          <p:cNvPr id="205" name="Oval 204"/>
          <p:cNvSpPr/>
          <p:nvPr/>
        </p:nvSpPr>
        <p:spPr>
          <a:xfrm flipH="1">
            <a:off x="7675703" y="131033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Oval 205"/>
          <p:cNvSpPr/>
          <p:nvPr/>
        </p:nvSpPr>
        <p:spPr>
          <a:xfrm flipH="1">
            <a:off x="6861314" y="192332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p:cNvSpPr/>
          <p:nvPr/>
        </p:nvSpPr>
        <p:spPr>
          <a:xfrm flipH="1">
            <a:off x="7622362" y="202914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Oval 207"/>
          <p:cNvSpPr/>
          <p:nvPr/>
        </p:nvSpPr>
        <p:spPr>
          <a:xfrm flipH="1">
            <a:off x="8647206" y="192332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Oval 208"/>
          <p:cNvSpPr/>
          <p:nvPr/>
        </p:nvSpPr>
        <p:spPr>
          <a:xfrm flipH="1">
            <a:off x="7782384" y="272792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Oval 209"/>
          <p:cNvSpPr/>
          <p:nvPr/>
        </p:nvSpPr>
        <p:spPr>
          <a:xfrm flipH="1">
            <a:off x="7073650" y="3386350"/>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1" name="Oval 210"/>
          <p:cNvSpPr/>
          <p:nvPr/>
        </p:nvSpPr>
        <p:spPr>
          <a:xfrm flipH="1">
            <a:off x="8378668" y="311114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2" name="Oval 211"/>
          <p:cNvSpPr/>
          <p:nvPr/>
        </p:nvSpPr>
        <p:spPr>
          <a:xfrm flipH="1">
            <a:off x="9630419" y="263334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3" name="Oval 212"/>
          <p:cNvSpPr/>
          <p:nvPr/>
        </p:nvSpPr>
        <p:spPr>
          <a:xfrm flipH="1">
            <a:off x="9223525" y="326354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4" name="Oval 213"/>
          <p:cNvSpPr/>
          <p:nvPr/>
        </p:nvSpPr>
        <p:spPr>
          <a:xfrm flipH="1">
            <a:off x="9630419" y="381555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p:cNvSpPr/>
          <p:nvPr/>
        </p:nvSpPr>
        <p:spPr>
          <a:xfrm flipH="1">
            <a:off x="10368745" y="4001990"/>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6" name="Oval 215"/>
          <p:cNvSpPr/>
          <p:nvPr/>
        </p:nvSpPr>
        <p:spPr>
          <a:xfrm flipH="1">
            <a:off x="8378667" y="3793487"/>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7" name="Oval 216"/>
          <p:cNvSpPr/>
          <p:nvPr/>
        </p:nvSpPr>
        <p:spPr>
          <a:xfrm flipH="1">
            <a:off x="7782383" y="4145513"/>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8" name="Oval 217"/>
          <p:cNvSpPr/>
          <p:nvPr/>
        </p:nvSpPr>
        <p:spPr>
          <a:xfrm flipH="1">
            <a:off x="7180331" y="467965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9" name="Oval 218"/>
          <p:cNvSpPr/>
          <p:nvPr/>
        </p:nvSpPr>
        <p:spPr>
          <a:xfrm flipH="1">
            <a:off x="8176109" y="467965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0" name="Straight Connector 219"/>
          <p:cNvCxnSpPr>
            <a:stCxn id="205" idx="4"/>
            <a:endCxn id="207" idx="4"/>
          </p:cNvCxnSpPr>
          <p:nvPr/>
        </p:nvCxnSpPr>
        <p:spPr>
          <a:xfrm flipH="1">
            <a:off x="7675702" y="1390230"/>
            <a:ext cx="53341" cy="718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7675701" y="2099785"/>
            <a:ext cx="148975" cy="630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09" idx="3"/>
            <a:endCxn id="211" idx="7"/>
          </p:cNvCxnSpPr>
          <p:nvPr/>
        </p:nvCxnSpPr>
        <p:spPr>
          <a:xfrm>
            <a:off x="7873442" y="2796120"/>
            <a:ext cx="520849" cy="3267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9181319" y="4615461"/>
            <a:ext cx="898199" cy="175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endCxn id="208" idx="3"/>
          </p:cNvCxnSpPr>
          <p:nvPr/>
        </p:nvCxnSpPr>
        <p:spPr>
          <a:xfrm flipV="1">
            <a:off x="7675701" y="1991520"/>
            <a:ext cx="1062563" cy="76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06" idx="5"/>
            <a:endCxn id="207" idx="7"/>
          </p:cNvCxnSpPr>
          <p:nvPr/>
        </p:nvCxnSpPr>
        <p:spPr>
          <a:xfrm>
            <a:off x="6876937" y="1991520"/>
            <a:ext cx="761048" cy="493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10" idx="0"/>
          </p:cNvCxnSpPr>
          <p:nvPr/>
        </p:nvCxnSpPr>
        <p:spPr>
          <a:xfrm flipV="1">
            <a:off x="7126990" y="2796712"/>
            <a:ext cx="694237" cy="589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13" idx="1"/>
            <a:endCxn id="212" idx="4"/>
          </p:cNvCxnSpPr>
          <p:nvPr/>
        </p:nvCxnSpPr>
        <p:spPr>
          <a:xfrm flipV="1">
            <a:off x="9314583" y="2713248"/>
            <a:ext cx="369176" cy="5619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14" idx="3"/>
          </p:cNvCxnSpPr>
          <p:nvPr/>
        </p:nvCxnSpPr>
        <p:spPr>
          <a:xfrm flipH="1" flipV="1">
            <a:off x="9282411" y="3333465"/>
            <a:ext cx="439066" cy="5502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15" idx="3"/>
          </p:cNvCxnSpPr>
          <p:nvPr/>
        </p:nvCxnSpPr>
        <p:spPr>
          <a:xfrm flipH="1" flipV="1">
            <a:off x="9683761" y="3859490"/>
            <a:ext cx="776042" cy="2106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13" idx="4"/>
          </p:cNvCxnSpPr>
          <p:nvPr/>
        </p:nvCxnSpPr>
        <p:spPr>
          <a:xfrm flipH="1">
            <a:off x="8394293" y="3343440"/>
            <a:ext cx="882572" cy="505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endCxn id="218" idx="4"/>
          </p:cNvCxnSpPr>
          <p:nvPr/>
        </p:nvCxnSpPr>
        <p:spPr>
          <a:xfrm flipH="1">
            <a:off x="7233671" y="4185462"/>
            <a:ext cx="602054" cy="5740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17" idx="4"/>
            <a:endCxn id="219" idx="4"/>
          </p:cNvCxnSpPr>
          <p:nvPr/>
        </p:nvCxnSpPr>
        <p:spPr>
          <a:xfrm>
            <a:off x="7835723" y="4225412"/>
            <a:ext cx="393726" cy="5341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flipH="1">
            <a:off x="9330206" y="1595450"/>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2" name="Oval 241"/>
          <p:cNvSpPr/>
          <p:nvPr/>
        </p:nvSpPr>
        <p:spPr>
          <a:xfrm flipH="1">
            <a:off x="9127978" y="457909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4" name="Oval 243"/>
          <p:cNvSpPr/>
          <p:nvPr/>
        </p:nvSpPr>
        <p:spPr>
          <a:xfrm flipH="1">
            <a:off x="10026177" y="475024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6" name="Rectangle 245"/>
          <p:cNvSpPr/>
          <p:nvPr/>
        </p:nvSpPr>
        <p:spPr>
          <a:xfrm>
            <a:off x="5659214" y="567042"/>
            <a:ext cx="5395882" cy="707886"/>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Figure  3..8</a:t>
            </a:r>
            <a:r>
              <a:rPr lang="en-US" sz="2000" b="1" strike="dblStrike" dirty="0">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(b)  A forest containing five free trees.</a:t>
            </a:r>
            <a:endParaRPr lang="en-US" sz="2000" dirty="0">
              <a:latin typeface="Courier New" panose="02070309020205020404" pitchFamily="49" charset="0"/>
              <a:ea typeface="SimSun" panose="02010600030101010101" pitchFamily="2" charset="-122"/>
            </a:endParaRPr>
          </a:p>
        </p:txBody>
      </p:sp>
      <p:pic>
        <p:nvPicPr>
          <p:cNvPr id="68" name="Picture 67" descr="Image result for smiley face images">
            <a:extLst>
              <a:ext uri="{FF2B5EF4-FFF2-40B4-BE49-F238E27FC236}">
                <a16:creationId xmlns:a16="http://schemas.microsoft.com/office/drawing/2014/main" id="{2A157FA6-FD69-4DBC-8374-D3EE24F8C9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6BC21582-0829-4A2D-86AC-24B6A11F70AB}"/>
              </a:ext>
            </a:extLst>
          </p:cNvPr>
          <p:cNvSpPr/>
          <p:nvPr/>
        </p:nvSpPr>
        <p:spPr>
          <a:xfrm>
            <a:off x="1523054" y="528289"/>
            <a:ext cx="3216137" cy="639086"/>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r>
              <a:rPr lang="en-US" sz="3200" dirty="0">
                <a:latin typeface="Times New Roman" panose="02020603050405020304" pitchFamily="18" charset="0"/>
                <a:ea typeface="SimSun" panose="02010600030101010101" pitchFamily="2" charset="-122"/>
              </a:rPr>
              <a:t>Free Trees</a:t>
            </a:r>
            <a:endParaRPr lang="en-US" sz="280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659158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flipH="1">
            <a:off x="4612907" y="1333413"/>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Oval 2"/>
          <p:cNvSpPr/>
          <p:nvPr/>
        </p:nvSpPr>
        <p:spPr>
          <a:xfrm flipH="1">
            <a:off x="3798518" y="19464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p:cNvSpPr/>
          <p:nvPr/>
        </p:nvSpPr>
        <p:spPr>
          <a:xfrm flipH="1">
            <a:off x="4559566" y="205222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flipH="1">
            <a:off x="5584410" y="19464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flipH="1">
            <a:off x="4719588" y="27510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flipH="1">
            <a:off x="4010854" y="340943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flipH="1">
            <a:off x="5315872" y="313422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flipH="1">
            <a:off x="6567623" y="265643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flipH="1">
            <a:off x="6160729" y="3286623"/>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flipH="1">
            <a:off x="6567623" y="383864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flipH="1">
            <a:off x="7305949" y="402507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flipH="1">
            <a:off x="5315871" y="381656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flipH="1">
            <a:off x="4719587" y="4168595"/>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flipH="1">
            <a:off x="4117535" y="470273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flipH="1">
            <a:off x="5113313" y="470273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Connector 16"/>
          <p:cNvCxnSpPr>
            <a:stCxn id="2" idx="4"/>
            <a:endCxn id="4" idx="4"/>
          </p:cNvCxnSpPr>
          <p:nvPr/>
        </p:nvCxnSpPr>
        <p:spPr>
          <a:xfrm flipH="1">
            <a:off x="4612906" y="1413312"/>
            <a:ext cx="53341" cy="718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12905" y="2122867"/>
            <a:ext cx="148975" cy="630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3"/>
            <a:endCxn id="8" idx="7"/>
          </p:cNvCxnSpPr>
          <p:nvPr/>
        </p:nvCxnSpPr>
        <p:spPr>
          <a:xfrm>
            <a:off x="4810646" y="2819202"/>
            <a:ext cx="520849" cy="3267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2"/>
          </p:cNvCxnSpPr>
          <p:nvPr/>
        </p:nvCxnSpPr>
        <p:spPr>
          <a:xfrm>
            <a:off x="5369211" y="3151299"/>
            <a:ext cx="898199" cy="175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3"/>
          </p:cNvCxnSpPr>
          <p:nvPr/>
        </p:nvCxnSpPr>
        <p:spPr>
          <a:xfrm flipV="1">
            <a:off x="4612905" y="2014602"/>
            <a:ext cx="1062563" cy="76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 idx="5"/>
            <a:endCxn id="4" idx="7"/>
          </p:cNvCxnSpPr>
          <p:nvPr/>
        </p:nvCxnSpPr>
        <p:spPr>
          <a:xfrm>
            <a:off x="3814141" y="2014602"/>
            <a:ext cx="761048" cy="493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0"/>
          </p:cNvCxnSpPr>
          <p:nvPr/>
        </p:nvCxnSpPr>
        <p:spPr>
          <a:xfrm flipV="1">
            <a:off x="4064194" y="2819794"/>
            <a:ext cx="694237" cy="589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1"/>
            <a:endCxn id="9" idx="4"/>
          </p:cNvCxnSpPr>
          <p:nvPr/>
        </p:nvCxnSpPr>
        <p:spPr>
          <a:xfrm flipV="1">
            <a:off x="6251787" y="2736330"/>
            <a:ext cx="369176" cy="5619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p:cNvCxnSpPr>
          <p:nvPr/>
        </p:nvCxnSpPr>
        <p:spPr>
          <a:xfrm flipH="1" flipV="1">
            <a:off x="6219615" y="3356547"/>
            <a:ext cx="439066" cy="5502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3"/>
          </p:cNvCxnSpPr>
          <p:nvPr/>
        </p:nvCxnSpPr>
        <p:spPr>
          <a:xfrm flipH="1" flipV="1">
            <a:off x="6620965" y="3882572"/>
            <a:ext cx="776042" cy="2106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13" idx="1"/>
          </p:cNvCxnSpPr>
          <p:nvPr/>
        </p:nvCxnSpPr>
        <p:spPr>
          <a:xfrm flipH="1">
            <a:off x="5406929" y="3202422"/>
            <a:ext cx="1" cy="6258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735210" y="3880437"/>
            <a:ext cx="623420" cy="35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4"/>
          </p:cNvCxnSpPr>
          <p:nvPr/>
        </p:nvCxnSpPr>
        <p:spPr>
          <a:xfrm flipH="1">
            <a:off x="4170875" y="4208544"/>
            <a:ext cx="602054" cy="5740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4"/>
            <a:endCxn id="16" idx="4"/>
          </p:cNvCxnSpPr>
          <p:nvPr/>
        </p:nvCxnSpPr>
        <p:spPr>
          <a:xfrm>
            <a:off x="4772927" y="4248494"/>
            <a:ext cx="393726" cy="5341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3" idx="3"/>
          </p:cNvCxnSpPr>
          <p:nvPr/>
        </p:nvCxnSpPr>
        <p:spPr>
          <a:xfrm>
            <a:off x="4075009" y="3434439"/>
            <a:ext cx="1331920" cy="450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50345" y="5065694"/>
            <a:ext cx="6717437" cy="941796"/>
          </a:xfrm>
          <a:prstGeom prst="rect">
            <a:avLst/>
          </a:prstGeom>
        </p:spPr>
        <p:txBody>
          <a:bodyPr wrap="square">
            <a:spAutoFit/>
          </a:bodyPr>
          <a:lstStyle/>
          <a:p>
            <a:pPr>
              <a:lnSpc>
                <a:spcPct val="115000"/>
              </a:lnSpc>
            </a:pPr>
            <a:r>
              <a:rPr lang="en-US" sz="2400" dirty="0">
                <a:latin typeface="Times New Roman" panose="02020603050405020304" pitchFamily="18" charset="0"/>
                <a:ea typeface="SimSun" panose="02010600030101010101" pitchFamily="2" charset="-122"/>
              </a:rPr>
              <a:t>Figure 3.8</a:t>
            </a:r>
            <a:r>
              <a:rPr lang="en-US" sz="2400" strike="dblStrike" dirty="0">
                <a:latin typeface="Times New Roman" panose="02020603050405020304" pitchFamily="18" charset="0"/>
                <a:ea typeface="SimSun" panose="02010600030101010101" pitchFamily="2" charset="-122"/>
              </a:rPr>
              <a:t>7</a:t>
            </a:r>
            <a:r>
              <a:rPr lang="en-US" sz="2400" dirty="0">
                <a:latin typeface="Times New Roman" panose="02020603050405020304" pitchFamily="18" charset="0"/>
                <a:ea typeface="SimSun" panose="02010600030101010101" pitchFamily="2" charset="-122"/>
              </a:rPr>
              <a:t>(c) A graph that contains a cycle and is therefore neither a tree nor a forest.</a:t>
            </a:r>
            <a:endParaRPr lang="en-US" sz="2400" dirty="0">
              <a:effectLst/>
              <a:latin typeface="Courier New" panose="02070309020205020404" pitchFamily="49" charset="0"/>
              <a:ea typeface="SimSun" panose="02010600030101010101" pitchFamily="2" charset="-122"/>
            </a:endParaRPr>
          </a:p>
        </p:txBody>
      </p:sp>
      <p:cxnSp>
        <p:nvCxnSpPr>
          <p:cNvPr id="37" name="Straight Connector 36"/>
          <p:cNvCxnSpPr/>
          <p:nvPr/>
        </p:nvCxnSpPr>
        <p:spPr>
          <a:xfrm flipV="1">
            <a:off x="7926282" y="2375434"/>
            <a:ext cx="369176" cy="5619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flipH="1">
            <a:off x="8242117" y="235185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p:cNvSpPr/>
          <p:nvPr/>
        </p:nvSpPr>
        <p:spPr>
          <a:xfrm flipH="1">
            <a:off x="7872941" y="2881104"/>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6" name="Picture 35" descr="Image result for smiley face images">
            <a:extLst>
              <a:ext uri="{FF2B5EF4-FFF2-40B4-BE49-F238E27FC236}">
                <a16:creationId xmlns:a16="http://schemas.microsoft.com/office/drawing/2014/main" id="{22A61078-0A12-4CF6-8803-4C78B6E88B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C4F1F774-7DDA-433D-AD97-18CD4857C769}"/>
              </a:ext>
            </a:extLst>
          </p:cNvPr>
          <p:cNvSpPr/>
          <p:nvPr/>
        </p:nvSpPr>
        <p:spPr>
          <a:xfrm>
            <a:off x="1542294" y="434023"/>
            <a:ext cx="3216137" cy="639086"/>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r>
              <a:rPr lang="en-US" sz="3200" dirty="0">
                <a:latin typeface="Times New Roman" panose="02020603050405020304" pitchFamily="18" charset="0"/>
                <a:ea typeface="SimSun" panose="02010600030101010101" pitchFamily="2" charset="-122"/>
              </a:rPr>
              <a:t>Free Trees</a:t>
            </a:r>
            <a:endParaRPr lang="en-US" sz="280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74707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92A0BE-A1D8-431B-AA2A-97285471A816}"/>
              </a:ext>
            </a:extLst>
          </p:cNvPr>
          <p:cNvSpPr txBox="1"/>
          <p:nvPr/>
        </p:nvSpPr>
        <p:spPr>
          <a:xfrm>
            <a:off x="0" y="164146"/>
            <a:ext cx="12192000" cy="63908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67715" y="948690"/>
            <a:ext cx="9056569" cy="5909310"/>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The following theorem captures important facts about free trees.</a:t>
            </a:r>
            <a:endParaRPr lang="en-US" sz="1000" dirty="0">
              <a:latin typeface="Courier New" panose="02070309020205020404" pitchFamily="49" charset="0"/>
              <a:ea typeface="SimSun" panose="02010600030101010101" pitchFamily="2" charset="-122"/>
            </a:endParaRPr>
          </a:p>
          <a:p>
            <a:pPr>
              <a:spcAft>
                <a:spcPts val="1200"/>
              </a:spcAft>
            </a:pPr>
            <a:r>
              <a:rPr lang="en-US" sz="2400" dirty="0">
                <a:solidFill>
                  <a:srgbClr val="0000FF"/>
                </a:solidFill>
                <a:latin typeface="Times New Roman" panose="02020603050405020304" pitchFamily="18" charset="0"/>
                <a:ea typeface="SimSun" panose="02010600030101010101" pitchFamily="2" charset="-122"/>
              </a:rPr>
              <a:t>Theorem 3.6 (Properties of free trees)</a:t>
            </a:r>
            <a:endParaRPr lang="en-US" sz="1200" dirty="0">
              <a:solidFill>
                <a:srgbClr val="0000FF"/>
              </a:solidFill>
              <a:latin typeface="Courier New" panose="02070309020205020404" pitchFamily="49" charset="0"/>
              <a:ea typeface="SimSun" panose="02010600030101010101" pitchFamily="2" charset="-122"/>
            </a:endParaRPr>
          </a:p>
          <a:p>
            <a:pPr>
              <a:spcAft>
                <a:spcPts val="1000"/>
              </a:spcAft>
            </a:pPr>
            <a:r>
              <a:rPr lang="en-US" sz="2400" dirty="0">
                <a:latin typeface="Times New Roman" panose="02020603050405020304" pitchFamily="18" charset="0"/>
                <a:ea typeface="SimSun" panose="02010600030101010101" pitchFamily="2" charset="-122"/>
              </a:rPr>
              <a:t>Let G = (V, E) be an undirected graph. </a:t>
            </a:r>
          </a:p>
          <a:p>
            <a:pPr>
              <a:spcAft>
                <a:spcPts val="1000"/>
              </a:spcAft>
            </a:pPr>
            <a:r>
              <a:rPr lang="en-US" sz="2400" dirty="0">
                <a:latin typeface="Times New Roman" panose="02020603050405020304" pitchFamily="18" charset="0"/>
                <a:ea typeface="SimSun" panose="02010600030101010101" pitchFamily="2" charset="-122"/>
              </a:rPr>
              <a:t>The following statements are equivalent.</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G is a free tree.</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Any two vertices in G are connected by a unique simple path.</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G is connected, but if any edge is removed from E, the result graph is disconnected.</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G is connected, and | E | = | V | - 1.</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G is acyclic, and | E | = | V | - 1.</a:t>
            </a:r>
            <a:endParaRPr lang="en-US" sz="2400" dirty="0">
              <a:latin typeface="Courier New" panose="02070309020205020404" pitchFamily="49" charset="0"/>
              <a:ea typeface="SimSun" panose="02010600030101010101" pitchFamily="2" charset="-122"/>
            </a:endParaRPr>
          </a:p>
          <a:p>
            <a:pPr marL="461963" marR="0" lvl="0" indent="-461963">
              <a:spcBef>
                <a:spcPts val="0"/>
              </a:spcBef>
              <a:spcAft>
                <a:spcPts val="1000"/>
              </a:spcAft>
              <a:buFont typeface="+mj-lt"/>
              <a:buAutoNum type="arabicPeriod"/>
            </a:pPr>
            <a:r>
              <a:rPr lang="en-US" sz="2400" dirty="0">
                <a:latin typeface="Times New Roman" panose="02020603050405020304" pitchFamily="18" charset="0"/>
                <a:ea typeface="SimSun" panose="02010600030101010101" pitchFamily="2" charset="-122"/>
              </a:rPr>
              <a:t>G is acyclic, but if any edge is added to E, the result graph contains a cycle.</a:t>
            </a:r>
            <a:endParaRPr lang="en-US" sz="2400" dirty="0">
              <a:effectLst/>
              <a:latin typeface="Courier New" panose="02070309020205020404" pitchFamily="49" charset="0"/>
              <a:ea typeface="SimSun" panose="02010600030101010101" pitchFamily="2" charset="-122"/>
            </a:endParaRPr>
          </a:p>
        </p:txBody>
      </p:sp>
      <p:pic>
        <p:nvPicPr>
          <p:cNvPr id="3" name="Picture 2" descr="Image result for smiley face images">
            <a:extLst>
              <a:ext uri="{FF2B5EF4-FFF2-40B4-BE49-F238E27FC236}">
                <a16:creationId xmlns:a16="http://schemas.microsoft.com/office/drawing/2014/main" id="{F2C29849-DB57-4027-BD72-045F5D1F0A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11" y="24694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F85517-5234-40DF-A129-A453A8DBB7A0}"/>
              </a:ext>
            </a:extLst>
          </p:cNvPr>
          <p:cNvSpPr/>
          <p:nvPr/>
        </p:nvSpPr>
        <p:spPr>
          <a:xfrm>
            <a:off x="1567715" y="308187"/>
            <a:ext cx="3216137" cy="639086"/>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r>
              <a:rPr lang="en-US" sz="3200" dirty="0">
                <a:latin typeface="Times New Roman" panose="02020603050405020304" pitchFamily="18" charset="0"/>
                <a:ea typeface="SimSun" panose="02010600030101010101" pitchFamily="2" charset="-122"/>
              </a:rPr>
              <a:t>Free Trees</a:t>
            </a:r>
            <a:endParaRPr lang="en-US" sz="280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84339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3209544"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3209544"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621792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498348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498348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621792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CB9B5F4-9624-406A-9431-7B22F724346D}"/>
              </a:ext>
            </a:extLst>
          </p:cNvPr>
          <p:cNvCxnSpPr>
            <a:cxnSpLocks/>
            <a:stCxn id="2" idx="6"/>
            <a:endCxn id="5" idx="2"/>
          </p:cNvCxnSpPr>
          <p:nvPr/>
        </p:nvCxnSpPr>
        <p:spPr>
          <a:xfrm>
            <a:off x="3749040" y="2061972"/>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91F3A8-503B-4C98-BB82-424887DD4767}"/>
              </a:ext>
            </a:extLst>
          </p:cNvPr>
          <p:cNvCxnSpPr>
            <a:cxnSpLocks/>
            <a:stCxn id="3" idx="0"/>
            <a:endCxn id="2" idx="4"/>
          </p:cNvCxnSpPr>
          <p:nvPr/>
        </p:nvCxnSpPr>
        <p:spPr>
          <a:xfrm flipV="1">
            <a:off x="3479292"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626E34-A19B-4101-B608-D67E386EBE9E}"/>
              </a:ext>
            </a:extLst>
          </p:cNvPr>
          <p:cNvCxnSpPr>
            <a:cxnSpLocks/>
            <a:stCxn id="5" idx="3"/>
            <a:endCxn id="3" idx="7"/>
          </p:cNvCxnSpPr>
          <p:nvPr/>
        </p:nvCxnSpPr>
        <p:spPr>
          <a:xfrm flipH="1">
            <a:off x="3670033" y="2246247"/>
            <a:ext cx="1392454"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7A1F9B-7CE6-4E3D-B074-EA40AC8BB0C0}"/>
              </a:ext>
            </a:extLst>
          </p:cNvPr>
          <p:cNvCxnSpPr>
            <a:cxnSpLocks/>
            <a:stCxn id="5" idx="4"/>
            <a:endCxn id="6" idx="0"/>
          </p:cNvCxnSpPr>
          <p:nvPr/>
        </p:nvCxnSpPr>
        <p:spPr>
          <a:xfrm>
            <a:off x="5253228" y="2322576"/>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0613F-A964-4ECD-AE03-BA736F0D3D48}"/>
              </a:ext>
            </a:extLst>
          </p:cNvPr>
          <p:cNvCxnSpPr>
            <a:cxnSpLocks/>
            <a:stCxn id="7" idx="0"/>
          </p:cNvCxnSpPr>
          <p:nvPr/>
        </p:nvCxnSpPr>
        <p:spPr>
          <a:xfrm flipV="1">
            <a:off x="6487668" y="2290572"/>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6FB543-D4D6-426E-9FEE-C9FAF56932CC}"/>
              </a:ext>
            </a:extLst>
          </p:cNvPr>
          <p:cNvCxnSpPr>
            <a:cxnSpLocks/>
            <a:stCxn id="3" idx="7"/>
            <a:endCxn id="6" idx="1"/>
          </p:cNvCxnSpPr>
          <p:nvPr/>
        </p:nvCxnSpPr>
        <p:spPr>
          <a:xfrm>
            <a:off x="3670033" y="341998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49BB0B8-D49E-41BD-98CC-8604A4894BB0}"/>
              </a:ext>
            </a:extLst>
          </p:cNvPr>
          <p:cNvCxnSpPr>
            <a:cxnSpLocks/>
            <a:stCxn id="6" idx="3"/>
            <a:endCxn id="3" idx="5"/>
          </p:cNvCxnSpPr>
          <p:nvPr/>
        </p:nvCxnSpPr>
        <p:spPr>
          <a:xfrm flipH="1">
            <a:off x="3670033" y="3788535"/>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6683DB-E655-464D-A82E-68073184072D}"/>
              </a:ext>
            </a:extLst>
          </p:cNvPr>
          <p:cNvCxnSpPr>
            <a:stCxn id="5" idx="1"/>
            <a:endCxn id="5" idx="7"/>
          </p:cNvCxnSpPr>
          <p:nvPr/>
        </p:nvCxnSpPr>
        <p:spPr>
          <a:xfrm rot="5400000" flipH="1" flipV="1">
            <a:off x="5253228" y="1686956"/>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5E898E8-8A81-42E4-A9A1-B0BC328F894D}"/>
              </a:ext>
            </a:extLst>
          </p:cNvPr>
          <p:cNvSpPr txBox="1"/>
          <p:nvPr/>
        </p:nvSpPr>
        <p:spPr>
          <a:xfrm>
            <a:off x="1847088" y="4416552"/>
            <a:ext cx="706831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5.2a   A directed graph G = (V, E), where V = {1, 2, 3, 4, 5, 6} and  E = {(1, 2), (2, 2), (2, 4), (2, 5), (4, 1), (4, 5), (5, 4), (6, 3)}. The edge (2, 2) is a self-loop.</a:t>
            </a:r>
          </a:p>
        </p:txBody>
      </p:sp>
    </p:spTree>
    <p:extLst>
      <p:ext uri="{BB962C8B-B14F-4D97-AF65-F5344CB8AC3E}">
        <p14:creationId xmlns:p14="http://schemas.microsoft.com/office/powerpoint/2010/main" val="771821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B5BC52-7760-4F09-BCC0-43605CAA1A03}"/>
              </a:ext>
            </a:extLst>
          </p:cNvPr>
          <p:cNvSpPr txBox="1"/>
          <p:nvPr/>
        </p:nvSpPr>
        <p:spPr>
          <a:xfrm>
            <a:off x="0" y="4013652"/>
            <a:ext cx="12192000" cy="1736369"/>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92771F8C-3818-4357-9F96-32F838A66974}"/>
              </a:ext>
            </a:extLst>
          </p:cNvPr>
          <p:cNvSpPr txBox="1"/>
          <p:nvPr/>
        </p:nvSpPr>
        <p:spPr>
          <a:xfrm>
            <a:off x="1449163" y="1718149"/>
            <a:ext cx="8691417" cy="4031873"/>
          </a:xfrm>
          <a:prstGeom prst="rect">
            <a:avLst/>
          </a:prstGeom>
          <a:noFill/>
        </p:spPr>
        <p:txBody>
          <a:bodyPr wrap="square" rtlCol="0">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The Theorem 3.6 states the following facts:</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a:t>
            </a:r>
            <a:r>
              <a:rPr lang="en-US" sz="2400" dirty="0">
                <a:solidFill>
                  <a:srgbClr val="0000FF"/>
                </a:solidFill>
                <a:latin typeface="Times New Roman" panose="02020603050405020304" pitchFamily="18" charset="0"/>
                <a:cs typeface="Times New Roman" panose="02020603050405020304" pitchFamily="18" charset="0"/>
              </a:rPr>
              <a:t>every two vertices </a:t>
            </a:r>
            <a:r>
              <a:rPr lang="en-US" sz="2400" dirty="0">
                <a:latin typeface="Times New Roman" panose="02020603050405020304" pitchFamily="18" charset="0"/>
                <a:cs typeface="Times New Roman" panose="02020603050405020304" pitchFamily="18" charset="0"/>
              </a:rPr>
              <a:t>in a free tree, there always </a:t>
            </a:r>
            <a:r>
              <a:rPr lang="en-US" sz="2400" dirty="0">
                <a:solidFill>
                  <a:srgbClr val="0000FF"/>
                </a:solidFill>
                <a:latin typeface="Times New Roman" panose="02020603050405020304" pitchFamily="18" charset="0"/>
                <a:cs typeface="Times New Roman" panose="02020603050405020304" pitchFamily="18" charset="0"/>
              </a:rPr>
              <a:t>exists exactly one simple path </a:t>
            </a:r>
            <a:r>
              <a:rPr lang="en-US" sz="2400" dirty="0">
                <a:latin typeface="Times New Roman" panose="02020603050405020304" pitchFamily="18" charset="0"/>
                <a:cs typeface="Times New Roman" panose="02020603050405020304" pitchFamily="18" charset="0"/>
              </a:rPr>
              <a:t>from one of these vertices to the other. </a:t>
            </a:r>
          </a:p>
          <a:p>
            <a:pPr marL="342900" indent="-342900">
              <a:spcBef>
                <a:spcPts val="600"/>
              </a:spcBef>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This property makes it possible to choose </a:t>
            </a:r>
            <a:r>
              <a:rPr lang="en-US" sz="2400" dirty="0">
                <a:latin typeface="Times New Roman" panose="02020603050405020304" pitchFamily="18" charset="0"/>
                <a:cs typeface="Times New Roman" panose="02020603050405020304" pitchFamily="18" charset="0"/>
              </a:rPr>
              <a:t>an arbitrary vertex in a free tree to be </a:t>
            </a:r>
            <a:r>
              <a:rPr lang="en-US" sz="2400" dirty="0">
                <a:solidFill>
                  <a:srgbClr val="0000FF"/>
                </a:solidFill>
                <a:latin typeface="Times New Roman" panose="02020603050405020304" pitchFamily="18" charset="0"/>
                <a:cs typeface="Times New Roman" panose="02020603050405020304" pitchFamily="18" charset="0"/>
              </a:rPr>
              <a:t>the </a:t>
            </a:r>
            <a:r>
              <a:rPr lang="en-US" sz="2400" b="1" dirty="0">
                <a:solidFill>
                  <a:srgbClr val="0000FF"/>
                </a:solidFill>
                <a:latin typeface="Times New Roman" panose="02020603050405020304" pitchFamily="18" charset="0"/>
                <a:cs typeface="Times New Roman" panose="02020603050405020304" pitchFamily="18" charset="0"/>
              </a:rPr>
              <a:t>root </a:t>
            </a:r>
            <a:r>
              <a:rPr lang="en-US" sz="2400" dirty="0">
                <a:latin typeface="Times New Roman" panose="02020603050405020304" pitchFamily="18" charset="0"/>
                <a:cs typeface="Times New Roman" panose="02020603050405020304" pitchFamily="18" charset="0"/>
              </a:rPr>
              <a:t>of the </a:t>
            </a:r>
            <a:r>
              <a:rPr lang="en-US" sz="2400" b="1" dirty="0">
                <a:latin typeface="Times New Roman" panose="02020603050405020304" pitchFamily="18" charset="0"/>
                <a:cs typeface="Times New Roman" panose="02020603050405020304" pitchFamily="18" charset="0"/>
              </a:rPr>
              <a:t>rooted tree</a:t>
            </a:r>
            <a:r>
              <a:rPr lang="en-US" sz="2400" dirty="0">
                <a:latin typeface="Times New Roman" panose="02020603050405020304" pitchFamily="18" charset="0"/>
                <a:cs typeface="Times New Roman" panose="02020603050405020304" pitchFamily="18" charset="0"/>
              </a:rPr>
              <a:t>.</a:t>
            </a:r>
          </a:p>
          <a:p>
            <a:pPr>
              <a:spcBef>
                <a:spcPts val="600"/>
              </a:spcBef>
              <a:spcAft>
                <a:spcPts val="600"/>
              </a:spcAft>
            </a:pPr>
            <a:r>
              <a:rPr lang="en-US" sz="2400" b="1" i="1" dirty="0">
                <a:latin typeface="Times New Roman" panose="02020603050405020304" pitchFamily="18" charset="0"/>
                <a:cs typeface="Times New Roman" panose="02020603050405020304" pitchFamily="18" charset="0"/>
              </a:rPr>
              <a:t>Definition of a rooted tree:</a:t>
            </a:r>
          </a:p>
          <a:p>
            <a:pPr marL="347663">
              <a:spcBef>
                <a:spcPts val="600"/>
              </a:spcBef>
              <a:spcAft>
                <a:spcPts val="600"/>
              </a:spcAft>
            </a:pPr>
            <a:r>
              <a:rPr lang="en-US" sz="2400" dirty="0">
                <a:latin typeface="Times New Roman" panose="02020603050405020304" pitchFamily="18" charset="0"/>
                <a:cs typeface="Times New Roman" panose="02020603050405020304" pitchFamily="18" charset="0"/>
              </a:rPr>
              <a:t>A </a:t>
            </a:r>
            <a:r>
              <a:rPr lang="en-US" sz="2400" dirty="0">
                <a:solidFill>
                  <a:srgbClr val="0033CC"/>
                </a:solidFill>
                <a:latin typeface="Times New Roman" panose="02020603050405020304" pitchFamily="18" charset="0"/>
                <a:cs typeface="Times New Roman" panose="02020603050405020304" pitchFamily="18" charset="0"/>
              </a:rPr>
              <a:t>rooted tree </a:t>
            </a:r>
            <a:r>
              <a:rPr lang="en-US" sz="2400" dirty="0">
                <a:latin typeface="Times New Roman" panose="02020603050405020304" pitchFamily="18" charset="0"/>
                <a:cs typeface="Times New Roman" panose="02020603050405020304" pitchFamily="18" charset="0"/>
              </a:rPr>
              <a:t>is a free tree in which one of the vertices (also referred as </a:t>
            </a:r>
            <a:r>
              <a:rPr lang="en-US" sz="2400" dirty="0">
                <a:solidFill>
                  <a:srgbClr val="0033CC"/>
                </a:solidFill>
                <a:latin typeface="Times New Roman" panose="02020603050405020304" pitchFamily="18" charset="0"/>
                <a:cs typeface="Times New Roman" panose="02020603050405020304" pitchFamily="18" charset="0"/>
              </a:rPr>
              <a:t>nodes of the tree</a:t>
            </a:r>
            <a:r>
              <a:rPr lang="en-US" sz="2400" dirty="0">
                <a:latin typeface="Times New Roman" panose="02020603050405020304" pitchFamily="18" charset="0"/>
                <a:cs typeface="Times New Roman" panose="02020603050405020304" pitchFamily="18" charset="0"/>
              </a:rPr>
              <a:t>) is distinguished from the others. The distinguished vertex is called the root of the tree.</a:t>
            </a:r>
          </a:p>
        </p:txBody>
      </p:sp>
      <p:pic>
        <p:nvPicPr>
          <p:cNvPr id="3" name="Picture 2" descr="Image result for smiley face images">
            <a:extLst>
              <a:ext uri="{FF2B5EF4-FFF2-40B4-BE49-F238E27FC236}">
                <a16:creationId xmlns:a16="http://schemas.microsoft.com/office/drawing/2014/main" id="{81099C90-9997-4549-A2CA-96833F1192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666" y="3429000"/>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6BD0CDD-5662-4BA0-9611-A7026B5281EA}"/>
              </a:ext>
            </a:extLst>
          </p:cNvPr>
          <p:cNvSpPr/>
          <p:nvPr/>
        </p:nvSpPr>
        <p:spPr>
          <a:xfrm>
            <a:off x="1449163" y="648362"/>
            <a:ext cx="3672993" cy="639086"/>
          </a:xfrm>
          <a:prstGeom prst="rect">
            <a:avLst/>
          </a:prstGeom>
        </p:spPr>
        <p:txBody>
          <a:bodyPr wrap="none">
            <a:spAutoFit/>
          </a:bodyPr>
          <a:lstStyle/>
          <a:p>
            <a:pPr marL="457200" indent="-457200">
              <a:lnSpc>
                <a:spcPct val="115000"/>
              </a:lnSpc>
            </a:pPr>
            <a:r>
              <a:rPr lang="en-US" sz="3200" dirty="0">
                <a:solidFill>
                  <a:srgbClr val="0000FF"/>
                </a:solidFill>
                <a:ea typeface="SimSun" panose="02010600030101010101" pitchFamily="2" charset="-122"/>
              </a:rPr>
              <a:t>Graphs-</a:t>
            </a:r>
            <a:r>
              <a:rPr lang="en-US" sz="3200" dirty="0">
                <a:latin typeface="Times New Roman" panose="02020603050405020304" pitchFamily="18" charset="0"/>
                <a:ea typeface="SimSun" panose="02010600030101010101" pitchFamily="2" charset="-122"/>
              </a:rPr>
              <a:t>Rooted Trees</a:t>
            </a:r>
            <a:endParaRPr lang="en-US" sz="2800" dirty="0">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313570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2771F8C-3818-4357-9F96-32F838A66974}"/>
                  </a:ext>
                </a:extLst>
              </p:cNvPr>
              <p:cNvSpPr txBox="1"/>
              <p:nvPr/>
            </p:nvSpPr>
            <p:spPr>
              <a:xfrm>
                <a:off x="1440019" y="730383"/>
                <a:ext cx="8892701" cy="5647700"/>
              </a:xfrm>
              <a:prstGeom prst="rect">
                <a:avLst/>
              </a:prstGeom>
              <a:noFill/>
            </p:spPr>
            <p:txBody>
              <a:bodyPr wrap="square" rtlCol="0">
                <a:spAutoFit/>
              </a:bodyPr>
              <a:lstStyle/>
              <a:p>
                <a:r>
                  <a:rPr lang="en-US" sz="3200" dirty="0">
                    <a:solidFill>
                      <a:srgbClr val="0000FF"/>
                    </a:solidFill>
                    <a:ea typeface="SimSun" panose="02010600030101010101" pitchFamily="2" charset="-122"/>
                  </a:rPr>
                  <a:t>Graphs</a:t>
                </a:r>
                <a:r>
                  <a:rPr lang="en-US" sz="2400" dirty="0">
                    <a:solidFill>
                      <a:srgbClr val="0000FF"/>
                    </a:solidFill>
                    <a:ea typeface="SimSun" panose="02010600030101010101" pitchFamily="2" charset="-122"/>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Rooted Trees</a:t>
                </a:r>
              </a:p>
              <a:p>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x be a node in a rooted tree T with root r.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node y on the unique path from r to x is called an </a:t>
                </a:r>
                <a:r>
                  <a:rPr lang="en-US" sz="2400" dirty="0">
                    <a:solidFill>
                      <a:srgbClr val="0033CC"/>
                    </a:solidFill>
                    <a:latin typeface="Times New Roman" panose="02020603050405020304" pitchFamily="18" charset="0"/>
                    <a:cs typeface="Times New Roman" panose="02020603050405020304" pitchFamily="18" charset="0"/>
                  </a:rPr>
                  <a:t>ancestor</a:t>
                </a:r>
                <a:r>
                  <a:rPr lang="en-US" sz="2400" dirty="0">
                    <a:latin typeface="Times New Roman" panose="02020603050405020304" pitchFamily="18" charset="0"/>
                    <a:cs typeface="Times New Roman" panose="02020603050405020304" pitchFamily="18" charset="0"/>
                  </a:rPr>
                  <a:t> of x.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 is an ancestor of x, then x is a </a:t>
                </a:r>
                <a:r>
                  <a:rPr lang="en-US" sz="2400" dirty="0">
                    <a:solidFill>
                      <a:srgbClr val="0033CC"/>
                    </a:solidFill>
                    <a:latin typeface="Times New Roman" panose="02020603050405020304" pitchFamily="18" charset="0"/>
                    <a:cs typeface="Times New Roman" panose="02020603050405020304" pitchFamily="18" charset="0"/>
                  </a:rPr>
                  <a:t>descendant</a:t>
                </a:r>
                <a:r>
                  <a:rPr lang="en-US" sz="2400" dirty="0">
                    <a:latin typeface="Times New Roman" panose="02020603050405020304" pitchFamily="18" charset="0"/>
                    <a:cs typeface="Times New Roman" panose="02020603050405020304" pitchFamily="18" charset="0"/>
                  </a:rPr>
                  <a:t> of y.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 node is both an ancestor and a descendant of itself.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 is an ancestor of x and x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y, then y is a </a:t>
                </a:r>
                <a:r>
                  <a:rPr lang="en-US" sz="2400" dirty="0">
                    <a:solidFill>
                      <a:srgbClr val="0033CC"/>
                    </a:solidFill>
                    <a:latin typeface="Times New Roman" panose="02020603050405020304" pitchFamily="18" charset="0"/>
                    <a:cs typeface="Times New Roman" panose="02020603050405020304" pitchFamily="18" charset="0"/>
                  </a:rPr>
                  <a:t>proper ancestor </a:t>
                </a:r>
                <a:r>
                  <a:rPr lang="en-US" sz="2400" dirty="0">
                    <a:latin typeface="Times New Roman" panose="02020603050405020304" pitchFamily="18" charset="0"/>
                    <a:cs typeface="Times New Roman" panose="02020603050405020304" pitchFamily="18" charset="0"/>
                  </a:rPr>
                  <a:t>of x and x is a </a:t>
                </a:r>
                <a:r>
                  <a:rPr lang="en-US" sz="2400" dirty="0">
                    <a:solidFill>
                      <a:srgbClr val="0033CC"/>
                    </a:solidFill>
                    <a:latin typeface="Times New Roman" panose="02020603050405020304" pitchFamily="18" charset="0"/>
                    <a:cs typeface="Times New Roman" panose="02020603050405020304" pitchFamily="18" charset="0"/>
                  </a:rPr>
                  <a:t>proper descendant </a:t>
                </a:r>
                <a:r>
                  <a:rPr lang="en-US" sz="2400" dirty="0">
                    <a:latin typeface="Times New Roman" panose="02020603050405020304" pitchFamily="18" charset="0"/>
                    <a:cs typeface="Times New Roman" panose="02020603050405020304" pitchFamily="18" charset="0"/>
                  </a:rPr>
                  <a:t>of y.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subtree rooted at x </a:t>
                </a:r>
                <a:r>
                  <a:rPr lang="en-US" sz="2400" dirty="0">
                    <a:latin typeface="Times New Roman" panose="02020603050405020304" pitchFamily="18" charset="0"/>
                    <a:cs typeface="Times New Roman" panose="02020603050405020304" pitchFamily="18" charset="0"/>
                  </a:rPr>
                  <a:t>is the tree induced by descendants of x, rooted at x.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the subtree rooted at node 8 in Figure 5.6a contains nodes 8, 6, 5 and 9.</a:t>
                </a:r>
              </a:p>
            </p:txBody>
          </p:sp>
        </mc:Choice>
        <mc:Fallback xmlns="">
          <p:sp>
            <p:nvSpPr>
              <p:cNvPr id="2" name="TextBox 1">
                <a:extLst>
                  <a:ext uri="{FF2B5EF4-FFF2-40B4-BE49-F238E27FC236}">
                    <a16:creationId xmlns:a16="http://schemas.microsoft.com/office/drawing/2014/main" id="{92771F8C-3818-4357-9F96-32F838A66974}"/>
                  </a:ext>
                </a:extLst>
              </p:cNvPr>
              <p:cNvSpPr txBox="1">
                <a:spLocks noRot="1" noChangeAspect="1" noMove="1" noResize="1" noEditPoints="1" noAdjustHandles="1" noChangeArrowheads="1" noChangeShapeType="1" noTextEdit="1"/>
              </p:cNvSpPr>
              <p:nvPr/>
            </p:nvSpPr>
            <p:spPr>
              <a:xfrm>
                <a:off x="1440019" y="730383"/>
                <a:ext cx="8892701" cy="5647700"/>
              </a:xfrm>
              <a:prstGeom prst="rect">
                <a:avLst/>
              </a:prstGeom>
              <a:blipFill>
                <a:blip r:embed="rId2"/>
                <a:stretch>
                  <a:fillRect l="-1714" t="-1404" r="-1302" b="-1620"/>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81099C90-9997-4549-A2CA-96833F1192C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666" y="3429000"/>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62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1F8C-3818-4357-9F96-32F838A66974}"/>
              </a:ext>
            </a:extLst>
          </p:cNvPr>
          <p:cNvSpPr txBox="1"/>
          <p:nvPr/>
        </p:nvSpPr>
        <p:spPr>
          <a:xfrm>
            <a:off x="1540603" y="986415"/>
            <a:ext cx="8892701" cy="4385816"/>
          </a:xfrm>
          <a:prstGeom prst="rect">
            <a:avLst/>
          </a:prstGeom>
          <a:noFill/>
        </p:spPr>
        <p:txBody>
          <a:bodyPr wrap="square" rtlCol="0">
            <a:spAutoFit/>
          </a:bodyPr>
          <a:lstStyle/>
          <a:p>
            <a:r>
              <a:rPr lang="en-US" sz="3200" dirty="0">
                <a:solidFill>
                  <a:srgbClr val="0000FF"/>
                </a:solidFill>
                <a:ea typeface="SimSun" panose="02010600030101010101" pitchFamily="2" charset="-122"/>
              </a:rPr>
              <a:t>Graphs</a:t>
            </a:r>
            <a:r>
              <a:rPr lang="en-US" sz="2400" dirty="0">
                <a:solidFill>
                  <a:srgbClr val="0000FF"/>
                </a:solidFill>
                <a:ea typeface="SimSun" panose="02010600030101010101" pitchFamily="2" charset="-122"/>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Rooted Trees</a:t>
            </a:r>
          </a:p>
          <a:p>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x be a node in a rooted tree T with root r.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last edge on the path from the root r of a tree T to a node x is (y, x), then y is the </a:t>
            </a:r>
            <a:r>
              <a:rPr lang="en-US" sz="2400" dirty="0">
                <a:solidFill>
                  <a:srgbClr val="0033CC"/>
                </a:solidFill>
                <a:latin typeface="Times New Roman" panose="02020603050405020304" pitchFamily="18" charset="0"/>
                <a:cs typeface="Times New Roman" panose="02020603050405020304" pitchFamily="18" charset="0"/>
              </a:rPr>
              <a:t>parent</a:t>
            </a:r>
            <a:r>
              <a:rPr lang="en-US" sz="2400" dirty="0">
                <a:latin typeface="Times New Roman" panose="02020603050405020304" pitchFamily="18" charset="0"/>
                <a:cs typeface="Times New Roman" panose="02020603050405020304" pitchFamily="18" charset="0"/>
              </a:rPr>
              <a:t> of x, and x is a </a:t>
            </a:r>
            <a:r>
              <a:rPr lang="en-US" sz="2400" dirty="0">
                <a:solidFill>
                  <a:srgbClr val="0033CC"/>
                </a:solidFill>
                <a:latin typeface="Times New Roman" panose="02020603050405020304" pitchFamily="18" charset="0"/>
                <a:cs typeface="Times New Roman" panose="02020603050405020304" pitchFamily="18" charset="0"/>
              </a:rPr>
              <a:t>child</a:t>
            </a:r>
            <a:r>
              <a:rPr lang="en-US" sz="2400" dirty="0">
                <a:latin typeface="Times New Roman" panose="02020603050405020304" pitchFamily="18" charset="0"/>
                <a:cs typeface="Times New Roman" panose="02020603050405020304" pitchFamily="18" charset="0"/>
              </a:rPr>
              <a:t> of y.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root is the only node in T with no parent.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two nodes have the same parent, they are </a:t>
            </a:r>
            <a:r>
              <a:rPr lang="en-US" sz="2400" dirty="0">
                <a:solidFill>
                  <a:srgbClr val="0033CC"/>
                </a:solidFill>
                <a:latin typeface="Times New Roman" panose="02020603050405020304" pitchFamily="18" charset="0"/>
                <a:cs typeface="Times New Roman" panose="02020603050405020304" pitchFamily="18" charset="0"/>
              </a:rPr>
              <a:t>siblings</a:t>
            </a:r>
            <a:r>
              <a:rPr lang="en-US" sz="2400" dirty="0">
                <a:latin typeface="Times New Roman" panose="02020603050405020304" pitchFamily="18" charset="0"/>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node with no children is an </a:t>
            </a:r>
            <a:r>
              <a:rPr lang="en-US" sz="2400" dirty="0">
                <a:solidFill>
                  <a:srgbClr val="0033CC"/>
                </a:solidFill>
                <a:latin typeface="Times New Roman" panose="02020603050405020304" pitchFamily="18" charset="0"/>
                <a:cs typeface="Times New Roman" panose="02020603050405020304" pitchFamily="18" charset="0"/>
              </a:rPr>
              <a:t>external</a:t>
            </a:r>
            <a:r>
              <a:rPr lang="en-US" sz="2400" dirty="0">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node or leaf</a:t>
            </a:r>
            <a:r>
              <a:rPr lang="en-US" sz="2400" dirty="0">
                <a:latin typeface="Times New Roman" panose="02020603050405020304" pitchFamily="18" charset="0"/>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nonleaf</a:t>
            </a:r>
            <a:r>
              <a:rPr lang="en-US" sz="2400" dirty="0">
                <a:latin typeface="Times New Roman" panose="02020603050405020304" pitchFamily="18" charset="0"/>
                <a:cs typeface="Times New Roman" panose="02020603050405020304" pitchFamily="18" charset="0"/>
              </a:rPr>
              <a:t> node is an </a:t>
            </a:r>
            <a:r>
              <a:rPr lang="en-US" sz="2400" dirty="0">
                <a:solidFill>
                  <a:srgbClr val="0033CC"/>
                </a:solidFill>
                <a:latin typeface="Times New Roman" panose="02020603050405020304" pitchFamily="18" charset="0"/>
                <a:cs typeface="Times New Roman" panose="02020603050405020304" pitchFamily="18" charset="0"/>
              </a:rPr>
              <a:t>internal node</a:t>
            </a:r>
            <a:r>
              <a:rPr lang="en-US" sz="2400" dirty="0">
                <a:latin typeface="Times New Roman" panose="02020603050405020304" pitchFamily="18" charset="0"/>
                <a:cs typeface="Times New Roman" panose="02020603050405020304" pitchFamily="18" charset="0"/>
              </a:rPr>
              <a:t>. </a:t>
            </a:r>
          </a:p>
        </p:txBody>
      </p:sp>
      <p:pic>
        <p:nvPicPr>
          <p:cNvPr id="3" name="Picture 2" descr="Image result for smiley face images">
            <a:extLst>
              <a:ext uri="{FF2B5EF4-FFF2-40B4-BE49-F238E27FC236}">
                <a16:creationId xmlns:a16="http://schemas.microsoft.com/office/drawing/2014/main" id="{81099C90-9997-4549-A2CA-96833F1192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666" y="3429000"/>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33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2805805" y="81051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7</a:t>
            </a:r>
          </a:p>
        </p:txBody>
      </p:sp>
      <p:sp>
        <p:nvSpPr>
          <p:cNvPr id="3" name="Oval 2">
            <a:extLst>
              <a:ext uri="{FF2B5EF4-FFF2-40B4-BE49-F238E27FC236}">
                <a16:creationId xmlns:a16="http://schemas.microsoft.com/office/drawing/2014/main" id="{F0D9BA07-9541-4D29-9094-E34FD9B7528C}"/>
              </a:ext>
            </a:extLst>
          </p:cNvPr>
          <p:cNvSpPr/>
          <p:nvPr/>
        </p:nvSpPr>
        <p:spPr>
          <a:xfrm>
            <a:off x="1159164" y="244660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8</a:t>
            </a:r>
          </a:p>
        </p:txBody>
      </p:sp>
      <p:sp>
        <p:nvSpPr>
          <p:cNvPr id="4" name="Oval 3">
            <a:extLst>
              <a:ext uri="{FF2B5EF4-FFF2-40B4-BE49-F238E27FC236}">
                <a16:creationId xmlns:a16="http://schemas.microsoft.com/office/drawing/2014/main" id="{499A7862-6F8D-4AE3-825A-4EAE2AC82967}"/>
              </a:ext>
            </a:extLst>
          </p:cNvPr>
          <p:cNvSpPr/>
          <p:nvPr/>
        </p:nvSpPr>
        <p:spPr>
          <a:xfrm>
            <a:off x="3905822" y="165413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5" name="Oval 4">
            <a:extLst>
              <a:ext uri="{FF2B5EF4-FFF2-40B4-BE49-F238E27FC236}">
                <a16:creationId xmlns:a16="http://schemas.microsoft.com/office/drawing/2014/main" id="{D97F4CBD-9183-478F-85A3-0466F82ECE8E}"/>
              </a:ext>
            </a:extLst>
          </p:cNvPr>
          <p:cNvSpPr/>
          <p:nvPr/>
        </p:nvSpPr>
        <p:spPr>
          <a:xfrm>
            <a:off x="2729456" y="1659239"/>
            <a:ext cx="633633" cy="5279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10</a:t>
            </a:r>
          </a:p>
        </p:txBody>
      </p:sp>
      <p:sp>
        <p:nvSpPr>
          <p:cNvPr id="6" name="Oval 5">
            <a:extLst>
              <a:ext uri="{FF2B5EF4-FFF2-40B4-BE49-F238E27FC236}">
                <a16:creationId xmlns:a16="http://schemas.microsoft.com/office/drawing/2014/main" id="{197C57C7-E588-4E9F-8036-93BFA94070D9}"/>
              </a:ext>
            </a:extLst>
          </p:cNvPr>
          <p:cNvSpPr/>
          <p:nvPr/>
        </p:nvSpPr>
        <p:spPr>
          <a:xfrm>
            <a:off x="1768386" y="165924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7" name="Oval 6">
            <a:extLst>
              <a:ext uri="{FF2B5EF4-FFF2-40B4-BE49-F238E27FC236}">
                <a16:creationId xmlns:a16="http://schemas.microsoft.com/office/drawing/2014/main" id="{5BFC7BE7-CB56-4C6D-A7B7-406404C63050}"/>
              </a:ext>
            </a:extLst>
          </p:cNvPr>
          <p:cNvSpPr/>
          <p:nvPr/>
        </p:nvSpPr>
        <p:spPr>
          <a:xfrm>
            <a:off x="2321611" y="2445028"/>
            <a:ext cx="633632" cy="4929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12</a:t>
            </a:r>
          </a:p>
        </p:txBody>
      </p:sp>
      <p:cxnSp>
        <p:nvCxnSpPr>
          <p:cNvPr id="9" name="Straight Connector 8">
            <a:extLst>
              <a:ext uri="{FF2B5EF4-FFF2-40B4-BE49-F238E27FC236}">
                <a16:creationId xmlns:a16="http://schemas.microsoft.com/office/drawing/2014/main" id="{FD1A960D-923B-4C69-A152-220C5C27307C}"/>
              </a:ext>
            </a:extLst>
          </p:cNvPr>
          <p:cNvCxnSpPr>
            <a:cxnSpLocks/>
            <a:stCxn id="3" idx="0"/>
            <a:endCxn id="6" idx="3"/>
          </p:cNvCxnSpPr>
          <p:nvPr/>
        </p:nvCxnSpPr>
        <p:spPr>
          <a:xfrm flipV="1">
            <a:off x="1428912" y="2104119"/>
            <a:ext cx="418481" cy="342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299EA9-D4E8-4C80-8B2B-54C39313688D}"/>
              </a:ext>
            </a:extLst>
          </p:cNvPr>
          <p:cNvCxnSpPr>
            <a:cxnSpLocks/>
            <a:stCxn id="2" idx="5"/>
            <a:endCxn id="4" idx="0"/>
          </p:cNvCxnSpPr>
          <p:nvPr/>
        </p:nvCxnSpPr>
        <p:spPr>
          <a:xfrm>
            <a:off x="3266294" y="1255391"/>
            <a:ext cx="909276" cy="398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5B11B-26C5-4FFA-8784-E87396A5570F}"/>
              </a:ext>
            </a:extLst>
          </p:cNvPr>
          <p:cNvCxnSpPr>
            <a:cxnSpLocks/>
            <a:stCxn id="5" idx="0"/>
            <a:endCxn id="2" idx="4"/>
          </p:cNvCxnSpPr>
          <p:nvPr/>
        </p:nvCxnSpPr>
        <p:spPr>
          <a:xfrm flipV="1">
            <a:off x="3046273" y="1331720"/>
            <a:ext cx="29280" cy="327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3BA064-1A89-476E-8BA4-F3B74877F029}"/>
              </a:ext>
            </a:extLst>
          </p:cNvPr>
          <p:cNvCxnSpPr>
            <a:cxnSpLocks/>
            <a:stCxn id="2" idx="3"/>
            <a:endCxn id="6" idx="0"/>
          </p:cNvCxnSpPr>
          <p:nvPr/>
        </p:nvCxnSpPr>
        <p:spPr>
          <a:xfrm flipH="1">
            <a:off x="2038134" y="1255391"/>
            <a:ext cx="846678" cy="4038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B6648A-F2CD-4636-8107-10FD0BDBBDD6}"/>
              </a:ext>
            </a:extLst>
          </p:cNvPr>
          <p:cNvCxnSpPr>
            <a:cxnSpLocks/>
            <a:stCxn id="25" idx="0"/>
            <a:endCxn id="4" idx="3"/>
          </p:cNvCxnSpPr>
          <p:nvPr/>
        </p:nvCxnSpPr>
        <p:spPr>
          <a:xfrm flipV="1">
            <a:off x="3722057" y="2099011"/>
            <a:ext cx="262772" cy="346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9AEA52-CC76-49FA-8126-1258843813A1}"/>
              </a:ext>
            </a:extLst>
          </p:cNvPr>
          <p:cNvCxnSpPr>
            <a:cxnSpLocks/>
            <a:stCxn id="7" idx="0"/>
            <a:endCxn id="6" idx="5"/>
          </p:cNvCxnSpPr>
          <p:nvPr/>
        </p:nvCxnSpPr>
        <p:spPr>
          <a:xfrm flipH="1" flipV="1">
            <a:off x="2228875" y="2104119"/>
            <a:ext cx="409552" cy="340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2731AB3-762F-4BF7-8644-E1CCD7C68C92}"/>
              </a:ext>
            </a:extLst>
          </p:cNvPr>
          <p:cNvSpPr txBox="1"/>
          <p:nvPr/>
        </p:nvSpPr>
        <p:spPr>
          <a:xfrm>
            <a:off x="1204801" y="4742456"/>
            <a:ext cx="9987454" cy="1898790"/>
          </a:xfrm>
          <a:prstGeom prst="rect">
            <a:avLst/>
          </a:prstGeom>
          <a:noFill/>
        </p:spPr>
        <p:txBody>
          <a:bodyPr wrap="square">
            <a:spAutoFit/>
          </a:bodyPr>
          <a:lstStyle/>
          <a:p>
            <a:pPr>
              <a:lnSpc>
                <a:spcPct val="115000"/>
              </a:lnSpc>
            </a:pPr>
            <a:r>
              <a:rPr lang="en-US" sz="2000" dirty="0">
                <a:latin typeface="Times New Roman" panose="02020603050405020304" pitchFamily="18" charset="0"/>
                <a:ea typeface="SimSun" panose="02010600030101010101" pitchFamily="2" charset="-122"/>
              </a:rPr>
              <a:t>Figure 5.6a:   Rooted and ordered trees. (a) A rooted tree with height 4. The root (node 7) is at the top, its children (nodes with depth 1) are beneath it, their children (nodes with depth 2) are beneath them, etc. If the tree is ordered, the relative left-to-right order of the children of a node matter, otherwise it doesn’t. (b) Another rooted tree. As a rooted tree, it is identical to the tree in (a), but as an ordered tree it is different, since the children of node 3 appear in a different order.</a:t>
            </a:r>
            <a:r>
              <a:rPr lang="en-US" sz="2400" dirty="0">
                <a:latin typeface="Times New Roman" panose="02020603050405020304" pitchFamily="18" charset="0"/>
                <a:ea typeface="SimSun" panose="02010600030101010101" pitchFamily="2" charset="-122"/>
              </a:rPr>
              <a:t> </a:t>
            </a:r>
          </a:p>
        </p:txBody>
      </p:sp>
      <p:pic>
        <p:nvPicPr>
          <p:cNvPr id="41" name="Picture 40" descr="Image result for smiley face images">
            <a:extLst>
              <a:ext uri="{FF2B5EF4-FFF2-40B4-BE49-F238E27FC236}">
                <a16:creationId xmlns:a16="http://schemas.microsoft.com/office/drawing/2014/main" id="{FFDDF936-4B5D-4C4F-AF40-244B0F5677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68679">
            <a:off x="404439" y="561443"/>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77FFE4E3-10BE-42E6-AC19-4EE298BFC112}"/>
              </a:ext>
            </a:extLst>
          </p:cNvPr>
          <p:cNvSpPr/>
          <p:nvPr/>
        </p:nvSpPr>
        <p:spPr>
          <a:xfrm>
            <a:off x="3405241" y="2445028"/>
            <a:ext cx="633632"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a:t>
            </a:r>
          </a:p>
        </p:txBody>
      </p:sp>
      <p:sp>
        <p:nvSpPr>
          <p:cNvPr id="28" name="Oval 27">
            <a:extLst>
              <a:ext uri="{FF2B5EF4-FFF2-40B4-BE49-F238E27FC236}">
                <a16:creationId xmlns:a16="http://schemas.microsoft.com/office/drawing/2014/main" id="{2EB30B67-AE2E-4292-B430-AF87BE48BC2A}"/>
              </a:ext>
            </a:extLst>
          </p:cNvPr>
          <p:cNvSpPr/>
          <p:nvPr/>
        </p:nvSpPr>
        <p:spPr>
          <a:xfrm>
            <a:off x="4489860" y="244774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cxnSp>
        <p:nvCxnSpPr>
          <p:cNvPr id="32" name="Straight Connector 31">
            <a:extLst>
              <a:ext uri="{FF2B5EF4-FFF2-40B4-BE49-F238E27FC236}">
                <a16:creationId xmlns:a16="http://schemas.microsoft.com/office/drawing/2014/main" id="{466EB54F-279B-4A08-A03A-C3C065295168}"/>
              </a:ext>
            </a:extLst>
          </p:cNvPr>
          <p:cNvCxnSpPr>
            <a:cxnSpLocks/>
            <a:stCxn id="4" idx="5"/>
            <a:endCxn id="28" idx="0"/>
          </p:cNvCxnSpPr>
          <p:nvPr/>
        </p:nvCxnSpPr>
        <p:spPr>
          <a:xfrm>
            <a:off x="4366311" y="2099011"/>
            <a:ext cx="393297" cy="3487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0AB0BA64-9478-432A-8432-B70DC5D0A998}"/>
              </a:ext>
            </a:extLst>
          </p:cNvPr>
          <p:cNvSpPr/>
          <p:nvPr/>
        </p:nvSpPr>
        <p:spPr>
          <a:xfrm>
            <a:off x="665305" y="3263187"/>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sp>
        <p:nvSpPr>
          <p:cNvPr id="63" name="Oval 62">
            <a:extLst>
              <a:ext uri="{FF2B5EF4-FFF2-40B4-BE49-F238E27FC236}">
                <a16:creationId xmlns:a16="http://schemas.microsoft.com/office/drawing/2014/main" id="{C96EADA9-F159-46EF-AE16-926AEB50D71B}"/>
              </a:ext>
            </a:extLst>
          </p:cNvPr>
          <p:cNvSpPr/>
          <p:nvPr/>
        </p:nvSpPr>
        <p:spPr>
          <a:xfrm>
            <a:off x="1605949" y="3280033"/>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64" name="Oval 63">
            <a:extLst>
              <a:ext uri="{FF2B5EF4-FFF2-40B4-BE49-F238E27FC236}">
                <a16:creationId xmlns:a16="http://schemas.microsoft.com/office/drawing/2014/main" id="{9C60C519-CEBD-4DD7-A51C-23A1E8F8E004}"/>
              </a:ext>
            </a:extLst>
          </p:cNvPr>
          <p:cNvSpPr/>
          <p:nvPr/>
        </p:nvSpPr>
        <p:spPr>
          <a:xfrm>
            <a:off x="1139898" y="413472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9</a:t>
            </a:r>
          </a:p>
        </p:txBody>
      </p:sp>
      <p:cxnSp>
        <p:nvCxnSpPr>
          <p:cNvPr id="88" name="Straight Connector 87">
            <a:extLst>
              <a:ext uri="{FF2B5EF4-FFF2-40B4-BE49-F238E27FC236}">
                <a16:creationId xmlns:a16="http://schemas.microsoft.com/office/drawing/2014/main" id="{ECC92A36-65D1-4F80-AED8-76EB378C1562}"/>
              </a:ext>
            </a:extLst>
          </p:cNvPr>
          <p:cNvCxnSpPr>
            <a:cxnSpLocks/>
          </p:cNvCxnSpPr>
          <p:nvPr/>
        </p:nvCxnSpPr>
        <p:spPr>
          <a:xfrm flipV="1">
            <a:off x="894334" y="2938011"/>
            <a:ext cx="418481" cy="342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C0783B8-60E0-4D65-96CA-2BC840C928CA}"/>
              </a:ext>
            </a:extLst>
          </p:cNvPr>
          <p:cNvCxnSpPr>
            <a:cxnSpLocks/>
            <a:stCxn id="63" idx="0"/>
            <a:endCxn id="3" idx="5"/>
          </p:cNvCxnSpPr>
          <p:nvPr/>
        </p:nvCxnSpPr>
        <p:spPr>
          <a:xfrm flipH="1" flipV="1">
            <a:off x="1619653" y="2891480"/>
            <a:ext cx="256044" cy="388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92D1518-D009-473C-B027-7DA4F38074B9}"/>
              </a:ext>
            </a:extLst>
          </p:cNvPr>
          <p:cNvCxnSpPr>
            <a:cxnSpLocks/>
            <a:stCxn id="64" idx="0"/>
            <a:endCxn id="63" idx="3"/>
          </p:cNvCxnSpPr>
          <p:nvPr/>
        </p:nvCxnSpPr>
        <p:spPr>
          <a:xfrm flipV="1">
            <a:off x="1409646" y="3724912"/>
            <a:ext cx="275310" cy="409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E8ECB62F-7EC9-4E6C-AE02-11924354AF75}"/>
              </a:ext>
            </a:extLst>
          </p:cNvPr>
          <p:cNvSpPr/>
          <p:nvPr/>
        </p:nvSpPr>
        <p:spPr>
          <a:xfrm>
            <a:off x="9249277" y="80746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7</a:t>
            </a:r>
          </a:p>
        </p:txBody>
      </p:sp>
      <p:sp>
        <p:nvSpPr>
          <p:cNvPr id="162" name="Oval 161">
            <a:extLst>
              <a:ext uri="{FF2B5EF4-FFF2-40B4-BE49-F238E27FC236}">
                <a16:creationId xmlns:a16="http://schemas.microsoft.com/office/drawing/2014/main" id="{526A0B12-F041-44AF-BDCC-B8CA7359E191}"/>
              </a:ext>
            </a:extLst>
          </p:cNvPr>
          <p:cNvSpPr/>
          <p:nvPr/>
        </p:nvSpPr>
        <p:spPr>
          <a:xfrm>
            <a:off x="7508500" y="2443553"/>
            <a:ext cx="633632"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12</a:t>
            </a:r>
          </a:p>
        </p:txBody>
      </p:sp>
      <p:sp>
        <p:nvSpPr>
          <p:cNvPr id="163" name="Oval 162">
            <a:extLst>
              <a:ext uri="{FF2B5EF4-FFF2-40B4-BE49-F238E27FC236}">
                <a16:creationId xmlns:a16="http://schemas.microsoft.com/office/drawing/2014/main" id="{A2321E41-770B-45FA-BBBE-578C897B90C5}"/>
              </a:ext>
            </a:extLst>
          </p:cNvPr>
          <p:cNvSpPr/>
          <p:nvPr/>
        </p:nvSpPr>
        <p:spPr>
          <a:xfrm>
            <a:off x="10349294" y="16510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164" name="Oval 163">
            <a:extLst>
              <a:ext uri="{FF2B5EF4-FFF2-40B4-BE49-F238E27FC236}">
                <a16:creationId xmlns:a16="http://schemas.microsoft.com/office/drawing/2014/main" id="{295404B4-B8E6-4F4D-A163-3786FE232369}"/>
              </a:ext>
            </a:extLst>
          </p:cNvPr>
          <p:cNvSpPr/>
          <p:nvPr/>
        </p:nvSpPr>
        <p:spPr>
          <a:xfrm>
            <a:off x="9172928" y="1656191"/>
            <a:ext cx="633633" cy="5279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10</a:t>
            </a:r>
          </a:p>
        </p:txBody>
      </p:sp>
      <p:sp>
        <p:nvSpPr>
          <p:cNvPr id="165" name="Oval 164">
            <a:extLst>
              <a:ext uri="{FF2B5EF4-FFF2-40B4-BE49-F238E27FC236}">
                <a16:creationId xmlns:a16="http://schemas.microsoft.com/office/drawing/2014/main" id="{0DE28F0B-111E-445E-A6AA-30403345DED5}"/>
              </a:ext>
            </a:extLst>
          </p:cNvPr>
          <p:cNvSpPr/>
          <p:nvPr/>
        </p:nvSpPr>
        <p:spPr>
          <a:xfrm>
            <a:off x="8211858" y="16561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166" name="Oval 165">
            <a:extLst>
              <a:ext uri="{FF2B5EF4-FFF2-40B4-BE49-F238E27FC236}">
                <a16:creationId xmlns:a16="http://schemas.microsoft.com/office/drawing/2014/main" id="{362B341F-0940-40F9-9F3A-D343B50DEB2A}"/>
              </a:ext>
            </a:extLst>
          </p:cNvPr>
          <p:cNvSpPr/>
          <p:nvPr/>
        </p:nvSpPr>
        <p:spPr>
          <a:xfrm>
            <a:off x="8765083" y="2441980"/>
            <a:ext cx="633632" cy="4929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8</a:t>
            </a:r>
          </a:p>
        </p:txBody>
      </p:sp>
      <p:cxnSp>
        <p:nvCxnSpPr>
          <p:cNvPr id="167" name="Straight Connector 166">
            <a:extLst>
              <a:ext uri="{FF2B5EF4-FFF2-40B4-BE49-F238E27FC236}">
                <a16:creationId xmlns:a16="http://schemas.microsoft.com/office/drawing/2014/main" id="{24ACA8A7-3367-45B8-AA93-B11A4026FBCC}"/>
              </a:ext>
            </a:extLst>
          </p:cNvPr>
          <p:cNvCxnSpPr>
            <a:cxnSpLocks/>
            <a:stCxn id="162" idx="0"/>
            <a:endCxn id="165" idx="3"/>
          </p:cNvCxnSpPr>
          <p:nvPr/>
        </p:nvCxnSpPr>
        <p:spPr>
          <a:xfrm flipV="1">
            <a:off x="7825316" y="2101071"/>
            <a:ext cx="465549" cy="342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857424F-ADE3-4D5B-8B41-CA13ECD37F92}"/>
              </a:ext>
            </a:extLst>
          </p:cNvPr>
          <p:cNvCxnSpPr>
            <a:cxnSpLocks/>
            <a:stCxn id="161" idx="5"/>
            <a:endCxn id="163" idx="0"/>
          </p:cNvCxnSpPr>
          <p:nvPr/>
        </p:nvCxnSpPr>
        <p:spPr>
          <a:xfrm>
            <a:off x="9709766" y="1252343"/>
            <a:ext cx="909276" cy="398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380175A-ECCC-410E-B45D-4123DA62CCF0}"/>
              </a:ext>
            </a:extLst>
          </p:cNvPr>
          <p:cNvCxnSpPr>
            <a:cxnSpLocks/>
            <a:stCxn id="164" idx="0"/>
            <a:endCxn id="161" idx="4"/>
          </p:cNvCxnSpPr>
          <p:nvPr/>
        </p:nvCxnSpPr>
        <p:spPr>
          <a:xfrm flipV="1">
            <a:off x="9489745" y="1328672"/>
            <a:ext cx="29280" cy="327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C28C14C-611A-4808-A922-1C106DC5DBE8}"/>
              </a:ext>
            </a:extLst>
          </p:cNvPr>
          <p:cNvCxnSpPr>
            <a:cxnSpLocks/>
            <a:stCxn id="161" idx="3"/>
            <a:endCxn id="165" idx="0"/>
          </p:cNvCxnSpPr>
          <p:nvPr/>
        </p:nvCxnSpPr>
        <p:spPr>
          <a:xfrm flipH="1">
            <a:off x="8481606" y="1252343"/>
            <a:ext cx="846678" cy="4038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8690C3E-C700-400B-B659-DA60F92197D9}"/>
              </a:ext>
            </a:extLst>
          </p:cNvPr>
          <p:cNvCxnSpPr>
            <a:cxnSpLocks/>
            <a:stCxn id="173" idx="0"/>
            <a:endCxn id="163" idx="3"/>
          </p:cNvCxnSpPr>
          <p:nvPr/>
        </p:nvCxnSpPr>
        <p:spPr>
          <a:xfrm flipV="1">
            <a:off x="10165529" y="2095963"/>
            <a:ext cx="262772" cy="346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168D17B-3940-4C05-B7A3-30438172461A}"/>
              </a:ext>
            </a:extLst>
          </p:cNvPr>
          <p:cNvCxnSpPr>
            <a:cxnSpLocks/>
            <a:stCxn id="166" idx="0"/>
            <a:endCxn id="165" idx="5"/>
          </p:cNvCxnSpPr>
          <p:nvPr/>
        </p:nvCxnSpPr>
        <p:spPr>
          <a:xfrm flipH="1" flipV="1">
            <a:off x="8672347" y="2101071"/>
            <a:ext cx="409552" cy="340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80D9F171-22B6-4A59-A10D-4C5D2231A49C}"/>
              </a:ext>
            </a:extLst>
          </p:cNvPr>
          <p:cNvSpPr/>
          <p:nvPr/>
        </p:nvSpPr>
        <p:spPr>
          <a:xfrm>
            <a:off x="9848713" y="2441980"/>
            <a:ext cx="633632"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a:t>
            </a:r>
          </a:p>
        </p:txBody>
      </p:sp>
      <p:sp>
        <p:nvSpPr>
          <p:cNvPr id="174" name="Oval 173">
            <a:extLst>
              <a:ext uri="{FF2B5EF4-FFF2-40B4-BE49-F238E27FC236}">
                <a16:creationId xmlns:a16="http://schemas.microsoft.com/office/drawing/2014/main" id="{05412B93-D4AA-4400-A0AC-BA034E68454B}"/>
              </a:ext>
            </a:extLst>
          </p:cNvPr>
          <p:cNvSpPr/>
          <p:nvPr/>
        </p:nvSpPr>
        <p:spPr>
          <a:xfrm>
            <a:off x="10933332" y="244469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cxnSp>
        <p:nvCxnSpPr>
          <p:cNvPr id="175" name="Straight Connector 174">
            <a:extLst>
              <a:ext uri="{FF2B5EF4-FFF2-40B4-BE49-F238E27FC236}">
                <a16:creationId xmlns:a16="http://schemas.microsoft.com/office/drawing/2014/main" id="{E8642D20-EE55-44DB-9BA2-53A465B06FC1}"/>
              </a:ext>
            </a:extLst>
          </p:cNvPr>
          <p:cNvCxnSpPr>
            <a:cxnSpLocks/>
            <a:stCxn id="163" idx="5"/>
            <a:endCxn id="174" idx="0"/>
          </p:cNvCxnSpPr>
          <p:nvPr/>
        </p:nvCxnSpPr>
        <p:spPr>
          <a:xfrm>
            <a:off x="10809783" y="2095963"/>
            <a:ext cx="393297" cy="3487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04F1F0AA-1D9F-4E06-8560-65C6A05A60A9}"/>
              </a:ext>
            </a:extLst>
          </p:cNvPr>
          <p:cNvSpPr/>
          <p:nvPr/>
        </p:nvSpPr>
        <p:spPr>
          <a:xfrm>
            <a:off x="7108777" y="3260139"/>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177" name="Oval 176">
            <a:extLst>
              <a:ext uri="{FF2B5EF4-FFF2-40B4-BE49-F238E27FC236}">
                <a16:creationId xmlns:a16="http://schemas.microsoft.com/office/drawing/2014/main" id="{88E4E127-B4E1-4A49-A6D4-30F3B61EEB3D}"/>
              </a:ext>
            </a:extLst>
          </p:cNvPr>
          <p:cNvSpPr/>
          <p:nvPr/>
        </p:nvSpPr>
        <p:spPr>
          <a:xfrm>
            <a:off x="9219996" y="328180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78" name="Oval 177">
            <a:extLst>
              <a:ext uri="{FF2B5EF4-FFF2-40B4-BE49-F238E27FC236}">
                <a16:creationId xmlns:a16="http://schemas.microsoft.com/office/drawing/2014/main" id="{A13E2540-FC05-4C56-9400-82F27CBFF069}"/>
              </a:ext>
            </a:extLst>
          </p:cNvPr>
          <p:cNvSpPr/>
          <p:nvPr/>
        </p:nvSpPr>
        <p:spPr>
          <a:xfrm>
            <a:off x="8607375" y="404394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9</a:t>
            </a:r>
          </a:p>
        </p:txBody>
      </p:sp>
      <p:cxnSp>
        <p:nvCxnSpPr>
          <p:cNvPr id="179" name="Straight Connector 178">
            <a:extLst>
              <a:ext uri="{FF2B5EF4-FFF2-40B4-BE49-F238E27FC236}">
                <a16:creationId xmlns:a16="http://schemas.microsoft.com/office/drawing/2014/main" id="{4C432ED8-543D-489E-A1EB-DC5B2A6819FE}"/>
              </a:ext>
            </a:extLst>
          </p:cNvPr>
          <p:cNvCxnSpPr>
            <a:cxnSpLocks/>
            <a:stCxn id="176" idx="0"/>
            <a:endCxn id="162" idx="3"/>
          </p:cNvCxnSpPr>
          <p:nvPr/>
        </p:nvCxnSpPr>
        <p:spPr>
          <a:xfrm flipV="1">
            <a:off x="7378525" y="2888432"/>
            <a:ext cx="222768" cy="371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D306A6B-5637-420A-815D-69469A32F6AF}"/>
              </a:ext>
            </a:extLst>
          </p:cNvPr>
          <p:cNvCxnSpPr>
            <a:cxnSpLocks/>
          </p:cNvCxnSpPr>
          <p:nvPr/>
        </p:nvCxnSpPr>
        <p:spPr>
          <a:xfrm flipH="1" flipV="1">
            <a:off x="9209894" y="2910986"/>
            <a:ext cx="269830" cy="388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F2022B7-7330-4FD5-8044-AF2DB7163F9F}"/>
              </a:ext>
            </a:extLst>
          </p:cNvPr>
          <p:cNvCxnSpPr>
            <a:cxnSpLocks/>
            <a:stCxn id="178" idx="0"/>
            <a:endCxn id="177" idx="3"/>
          </p:cNvCxnSpPr>
          <p:nvPr/>
        </p:nvCxnSpPr>
        <p:spPr>
          <a:xfrm flipV="1">
            <a:off x="8877123" y="3726681"/>
            <a:ext cx="421880" cy="317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D340931F-AD01-4037-B913-25DF6B0B375C}"/>
              </a:ext>
            </a:extLst>
          </p:cNvPr>
          <p:cNvSpPr/>
          <p:nvPr/>
        </p:nvSpPr>
        <p:spPr>
          <a:xfrm>
            <a:off x="8294328" y="32683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192" name="Straight Connector 191">
            <a:extLst>
              <a:ext uri="{FF2B5EF4-FFF2-40B4-BE49-F238E27FC236}">
                <a16:creationId xmlns:a16="http://schemas.microsoft.com/office/drawing/2014/main" id="{C54A5A3E-D838-4027-B173-D4908DDA8B33}"/>
              </a:ext>
            </a:extLst>
          </p:cNvPr>
          <p:cNvCxnSpPr>
            <a:cxnSpLocks/>
            <a:stCxn id="188" idx="0"/>
            <a:endCxn id="166" idx="3"/>
          </p:cNvCxnSpPr>
          <p:nvPr/>
        </p:nvCxnSpPr>
        <p:spPr>
          <a:xfrm flipV="1">
            <a:off x="8564076" y="2862767"/>
            <a:ext cx="293800" cy="405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6" name="Table 196">
            <a:extLst>
              <a:ext uri="{FF2B5EF4-FFF2-40B4-BE49-F238E27FC236}">
                <a16:creationId xmlns:a16="http://schemas.microsoft.com/office/drawing/2014/main" id="{F42145B8-41FA-4321-BE29-E245B651B022}"/>
              </a:ext>
            </a:extLst>
          </p:cNvPr>
          <p:cNvGraphicFramePr>
            <a:graphicFrameLocks noGrp="1"/>
          </p:cNvGraphicFramePr>
          <p:nvPr>
            <p:extLst>
              <p:ext uri="{D42A27DB-BD31-4B8C-83A1-F6EECF244321}">
                <p14:modId xmlns:p14="http://schemas.microsoft.com/office/powerpoint/2010/main" val="3940945330"/>
              </p:ext>
            </p:extLst>
          </p:nvPr>
        </p:nvGraphicFramePr>
        <p:xfrm>
          <a:off x="5102481" y="857131"/>
          <a:ext cx="1809221" cy="3693160"/>
        </p:xfrm>
        <a:graphic>
          <a:graphicData uri="http://schemas.openxmlformats.org/drawingml/2006/table">
            <a:tbl>
              <a:tblPr firstRow="1" bandRow="1">
                <a:tableStyleId>{5C22544A-7EE6-4342-B048-85BDC9FD1C3A}</a:tableStyleId>
              </a:tblPr>
              <a:tblGrid>
                <a:gridCol w="813687">
                  <a:extLst>
                    <a:ext uri="{9D8B030D-6E8A-4147-A177-3AD203B41FA5}">
                      <a16:colId xmlns:a16="http://schemas.microsoft.com/office/drawing/2014/main" val="2895839378"/>
                    </a:ext>
                  </a:extLst>
                </a:gridCol>
                <a:gridCol w="995534">
                  <a:extLst>
                    <a:ext uri="{9D8B030D-6E8A-4147-A177-3AD203B41FA5}">
                      <a16:colId xmlns:a16="http://schemas.microsoft.com/office/drawing/2014/main" val="682567332"/>
                    </a:ext>
                  </a:extLst>
                </a:gridCol>
              </a:tblGrid>
              <a:tr h="370840">
                <a:tc>
                  <a:txBody>
                    <a:bodyPr/>
                    <a:lstStyle/>
                    <a:p>
                      <a:endParaRPr lang="en-US" b="0" dirty="0">
                        <a:solidFill>
                          <a:schemeClr val="tx1"/>
                        </a:solidFill>
                      </a:endParaRPr>
                    </a:p>
                  </a:txBody>
                  <a:tcPr>
                    <a:solidFill>
                      <a:schemeClr val="bg1"/>
                    </a:solidFill>
                  </a:tcPr>
                </a:tc>
                <a:tc>
                  <a:txBody>
                    <a:bodyPr/>
                    <a:lstStyle/>
                    <a:p>
                      <a:pPr>
                        <a:spcAft>
                          <a:spcPts val="1500"/>
                        </a:spcAft>
                      </a:pPr>
                      <a:r>
                        <a:rPr lang="en-US" b="0" dirty="0">
                          <a:solidFill>
                            <a:schemeClr val="tx1"/>
                          </a:solidFill>
                        </a:rPr>
                        <a:t>depth 0</a:t>
                      </a:r>
                    </a:p>
                  </a:txBody>
                  <a:tcPr>
                    <a:solidFill>
                      <a:schemeClr val="bg1"/>
                    </a:solidFill>
                  </a:tcPr>
                </a:tc>
                <a:extLst>
                  <a:ext uri="{0D108BD9-81ED-4DB2-BD59-A6C34878D82A}">
                    <a16:rowId xmlns:a16="http://schemas.microsoft.com/office/drawing/2014/main" val="4023193358"/>
                  </a:ext>
                </a:extLst>
              </a:tr>
              <a:tr h="370840">
                <a:tc>
                  <a:txBody>
                    <a:bodyPr/>
                    <a:lstStyle/>
                    <a:p>
                      <a:endParaRPr lang="en-US"/>
                    </a:p>
                  </a:txBody>
                  <a:tcPr>
                    <a:solidFill>
                      <a:schemeClr val="bg1"/>
                    </a:solidFill>
                  </a:tcPr>
                </a:tc>
                <a:tc>
                  <a:txBody>
                    <a:bodyPr/>
                    <a:lstStyle/>
                    <a:p>
                      <a:pPr>
                        <a:spcAft>
                          <a:spcPts val="1500"/>
                        </a:spcAft>
                      </a:pPr>
                      <a:endParaRPr lang="en-US" dirty="0"/>
                    </a:p>
                    <a:p>
                      <a:pPr>
                        <a:spcAft>
                          <a:spcPts val="1500"/>
                        </a:spcAft>
                      </a:pPr>
                      <a:r>
                        <a:rPr lang="en-US" dirty="0"/>
                        <a:t>depth 1</a:t>
                      </a:r>
                    </a:p>
                  </a:txBody>
                  <a:tcPr>
                    <a:solidFill>
                      <a:schemeClr val="bg1"/>
                    </a:solidFill>
                  </a:tcPr>
                </a:tc>
                <a:extLst>
                  <a:ext uri="{0D108BD9-81ED-4DB2-BD59-A6C34878D82A}">
                    <a16:rowId xmlns:a16="http://schemas.microsoft.com/office/drawing/2014/main" val="94523810"/>
                  </a:ext>
                </a:extLst>
              </a:tr>
              <a:tr h="370840">
                <a:tc>
                  <a:txBody>
                    <a:bodyPr/>
                    <a:lstStyle/>
                    <a:p>
                      <a:r>
                        <a:rPr lang="en-US" dirty="0"/>
                        <a:t>height = 4</a:t>
                      </a:r>
                    </a:p>
                  </a:txBody>
                  <a:tcPr>
                    <a:solidFill>
                      <a:schemeClr val="bg1"/>
                    </a:solidFill>
                  </a:tcPr>
                </a:tc>
                <a:tc>
                  <a:txBody>
                    <a:bodyPr/>
                    <a:lstStyle/>
                    <a:p>
                      <a:pPr>
                        <a:spcAft>
                          <a:spcPts val="1500"/>
                        </a:spcAft>
                      </a:pPr>
                      <a:endParaRPr lang="en-US" dirty="0"/>
                    </a:p>
                    <a:p>
                      <a:pPr>
                        <a:spcAft>
                          <a:spcPts val="1500"/>
                        </a:spcAft>
                      </a:pPr>
                      <a:r>
                        <a:rPr lang="en-US" dirty="0"/>
                        <a:t>depth 2</a:t>
                      </a:r>
                    </a:p>
                  </a:txBody>
                  <a:tcPr>
                    <a:solidFill>
                      <a:schemeClr val="bg1"/>
                    </a:solidFill>
                  </a:tcPr>
                </a:tc>
                <a:extLst>
                  <a:ext uri="{0D108BD9-81ED-4DB2-BD59-A6C34878D82A}">
                    <a16:rowId xmlns:a16="http://schemas.microsoft.com/office/drawing/2014/main" val="3636885957"/>
                  </a:ext>
                </a:extLst>
              </a:tr>
              <a:tr h="370840">
                <a:tc>
                  <a:txBody>
                    <a:bodyPr/>
                    <a:lstStyle/>
                    <a:p>
                      <a:endParaRPr lang="en-US"/>
                    </a:p>
                  </a:txBody>
                  <a:tcPr>
                    <a:solidFill>
                      <a:schemeClr val="bg1"/>
                    </a:solidFill>
                  </a:tcPr>
                </a:tc>
                <a:tc>
                  <a:txBody>
                    <a:bodyPr/>
                    <a:lstStyle/>
                    <a:p>
                      <a:pPr>
                        <a:spcAft>
                          <a:spcPts val="1500"/>
                        </a:spcAft>
                      </a:pPr>
                      <a:endParaRPr lang="en-US" dirty="0"/>
                    </a:p>
                    <a:p>
                      <a:pPr>
                        <a:spcAft>
                          <a:spcPts val="1500"/>
                        </a:spcAft>
                      </a:pPr>
                      <a:r>
                        <a:rPr lang="en-US" dirty="0"/>
                        <a:t>depth 3</a:t>
                      </a:r>
                    </a:p>
                  </a:txBody>
                  <a:tcPr>
                    <a:solidFill>
                      <a:schemeClr val="bg1"/>
                    </a:solidFill>
                  </a:tcPr>
                </a:tc>
                <a:extLst>
                  <a:ext uri="{0D108BD9-81ED-4DB2-BD59-A6C34878D82A}">
                    <a16:rowId xmlns:a16="http://schemas.microsoft.com/office/drawing/2014/main" val="1972126454"/>
                  </a:ext>
                </a:extLst>
              </a:tr>
              <a:tr h="370840">
                <a:tc>
                  <a:txBody>
                    <a:bodyPr/>
                    <a:lstStyle/>
                    <a:p>
                      <a:endParaRPr lang="en-US"/>
                    </a:p>
                  </a:txBody>
                  <a:tcPr>
                    <a:solidFill>
                      <a:schemeClr val="bg1"/>
                    </a:solidFill>
                  </a:tcPr>
                </a:tc>
                <a:tc>
                  <a:txBody>
                    <a:bodyPr/>
                    <a:lstStyle/>
                    <a:p>
                      <a:pPr>
                        <a:spcAft>
                          <a:spcPts val="1500"/>
                        </a:spcAft>
                      </a:pPr>
                      <a:endParaRPr lang="en-US" dirty="0"/>
                    </a:p>
                    <a:p>
                      <a:pPr>
                        <a:spcAft>
                          <a:spcPts val="1500"/>
                        </a:spcAft>
                      </a:pPr>
                      <a:r>
                        <a:rPr lang="en-US" dirty="0"/>
                        <a:t>depth 4</a:t>
                      </a:r>
                    </a:p>
                  </a:txBody>
                  <a:tcPr>
                    <a:solidFill>
                      <a:schemeClr val="bg1"/>
                    </a:solidFill>
                  </a:tcPr>
                </a:tc>
                <a:extLst>
                  <a:ext uri="{0D108BD9-81ED-4DB2-BD59-A6C34878D82A}">
                    <a16:rowId xmlns:a16="http://schemas.microsoft.com/office/drawing/2014/main" val="1459339197"/>
                  </a:ext>
                </a:extLst>
              </a:tr>
            </a:tbl>
          </a:graphicData>
        </a:graphic>
      </p:graphicFrame>
      <p:cxnSp>
        <p:nvCxnSpPr>
          <p:cNvPr id="198" name="Straight Arrow Connector 197">
            <a:extLst>
              <a:ext uri="{FF2B5EF4-FFF2-40B4-BE49-F238E27FC236}">
                <a16:creationId xmlns:a16="http://schemas.microsoft.com/office/drawing/2014/main" id="{7ADAE6A6-FB9D-47A5-95D6-7C13C2FC2B9F}"/>
              </a:ext>
            </a:extLst>
          </p:cNvPr>
          <p:cNvCxnSpPr/>
          <p:nvPr/>
        </p:nvCxnSpPr>
        <p:spPr>
          <a:xfrm>
            <a:off x="5102481" y="834896"/>
            <a:ext cx="0" cy="359994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16FFF059-3FC5-471F-A6B1-A8240F8DDBA8}"/>
              </a:ext>
            </a:extLst>
          </p:cNvPr>
          <p:cNvSpPr txBox="1"/>
          <p:nvPr/>
        </p:nvSpPr>
        <p:spPr>
          <a:xfrm>
            <a:off x="3145536" y="3593592"/>
            <a:ext cx="6336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a:t>
            </a:r>
          </a:p>
        </p:txBody>
      </p:sp>
      <p:sp>
        <p:nvSpPr>
          <p:cNvPr id="202" name="TextBox 201">
            <a:extLst>
              <a:ext uri="{FF2B5EF4-FFF2-40B4-BE49-F238E27FC236}">
                <a16:creationId xmlns:a16="http://schemas.microsoft.com/office/drawing/2014/main" id="{9D830E57-6B4B-4976-8DE2-407EF875EF6F}"/>
              </a:ext>
            </a:extLst>
          </p:cNvPr>
          <p:cNvSpPr txBox="1"/>
          <p:nvPr/>
        </p:nvSpPr>
        <p:spPr>
          <a:xfrm>
            <a:off x="10390333" y="3593592"/>
            <a:ext cx="6336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3103166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1F8C-3818-4357-9F96-32F838A66974}"/>
              </a:ext>
            </a:extLst>
          </p:cNvPr>
          <p:cNvSpPr txBox="1"/>
          <p:nvPr/>
        </p:nvSpPr>
        <p:spPr>
          <a:xfrm>
            <a:off x="1540603" y="520071"/>
            <a:ext cx="9843677" cy="5709255"/>
          </a:xfrm>
          <a:prstGeom prst="rect">
            <a:avLst/>
          </a:prstGeom>
          <a:noFill/>
        </p:spPr>
        <p:txBody>
          <a:bodyPr wrap="square" rtlCol="0">
            <a:spAutoFit/>
          </a:bodyPr>
          <a:lstStyle/>
          <a:p>
            <a:r>
              <a:rPr lang="en-US" sz="3200" dirty="0">
                <a:solidFill>
                  <a:srgbClr val="0000FF"/>
                </a:solidFill>
                <a:ea typeface="SimSun" panose="02010600030101010101" pitchFamily="2" charset="-122"/>
              </a:rPr>
              <a:t>Graphs</a:t>
            </a:r>
            <a:r>
              <a:rPr lang="en-US" sz="2400" dirty="0">
                <a:solidFill>
                  <a:srgbClr val="0000FF"/>
                </a:solidFill>
                <a:ea typeface="SimSun" panose="02010600030101010101" pitchFamily="2" charset="-122"/>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Rooted and Ordered Trees</a:t>
            </a:r>
          </a:p>
          <a:p>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x be a node in a rooted tree T with root r.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degree</a:t>
            </a:r>
            <a:r>
              <a:rPr lang="en-US" sz="2400" dirty="0">
                <a:latin typeface="Times New Roman" panose="02020603050405020304" pitchFamily="18" charset="0"/>
                <a:cs typeface="Times New Roman" panose="02020603050405020304" pitchFamily="18" charset="0"/>
              </a:rPr>
              <a:t> of a node x is the number of children of the node x in a rooted tree T .</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level</a:t>
            </a:r>
            <a:r>
              <a:rPr lang="en-US" sz="2400" dirty="0">
                <a:latin typeface="Times New Roman" panose="02020603050405020304" pitchFamily="18" charset="0"/>
                <a:cs typeface="Times New Roman" panose="02020603050405020304" pitchFamily="18" charset="0"/>
              </a:rPr>
              <a:t> of a</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node x is the number of the nodes (edges) along unique path between </a:t>
            </a:r>
            <a:r>
              <a:rPr lang="en-US" sz="2400" i="1" dirty="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and the root. (e.g., the root is at level 0; its immediate children nodes are at level 1.)</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depth</a:t>
            </a:r>
            <a:r>
              <a:rPr lang="en-US" sz="2400" dirty="0">
                <a:latin typeface="Times New Roman" panose="02020603050405020304" pitchFamily="18" charset="0"/>
                <a:cs typeface="Times New Roman" panose="02020603050405020304" pitchFamily="18" charset="0"/>
              </a:rPr>
              <a:t> of a node x in T is the length of the simple path from the root r to a node x. (e.g., the root has the depth 0; its immediate children are at depth 1. Then the depth of a node is simply its level in the tree.)</a:t>
            </a:r>
          </a:p>
          <a:p>
            <a:pPr marL="3429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height </a:t>
            </a:r>
            <a:r>
              <a:rPr lang="en-US" sz="2400" dirty="0">
                <a:latin typeface="Times New Roman" panose="02020603050405020304" pitchFamily="18" charset="0"/>
                <a:cs typeface="Times New Roman" panose="02020603050405020304" pitchFamily="18" charset="0"/>
              </a:rPr>
              <a:t>of a rooted tree T is the longest simple path from the root to a leaf of the tree (i.e., the largest depth of any node in T).</a:t>
            </a:r>
          </a:p>
        </p:txBody>
      </p:sp>
      <p:pic>
        <p:nvPicPr>
          <p:cNvPr id="3" name="Picture 2" descr="Image result for smiley face images">
            <a:extLst>
              <a:ext uri="{FF2B5EF4-FFF2-40B4-BE49-F238E27FC236}">
                <a16:creationId xmlns:a16="http://schemas.microsoft.com/office/drawing/2014/main" id="{81099C90-9997-4549-A2CA-96833F1192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666" y="3429000"/>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3541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1F8C-3818-4357-9F96-32F838A66974}"/>
              </a:ext>
            </a:extLst>
          </p:cNvPr>
          <p:cNvSpPr txBox="1"/>
          <p:nvPr/>
        </p:nvSpPr>
        <p:spPr>
          <a:xfrm>
            <a:off x="1622899" y="993566"/>
            <a:ext cx="9176165" cy="4078039"/>
          </a:xfrm>
          <a:prstGeom prst="rect">
            <a:avLst/>
          </a:prstGeom>
          <a:noFill/>
        </p:spPr>
        <p:txBody>
          <a:bodyPr wrap="square" rtlCol="0">
            <a:spAutoFit/>
          </a:bodyPr>
          <a:lstStyle/>
          <a:p>
            <a:r>
              <a:rPr lang="en-US" sz="3200" dirty="0">
                <a:solidFill>
                  <a:srgbClr val="0000FF"/>
                </a:solidFill>
                <a:ea typeface="SimSun" panose="02010600030101010101" pitchFamily="2" charset="-122"/>
              </a:rPr>
              <a:t>Graphs</a:t>
            </a:r>
            <a:r>
              <a:rPr lang="en-US" sz="2400" dirty="0">
                <a:solidFill>
                  <a:srgbClr val="0000FF"/>
                </a:solidFill>
                <a:ea typeface="SimSun" panose="02010600030101010101" pitchFamily="2" charset="-122"/>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Rooted and Ordered Trees</a:t>
            </a:r>
          </a:p>
          <a:p>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cs typeface="Times New Roman" panose="02020603050405020304" pitchFamily="18" charset="0"/>
              </a:rPr>
              <a:t>Let x be a node in a rooted tree T with root r. </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An </a:t>
            </a:r>
            <a:r>
              <a:rPr lang="en-US" sz="2400" dirty="0">
                <a:solidFill>
                  <a:srgbClr val="0033CC"/>
                </a:solidFill>
                <a:latin typeface="Times New Roman" panose="02020603050405020304" pitchFamily="18" charset="0"/>
                <a:cs typeface="Times New Roman" panose="02020603050405020304" pitchFamily="18" charset="0"/>
              </a:rPr>
              <a:t>ordered tree </a:t>
            </a:r>
            <a:r>
              <a:rPr lang="en-US" sz="2400" dirty="0">
                <a:latin typeface="Times New Roman" panose="02020603050405020304" pitchFamily="18" charset="0"/>
                <a:cs typeface="Times New Roman" panose="02020603050405020304" pitchFamily="18" charset="0"/>
              </a:rPr>
              <a:t>is a rooted tree in which the children of each node are ordered. </a:t>
            </a:r>
          </a:p>
          <a:p>
            <a:pPr marL="6858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i.e., if a node has k children, then there is a 1st child, a 2nd child, …, and a kth child. </a:t>
            </a:r>
          </a:p>
          <a:p>
            <a:pPr marL="685800" indent="-34290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two trees in Figure 5.6 are different when considered to be ordered trees, but the same when considered to be just rooted trees. </a:t>
            </a:r>
          </a:p>
        </p:txBody>
      </p:sp>
      <p:pic>
        <p:nvPicPr>
          <p:cNvPr id="3" name="Picture 2" descr="Image result for smiley face images">
            <a:extLst>
              <a:ext uri="{FF2B5EF4-FFF2-40B4-BE49-F238E27FC236}">
                <a16:creationId xmlns:a16="http://schemas.microsoft.com/office/drawing/2014/main" id="{81099C90-9997-4549-A2CA-96833F1192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666" y="3429000"/>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36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71F8C-3818-4357-9F96-32F838A66974}"/>
              </a:ext>
            </a:extLst>
          </p:cNvPr>
          <p:cNvSpPr txBox="1"/>
          <p:nvPr/>
        </p:nvSpPr>
        <p:spPr>
          <a:xfrm>
            <a:off x="1514763" y="721888"/>
            <a:ext cx="397163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Rooted Trees</a:t>
            </a:r>
          </a:p>
          <a:p>
            <a:endParaRPr lang="en-US" sz="24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308589F5-D5CC-4B14-A5A0-58BB9BC5BB95}"/>
              </a:ext>
            </a:extLst>
          </p:cNvPr>
          <p:cNvSpPr/>
          <p:nvPr/>
        </p:nvSpPr>
        <p:spPr>
          <a:xfrm flipH="1">
            <a:off x="2596196" y="2018640"/>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65DC1D06-9F50-4D6C-8B90-E2B138B7946D}"/>
              </a:ext>
            </a:extLst>
          </p:cNvPr>
          <p:cNvSpPr/>
          <p:nvPr/>
        </p:nvSpPr>
        <p:spPr>
          <a:xfrm flipH="1">
            <a:off x="1781807" y="263163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E390890-84AA-45ED-A7F2-8740F1893CC7}"/>
              </a:ext>
            </a:extLst>
          </p:cNvPr>
          <p:cNvSpPr/>
          <p:nvPr/>
        </p:nvSpPr>
        <p:spPr>
          <a:xfrm flipH="1">
            <a:off x="2542855" y="273745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DA06F39-815D-4446-A419-2AAB6EFE7B13}"/>
              </a:ext>
            </a:extLst>
          </p:cNvPr>
          <p:cNvSpPr/>
          <p:nvPr/>
        </p:nvSpPr>
        <p:spPr>
          <a:xfrm flipH="1">
            <a:off x="3567699" y="263163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DF96DC-84F5-4909-A88E-D73D000581ED}"/>
              </a:ext>
            </a:extLst>
          </p:cNvPr>
          <p:cNvSpPr/>
          <p:nvPr/>
        </p:nvSpPr>
        <p:spPr>
          <a:xfrm flipH="1">
            <a:off x="2702877" y="343623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7E620AA-ABE4-42B6-80B7-1B9DDCC1AEB1}"/>
              </a:ext>
            </a:extLst>
          </p:cNvPr>
          <p:cNvSpPr/>
          <p:nvPr/>
        </p:nvSpPr>
        <p:spPr>
          <a:xfrm flipH="1">
            <a:off x="1994142" y="4094659"/>
            <a:ext cx="106682" cy="970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259179-C0FE-4D0D-998E-38BFF7DB2860}"/>
              </a:ext>
            </a:extLst>
          </p:cNvPr>
          <p:cNvSpPr/>
          <p:nvPr/>
        </p:nvSpPr>
        <p:spPr>
          <a:xfrm flipH="1">
            <a:off x="3299161" y="381945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8F1B42-1E6D-4F88-A0EF-59C67B7BCADA}"/>
              </a:ext>
            </a:extLst>
          </p:cNvPr>
          <p:cNvSpPr/>
          <p:nvPr/>
        </p:nvSpPr>
        <p:spPr>
          <a:xfrm flipH="1">
            <a:off x="4550912" y="3341658"/>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614EC9-D0D0-484A-97CA-55880CA2051D}"/>
              </a:ext>
            </a:extLst>
          </p:cNvPr>
          <p:cNvSpPr/>
          <p:nvPr/>
        </p:nvSpPr>
        <p:spPr>
          <a:xfrm flipH="1">
            <a:off x="4144018" y="3971850"/>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EBA9D0B-34CE-4443-A7C0-6E85FECA6A12}"/>
              </a:ext>
            </a:extLst>
          </p:cNvPr>
          <p:cNvSpPr/>
          <p:nvPr/>
        </p:nvSpPr>
        <p:spPr>
          <a:xfrm flipH="1">
            <a:off x="4550912" y="4523868"/>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DEB3EF-16B2-4C04-9C08-08DEA926F196}"/>
              </a:ext>
            </a:extLst>
          </p:cNvPr>
          <p:cNvSpPr/>
          <p:nvPr/>
        </p:nvSpPr>
        <p:spPr>
          <a:xfrm flipH="1">
            <a:off x="5289238" y="4710299"/>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638B65D-3C64-4A43-96A7-A0E7B4D38F87}"/>
              </a:ext>
            </a:extLst>
          </p:cNvPr>
          <p:cNvSpPr/>
          <p:nvPr/>
        </p:nvSpPr>
        <p:spPr>
          <a:xfrm flipH="1">
            <a:off x="3299160" y="4501796"/>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258789B-72E2-4320-84EE-A39B537BE83B}"/>
              </a:ext>
            </a:extLst>
          </p:cNvPr>
          <p:cNvSpPr/>
          <p:nvPr/>
        </p:nvSpPr>
        <p:spPr>
          <a:xfrm flipH="1">
            <a:off x="2702876" y="4853822"/>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C7EEB4D-506F-4BA9-BDF9-BD77999E5D10}"/>
              </a:ext>
            </a:extLst>
          </p:cNvPr>
          <p:cNvSpPr/>
          <p:nvPr/>
        </p:nvSpPr>
        <p:spPr>
          <a:xfrm flipH="1">
            <a:off x="2100824" y="538796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B064069-C316-4DF8-B937-C3C2320C19B9}"/>
              </a:ext>
            </a:extLst>
          </p:cNvPr>
          <p:cNvSpPr/>
          <p:nvPr/>
        </p:nvSpPr>
        <p:spPr>
          <a:xfrm flipH="1">
            <a:off x="3096602" y="5387961"/>
            <a:ext cx="106681" cy="79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AA63F4D-0D6D-4CF8-9B41-76092F283395}"/>
              </a:ext>
            </a:extLst>
          </p:cNvPr>
          <p:cNvCxnSpPr>
            <a:stCxn id="3" idx="4"/>
            <a:endCxn id="5" idx="4"/>
          </p:cNvCxnSpPr>
          <p:nvPr/>
        </p:nvCxnSpPr>
        <p:spPr>
          <a:xfrm flipH="1">
            <a:off x="2596195" y="2098539"/>
            <a:ext cx="53341" cy="7188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8B17BC-B1FB-42D3-9719-157A5F7195F1}"/>
              </a:ext>
            </a:extLst>
          </p:cNvPr>
          <p:cNvCxnSpPr/>
          <p:nvPr/>
        </p:nvCxnSpPr>
        <p:spPr>
          <a:xfrm>
            <a:off x="2596194" y="2808094"/>
            <a:ext cx="148975" cy="630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51BB17-2D9C-4358-987B-B2D471ECAE65}"/>
              </a:ext>
            </a:extLst>
          </p:cNvPr>
          <p:cNvCxnSpPr>
            <a:stCxn id="7" idx="3"/>
            <a:endCxn id="9" idx="7"/>
          </p:cNvCxnSpPr>
          <p:nvPr/>
        </p:nvCxnSpPr>
        <p:spPr>
          <a:xfrm>
            <a:off x="2793935" y="3504429"/>
            <a:ext cx="520849" cy="3267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9209B2-C077-401C-9AB7-8E1ECBB880FD}"/>
              </a:ext>
            </a:extLst>
          </p:cNvPr>
          <p:cNvCxnSpPr>
            <a:endCxn id="11" idx="2"/>
          </p:cNvCxnSpPr>
          <p:nvPr/>
        </p:nvCxnSpPr>
        <p:spPr>
          <a:xfrm>
            <a:off x="3352500" y="3836526"/>
            <a:ext cx="898199" cy="175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A0EF49B-FA59-487C-B070-422FAC2CFA0A}"/>
              </a:ext>
            </a:extLst>
          </p:cNvPr>
          <p:cNvCxnSpPr>
            <a:endCxn id="6" idx="3"/>
          </p:cNvCxnSpPr>
          <p:nvPr/>
        </p:nvCxnSpPr>
        <p:spPr>
          <a:xfrm flipV="1">
            <a:off x="2596194" y="2699829"/>
            <a:ext cx="1062563" cy="76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62E4B5-5EBB-4C99-B35C-725ECD71C435}"/>
              </a:ext>
            </a:extLst>
          </p:cNvPr>
          <p:cNvCxnSpPr>
            <a:stCxn id="4" idx="5"/>
            <a:endCxn id="5" idx="7"/>
          </p:cNvCxnSpPr>
          <p:nvPr/>
        </p:nvCxnSpPr>
        <p:spPr>
          <a:xfrm>
            <a:off x="1797430" y="2699829"/>
            <a:ext cx="761048" cy="493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ECA92E-595C-4FD1-AC33-E15710A04CCA}"/>
              </a:ext>
            </a:extLst>
          </p:cNvPr>
          <p:cNvCxnSpPr>
            <a:cxnSpLocks/>
            <a:stCxn id="8" idx="4"/>
          </p:cNvCxnSpPr>
          <p:nvPr/>
        </p:nvCxnSpPr>
        <p:spPr>
          <a:xfrm flipV="1">
            <a:off x="2047483" y="3855750"/>
            <a:ext cx="1331688" cy="3359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0765E3-E229-404D-A262-AADDC71E962C}"/>
              </a:ext>
            </a:extLst>
          </p:cNvPr>
          <p:cNvCxnSpPr>
            <a:stCxn id="11" idx="1"/>
            <a:endCxn id="10" idx="4"/>
          </p:cNvCxnSpPr>
          <p:nvPr/>
        </p:nvCxnSpPr>
        <p:spPr>
          <a:xfrm flipV="1">
            <a:off x="4235076" y="3421557"/>
            <a:ext cx="369176" cy="5619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66DC32-058B-4DA3-B6E9-35A930067D38}"/>
              </a:ext>
            </a:extLst>
          </p:cNvPr>
          <p:cNvCxnSpPr>
            <a:stCxn id="12" idx="3"/>
          </p:cNvCxnSpPr>
          <p:nvPr/>
        </p:nvCxnSpPr>
        <p:spPr>
          <a:xfrm flipH="1" flipV="1">
            <a:off x="4202903" y="4041773"/>
            <a:ext cx="439067" cy="5502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E8B33D-10C8-4975-AEBD-E59EC5B873EB}"/>
              </a:ext>
            </a:extLst>
          </p:cNvPr>
          <p:cNvCxnSpPr>
            <a:stCxn id="13" idx="3"/>
          </p:cNvCxnSpPr>
          <p:nvPr/>
        </p:nvCxnSpPr>
        <p:spPr>
          <a:xfrm flipH="1" flipV="1">
            <a:off x="4604253" y="4567798"/>
            <a:ext cx="776043" cy="210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7B01C8-3163-4511-B4BC-A1BC28E8691D}"/>
              </a:ext>
            </a:extLst>
          </p:cNvPr>
          <p:cNvCxnSpPr>
            <a:stCxn id="11" idx="4"/>
          </p:cNvCxnSpPr>
          <p:nvPr/>
        </p:nvCxnSpPr>
        <p:spPr>
          <a:xfrm flipH="1">
            <a:off x="3314785" y="4051749"/>
            <a:ext cx="882573" cy="505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B6BE55-B14D-4769-BBF1-7DA94AC93F9D}"/>
              </a:ext>
            </a:extLst>
          </p:cNvPr>
          <p:cNvCxnSpPr/>
          <p:nvPr/>
        </p:nvCxnSpPr>
        <p:spPr>
          <a:xfrm flipH="1">
            <a:off x="2718499" y="4565664"/>
            <a:ext cx="623419" cy="35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4E9B48-68DD-4CF4-B62C-E92E761C799D}"/>
              </a:ext>
            </a:extLst>
          </p:cNvPr>
          <p:cNvCxnSpPr>
            <a:endCxn id="16" idx="4"/>
          </p:cNvCxnSpPr>
          <p:nvPr/>
        </p:nvCxnSpPr>
        <p:spPr>
          <a:xfrm flipH="1">
            <a:off x="2154164" y="4893771"/>
            <a:ext cx="602053" cy="5740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B3FA1B-393B-4DE0-B1FD-2A9A1ADC5DDC}"/>
              </a:ext>
            </a:extLst>
          </p:cNvPr>
          <p:cNvCxnSpPr>
            <a:stCxn id="15" idx="4"/>
            <a:endCxn id="17" idx="4"/>
          </p:cNvCxnSpPr>
          <p:nvPr/>
        </p:nvCxnSpPr>
        <p:spPr>
          <a:xfrm>
            <a:off x="2756216" y="4933721"/>
            <a:ext cx="393726" cy="5341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9B5E964-3C7E-46A1-A76C-9B500775FD19}"/>
              </a:ext>
            </a:extLst>
          </p:cNvPr>
          <p:cNvSpPr/>
          <p:nvPr/>
        </p:nvSpPr>
        <p:spPr>
          <a:xfrm>
            <a:off x="1638071" y="5928006"/>
            <a:ext cx="3025893" cy="434030"/>
          </a:xfrm>
          <a:prstGeom prst="rect">
            <a:avLst/>
          </a:prstGeom>
        </p:spPr>
        <p:txBody>
          <a:bodyPr wrap="none">
            <a:spAutoFit/>
          </a:bodyPr>
          <a:lstStyle/>
          <a:p>
            <a:pPr>
              <a:lnSpc>
                <a:spcPct val="115000"/>
              </a:lnSpc>
            </a:pPr>
            <a:r>
              <a:rPr lang="en-US" sz="2000" b="1" dirty="0">
                <a:latin typeface="Times New Roman" panose="02020603050405020304" pitchFamily="18" charset="0"/>
                <a:ea typeface="SimSun" panose="02010600030101010101" pitchFamily="2" charset="-122"/>
              </a:rPr>
              <a:t>Figure 3.8</a:t>
            </a:r>
            <a:r>
              <a:rPr lang="en-US" sz="2000" b="1" strike="dblStrike" dirty="0">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(a) A free tree.  </a:t>
            </a:r>
            <a:endParaRPr lang="en-US" sz="2000" dirty="0">
              <a:effectLst/>
              <a:latin typeface="Courier New" panose="02070309020205020404" pitchFamily="49" charset="0"/>
              <a:ea typeface="SimSun" panose="02010600030101010101" pitchFamily="2" charset="-122"/>
            </a:endParaRPr>
          </a:p>
        </p:txBody>
      </p:sp>
      <p:cxnSp>
        <p:nvCxnSpPr>
          <p:cNvPr id="34" name="Straight Arrow Connector 33">
            <a:extLst>
              <a:ext uri="{FF2B5EF4-FFF2-40B4-BE49-F238E27FC236}">
                <a16:creationId xmlns:a16="http://schemas.microsoft.com/office/drawing/2014/main" id="{05D53432-6FBE-4C6F-8BD8-30A36FF8EF53}"/>
              </a:ext>
            </a:extLst>
          </p:cNvPr>
          <p:cNvCxnSpPr/>
          <p:nvPr/>
        </p:nvCxnSpPr>
        <p:spPr>
          <a:xfrm flipH="1">
            <a:off x="3405841" y="3429389"/>
            <a:ext cx="252916" cy="331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4BD190ED-0E9F-4B3D-92CB-D9EE322F18C4}"/>
              </a:ext>
            </a:extLst>
          </p:cNvPr>
          <p:cNvSpPr/>
          <p:nvPr/>
        </p:nvSpPr>
        <p:spPr>
          <a:xfrm>
            <a:off x="8580582" y="1145309"/>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0C9AE42-3647-469E-9E42-0D3681657688}"/>
              </a:ext>
            </a:extLst>
          </p:cNvPr>
          <p:cNvSpPr/>
          <p:nvPr/>
        </p:nvSpPr>
        <p:spPr>
          <a:xfrm>
            <a:off x="7227458" y="2036615"/>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8CD383F-729A-475C-9BF2-C339B1893AAB}"/>
              </a:ext>
            </a:extLst>
          </p:cNvPr>
          <p:cNvSpPr/>
          <p:nvPr/>
        </p:nvSpPr>
        <p:spPr>
          <a:xfrm>
            <a:off x="7213605" y="2927922"/>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85D00EF-0C0D-47DE-A1D0-5C85E8A73235}"/>
              </a:ext>
            </a:extLst>
          </p:cNvPr>
          <p:cNvSpPr/>
          <p:nvPr/>
        </p:nvSpPr>
        <p:spPr>
          <a:xfrm>
            <a:off x="7208992" y="3643734"/>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C7D1AA6-0541-4405-9814-0317EFAEEC5D}"/>
              </a:ext>
            </a:extLst>
          </p:cNvPr>
          <p:cNvSpPr/>
          <p:nvPr/>
        </p:nvSpPr>
        <p:spPr>
          <a:xfrm>
            <a:off x="7629243" y="3639118"/>
            <a:ext cx="138539" cy="120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41" name="Oval 40">
            <a:extLst>
              <a:ext uri="{FF2B5EF4-FFF2-40B4-BE49-F238E27FC236}">
                <a16:creationId xmlns:a16="http://schemas.microsoft.com/office/drawing/2014/main" id="{707A5242-0ED2-49A0-80D9-6DD1A1180ADD}"/>
              </a:ext>
            </a:extLst>
          </p:cNvPr>
          <p:cNvSpPr/>
          <p:nvPr/>
        </p:nvSpPr>
        <p:spPr>
          <a:xfrm>
            <a:off x="6816449" y="3639118"/>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1783631-1BF4-4090-8C68-A5114FE49F6F}"/>
              </a:ext>
            </a:extLst>
          </p:cNvPr>
          <p:cNvSpPr/>
          <p:nvPr/>
        </p:nvSpPr>
        <p:spPr>
          <a:xfrm>
            <a:off x="8137232" y="2031998"/>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CEF70CC-85C3-46D1-BEC5-0D71DE491E7A}"/>
              </a:ext>
            </a:extLst>
          </p:cNvPr>
          <p:cNvSpPr/>
          <p:nvPr/>
        </p:nvSpPr>
        <p:spPr>
          <a:xfrm>
            <a:off x="9416462" y="2045853"/>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44" name="Oval 43">
            <a:extLst>
              <a:ext uri="{FF2B5EF4-FFF2-40B4-BE49-F238E27FC236}">
                <a16:creationId xmlns:a16="http://schemas.microsoft.com/office/drawing/2014/main" id="{291DA831-6B65-45AE-B0BD-B68ECD8F0E6B}"/>
              </a:ext>
            </a:extLst>
          </p:cNvPr>
          <p:cNvSpPr/>
          <p:nvPr/>
        </p:nvSpPr>
        <p:spPr>
          <a:xfrm>
            <a:off x="9421083" y="2909449"/>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45" name="Oval 44">
            <a:extLst>
              <a:ext uri="{FF2B5EF4-FFF2-40B4-BE49-F238E27FC236}">
                <a16:creationId xmlns:a16="http://schemas.microsoft.com/office/drawing/2014/main" id="{8E5444A8-D664-4EB9-90C4-9134CFB1A9E2}"/>
              </a:ext>
            </a:extLst>
          </p:cNvPr>
          <p:cNvSpPr/>
          <p:nvPr/>
        </p:nvSpPr>
        <p:spPr>
          <a:xfrm>
            <a:off x="10099956" y="2914070"/>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46" name="Oval 45">
            <a:extLst>
              <a:ext uri="{FF2B5EF4-FFF2-40B4-BE49-F238E27FC236}">
                <a16:creationId xmlns:a16="http://schemas.microsoft.com/office/drawing/2014/main" id="{0A23740A-9D1C-46E8-BCAE-CB62E217C994}"/>
              </a:ext>
            </a:extLst>
          </p:cNvPr>
          <p:cNvSpPr/>
          <p:nvPr/>
        </p:nvSpPr>
        <p:spPr>
          <a:xfrm>
            <a:off x="8659089" y="2923308"/>
            <a:ext cx="129309" cy="110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47" name="Oval 46">
            <a:extLst>
              <a:ext uri="{FF2B5EF4-FFF2-40B4-BE49-F238E27FC236}">
                <a16:creationId xmlns:a16="http://schemas.microsoft.com/office/drawing/2014/main" id="{D3B15FBB-8D57-4E9E-9744-04E7143B6F9A}"/>
              </a:ext>
            </a:extLst>
          </p:cNvPr>
          <p:cNvSpPr/>
          <p:nvPr/>
        </p:nvSpPr>
        <p:spPr>
          <a:xfrm>
            <a:off x="8649851" y="3620645"/>
            <a:ext cx="13853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48" name="Oval 47">
            <a:extLst>
              <a:ext uri="{FF2B5EF4-FFF2-40B4-BE49-F238E27FC236}">
                <a16:creationId xmlns:a16="http://schemas.microsoft.com/office/drawing/2014/main" id="{B97DA6B7-CD7A-484E-931E-3D3374E4DE1B}"/>
              </a:ext>
            </a:extLst>
          </p:cNvPr>
          <p:cNvSpPr/>
          <p:nvPr/>
        </p:nvSpPr>
        <p:spPr>
          <a:xfrm>
            <a:off x="8248072" y="4290276"/>
            <a:ext cx="13853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49" name="Oval 48">
            <a:extLst>
              <a:ext uri="{FF2B5EF4-FFF2-40B4-BE49-F238E27FC236}">
                <a16:creationId xmlns:a16="http://schemas.microsoft.com/office/drawing/2014/main" id="{CF14858D-8475-4BCE-8FE8-AEE0818CE0E6}"/>
              </a:ext>
            </a:extLst>
          </p:cNvPr>
          <p:cNvSpPr/>
          <p:nvPr/>
        </p:nvSpPr>
        <p:spPr>
          <a:xfrm>
            <a:off x="8991593" y="4285663"/>
            <a:ext cx="138539"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cxnSp>
        <p:nvCxnSpPr>
          <p:cNvPr id="50" name="Straight Connector 49">
            <a:extLst>
              <a:ext uri="{FF2B5EF4-FFF2-40B4-BE49-F238E27FC236}">
                <a16:creationId xmlns:a16="http://schemas.microsoft.com/office/drawing/2014/main" id="{AB5B3556-2B4A-44AD-9571-80A6060A8489}"/>
              </a:ext>
            </a:extLst>
          </p:cNvPr>
          <p:cNvCxnSpPr>
            <a:cxnSpLocks/>
            <a:stCxn id="37" idx="7"/>
          </p:cNvCxnSpPr>
          <p:nvPr/>
        </p:nvCxnSpPr>
        <p:spPr>
          <a:xfrm flipV="1">
            <a:off x="7337830" y="1231773"/>
            <a:ext cx="1330683" cy="8210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876C88-247B-4361-9C27-2F361C7B0406}"/>
              </a:ext>
            </a:extLst>
          </p:cNvPr>
          <p:cNvCxnSpPr>
            <a:cxnSpLocks/>
            <a:stCxn id="42" idx="7"/>
          </p:cNvCxnSpPr>
          <p:nvPr/>
        </p:nvCxnSpPr>
        <p:spPr>
          <a:xfrm flipV="1">
            <a:off x="8247604" y="1255610"/>
            <a:ext cx="397632" cy="7926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32F01E2-E254-4362-B21E-43DBE45BE1FA}"/>
              </a:ext>
            </a:extLst>
          </p:cNvPr>
          <p:cNvCxnSpPr>
            <a:cxnSpLocks/>
            <a:stCxn id="43" idx="0"/>
            <a:endCxn id="36" idx="4"/>
          </p:cNvCxnSpPr>
          <p:nvPr/>
        </p:nvCxnSpPr>
        <p:spPr>
          <a:xfrm flipH="1" flipV="1">
            <a:off x="8645237" y="1256145"/>
            <a:ext cx="835880" cy="789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CF9450-9FA9-4A51-9AF8-5BCE4A773B40}"/>
              </a:ext>
            </a:extLst>
          </p:cNvPr>
          <p:cNvCxnSpPr>
            <a:cxnSpLocks/>
            <a:stCxn id="45" idx="0"/>
          </p:cNvCxnSpPr>
          <p:nvPr/>
        </p:nvCxnSpPr>
        <p:spPr>
          <a:xfrm flipH="1" flipV="1">
            <a:off x="9481117" y="2086232"/>
            <a:ext cx="683494" cy="827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50AC1C-C3EA-4A65-873F-EF7662F13B74}"/>
              </a:ext>
            </a:extLst>
          </p:cNvPr>
          <p:cNvCxnSpPr>
            <a:cxnSpLocks/>
            <a:stCxn id="44" idx="0"/>
          </p:cNvCxnSpPr>
          <p:nvPr/>
        </p:nvCxnSpPr>
        <p:spPr>
          <a:xfrm flipV="1">
            <a:off x="9485738" y="2130863"/>
            <a:ext cx="19826" cy="7785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09D210-C8D6-457A-A30C-2B2C996BC91F}"/>
              </a:ext>
            </a:extLst>
          </p:cNvPr>
          <p:cNvCxnSpPr>
            <a:cxnSpLocks/>
            <a:endCxn id="46" idx="0"/>
          </p:cNvCxnSpPr>
          <p:nvPr/>
        </p:nvCxnSpPr>
        <p:spPr>
          <a:xfrm flipH="1">
            <a:off x="8723744" y="2133600"/>
            <a:ext cx="766220" cy="789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1DB0901-992C-4C13-BB9B-154D51B1D8BA}"/>
              </a:ext>
            </a:extLst>
          </p:cNvPr>
          <p:cNvCxnSpPr>
            <a:cxnSpLocks/>
            <a:stCxn id="46" idx="4"/>
            <a:endCxn id="47" idx="0"/>
          </p:cNvCxnSpPr>
          <p:nvPr/>
        </p:nvCxnSpPr>
        <p:spPr>
          <a:xfrm flipH="1">
            <a:off x="8719121" y="3034144"/>
            <a:ext cx="4623" cy="5865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ED924AE-8320-4FAC-A64E-7F5429F7492E}"/>
              </a:ext>
            </a:extLst>
          </p:cNvPr>
          <p:cNvSpPr/>
          <p:nvPr/>
        </p:nvSpPr>
        <p:spPr>
          <a:xfrm>
            <a:off x="9402612" y="3634501"/>
            <a:ext cx="129313" cy="133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cxnSp>
        <p:nvCxnSpPr>
          <p:cNvPr id="68" name="Straight Connector 67">
            <a:extLst>
              <a:ext uri="{FF2B5EF4-FFF2-40B4-BE49-F238E27FC236}">
                <a16:creationId xmlns:a16="http://schemas.microsoft.com/office/drawing/2014/main" id="{E0F50249-B9CF-49DC-9A92-50BB9803825C}"/>
              </a:ext>
            </a:extLst>
          </p:cNvPr>
          <p:cNvCxnSpPr>
            <a:cxnSpLocks/>
            <a:endCxn id="65" idx="0"/>
          </p:cNvCxnSpPr>
          <p:nvPr/>
        </p:nvCxnSpPr>
        <p:spPr>
          <a:xfrm flipH="1">
            <a:off x="9467269" y="2991692"/>
            <a:ext cx="28370" cy="6428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8997690-1245-484F-A06E-2B2DD802EE6E}"/>
              </a:ext>
            </a:extLst>
          </p:cNvPr>
          <p:cNvCxnSpPr>
            <a:cxnSpLocks/>
            <a:endCxn id="49" idx="0"/>
          </p:cNvCxnSpPr>
          <p:nvPr/>
        </p:nvCxnSpPr>
        <p:spPr>
          <a:xfrm>
            <a:off x="8733305" y="3713016"/>
            <a:ext cx="327558" cy="572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E9F5EDD-5150-4AC4-B41E-BBD8DDBC9781}"/>
              </a:ext>
            </a:extLst>
          </p:cNvPr>
          <p:cNvCxnSpPr>
            <a:cxnSpLocks/>
            <a:endCxn id="48" idx="0"/>
          </p:cNvCxnSpPr>
          <p:nvPr/>
        </p:nvCxnSpPr>
        <p:spPr>
          <a:xfrm flipH="1">
            <a:off x="8317342" y="3715700"/>
            <a:ext cx="401778" cy="574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E66901-C71D-41B3-BBC6-52B1FE5F4851}"/>
              </a:ext>
            </a:extLst>
          </p:cNvPr>
          <p:cNvCxnSpPr>
            <a:cxnSpLocks/>
            <a:endCxn id="41" idx="0"/>
          </p:cNvCxnSpPr>
          <p:nvPr/>
        </p:nvCxnSpPr>
        <p:spPr>
          <a:xfrm flipH="1">
            <a:off x="6881104" y="3015571"/>
            <a:ext cx="376674" cy="6235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C6E0E5B-673A-416C-B31F-82DAB7098AA5}"/>
              </a:ext>
            </a:extLst>
          </p:cNvPr>
          <p:cNvCxnSpPr>
            <a:cxnSpLocks/>
            <a:endCxn id="39" idx="0"/>
          </p:cNvCxnSpPr>
          <p:nvPr/>
        </p:nvCxnSpPr>
        <p:spPr>
          <a:xfrm>
            <a:off x="7263712" y="3010954"/>
            <a:ext cx="9935" cy="6327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B3E0426-EC87-43EF-AFCA-74A56AFADC3B}"/>
              </a:ext>
            </a:extLst>
          </p:cNvPr>
          <p:cNvCxnSpPr>
            <a:cxnSpLocks/>
            <a:endCxn id="40" idx="1"/>
          </p:cNvCxnSpPr>
          <p:nvPr/>
        </p:nvCxnSpPr>
        <p:spPr>
          <a:xfrm>
            <a:off x="7259121" y="3025268"/>
            <a:ext cx="390411" cy="6314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E25E887-CD7A-4C0E-89EA-C700C1C56EE0}"/>
              </a:ext>
            </a:extLst>
          </p:cNvPr>
          <p:cNvCxnSpPr>
            <a:cxnSpLocks/>
            <a:endCxn id="38" idx="4"/>
          </p:cNvCxnSpPr>
          <p:nvPr/>
        </p:nvCxnSpPr>
        <p:spPr>
          <a:xfrm flipH="1">
            <a:off x="7278260" y="2088541"/>
            <a:ext cx="21046" cy="9502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5469DE0-8391-4E92-B619-EB61E951058D}"/>
              </a:ext>
            </a:extLst>
          </p:cNvPr>
          <p:cNvSpPr txBox="1"/>
          <p:nvPr/>
        </p:nvSpPr>
        <p:spPr>
          <a:xfrm>
            <a:off x="1636806" y="3897505"/>
            <a:ext cx="284358" cy="369332"/>
          </a:xfrm>
          <a:prstGeom prst="rect">
            <a:avLst/>
          </a:prstGeom>
          <a:noFill/>
        </p:spPr>
        <p:txBody>
          <a:bodyPr wrap="square" rtlCol="0">
            <a:spAutoFit/>
          </a:bodyPr>
          <a:lstStyle/>
          <a:p>
            <a:r>
              <a:rPr lang="en-US" dirty="0"/>
              <a:t>b</a:t>
            </a:r>
          </a:p>
        </p:txBody>
      </p:sp>
      <p:sp>
        <p:nvSpPr>
          <p:cNvPr id="83" name="TextBox 82">
            <a:extLst>
              <a:ext uri="{FF2B5EF4-FFF2-40B4-BE49-F238E27FC236}">
                <a16:creationId xmlns:a16="http://schemas.microsoft.com/office/drawing/2014/main" id="{AF2F506C-0F40-470D-BD89-AE104F241AB3}"/>
              </a:ext>
            </a:extLst>
          </p:cNvPr>
          <p:cNvSpPr txBox="1"/>
          <p:nvPr/>
        </p:nvSpPr>
        <p:spPr>
          <a:xfrm>
            <a:off x="8758857" y="1000076"/>
            <a:ext cx="243414" cy="369332"/>
          </a:xfrm>
          <a:prstGeom prst="rect">
            <a:avLst/>
          </a:prstGeom>
          <a:noFill/>
        </p:spPr>
        <p:txBody>
          <a:bodyPr wrap="square" rtlCol="0">
            <a:spAutoFit/>
          </a:bodyPr>
          <a:lstStyle/>
          <a:p>
            <a:r>
              <a:rPr lang="en-US" dirty="0"/>
              <a:t>r</a:t>
            </a:r>
          </a:p>
        </p:txBody>
      </p:sp>
      <p:sp>
        <p:nvSpPr>
          <p:cNvPr id="87" name="TextBox 86">
            <a:extLst>
              <a:ext uri="{FF2B5EF4-FFF2-40B4-BE49-F238E27FC236}">
                <a16:creationId xmlns:a16="http://schemas.microsoft.com/office/drawing/2014/main" id="{534AF4F1-3D69-4351-9C92-AC127C6FADB3}"/>
              </a:ext>
            </a:extLst>
          </p:cNvPr>
          <p:cNvSpPr txBox="1"/>
          <p:nvPr/>
        </p:nvSpPr>
        <p:spPr>
          <a:xfrm>
            <a:off x="3196158" y="3927761"/>
            <a:ext cx="243414" cy="369332"/>
          </a:xfrm>
          <a:prstGeom prst="rect">
            <a:avLst/>
          </a:prstGeom>
          <a:noFill/>
        </p:spPr>
        <p:txBody>
          <a:bodyPr wrap="square" rtlCol="0">
            <a:spAutoFit/>
          </a:bodyPr>
          <a:lstStyle/>
          <a:p>
            <a:r>
              <a:rPr lang="en-US" dirty="0"/>
              <a:t>r</a:t>
            </a:r>
          </a:p>
        </p:txBody>
      </p:sp>
      <p:sp>
        <p:nvSpPr>
          <p:cNvPr id="88" name="TextBox 87">
            <a:extLst>
              <a:ext uri="{FF2B5EF4-FFF2-40B4-BE49-F238E27FC236}">
                <a16:creationId xmlns:a16="http://schemas.microsoft.com/office/drawing/2014/main" id="{5E7BDC87-624B-4C0B-A3DD-69EC6FCD1001}"/>
              </a:ext>
            </a:extLst>
          </p:cNvPr>
          <p:cNvSpPr txBox="1"/>
          <p:nvPr/>
        </p:nvSpPr>
        <p:spPr>
          <a:xfrm>
            <a:off x="8274457" y="1943556"/>
            <a:ext cx="284358" cy="369332"/>
          </a:xfrm>
          <a:prstGeom prst="rect">
            <a:avLst/>
          </a:prstGeom>
          <a:noFill/>
        </p:spPr>
        <p:txBody>
          <a:bodyPr wrap="square" rtlCol="0">
            <a:spAutoFit/>
          </a:bodyPr>
          <a:lstStyle/>
          <a:p>
            <a:r>
              <a:rPr lang="en-US" dirty="0"/>
              <a:t>b</a:t>
            </a:r>
          </a:p>
        </p:txBody>
      </p:sp>
      <p:sp>
        <p:nvSpPr>
          <p:cNvPr id="89" name="TextBox 88">
            <a:extLst>
              <a:ext uri="{FF2B5EF4-FFF2-40B4-BE49-F238E27FC236}">
                <a16:creationId xmlns:a16="http://schemas.microsoft.com/office/drawing/2014/main" id="{DC43A928-3D49-46F8-A054-011739438865}"/>
              </a:ext>
            </a:extLst>
          </p:cNvPr>
          <p:cNvSpPr txBox="1"/>
          <p:nvPr/>
        </p:nvSpPr>
        <p:spPr>
          <a:xfrm>
            <a:off x="6957303" y="1901566"/>
            <a:ext cx="284358" cy="369332"/>
          </a:xfrm>
          <a:prstGeom prst="rect">
            <a:avLst/>
          </a:prstGeom>
          <a:noFill/>
        </p:spPr>
        <p:txBody>
          <a:bodyPr wrap="square" rtlCol="0">
            <a:spAutoFit/>
          </a:bodyPr>
          <a:lstStyle/>
          <a:p>
            <a:r>
              <a:rPr lang="en-US" dirty="0"/>
              <a:t>u</a:t>
            </a:r>
          </a:p>
        </p:txBody>
      </p:sp>
      <p:sp>
        <p:nvSpPr>
          <p:cNvPr id="91" name="TextBox 90">
            <a:extLst>
              <a:ext uri="{FF2B5EF4-FFF2-40B4-BE49-F238E27FC236}">
                <a16:creationId xmlns:a16="http://schemas.microsoft.com/office/drawing/2014/main" id="{3FB9E848-38BA-4B96-9CD4-2EE70C592482}"/>
              </a:ext>
            </a:extLst>
          </p:cNvPr>
          <p:cNvSpPr txBox="1"/>
          <p:nvPr/>
        </p:nvSpPr>
        <p:spPr>
          <a:xfrm>
            <a:off x="2805201" y="3116126"/>
            <a:ext cx="284358" cy="369332"/>
          </a:xfrm>
          <a:prstGeom prst="rect">
            <a:avLst/>
          </a:prstGeom>
          <a:noFill/>
        </p:spPr>
        <p:txBody>
          <a:bodyPr wrap="square" rtlCol="0">
            <a:spAutoFit/>
          </a:bodyPr>
          <a:lstStyle/>
          <a:p>
            <a:r>
              <a:rPr lang="en-US" dirty="0"/>
              <a:t>u</a:t>
            </a:r>
          </a:p>
        </p:txBody>
      </p:sp>
      <p:sp>
        <p:nvSpPr>
          <p:cNvPr id="92" name="TextBox 91">
            <a:extLst>
              <a:ext uri="{FF2B5EF4-FFF2-40B4-BE49-F238E27FC236}">
                <a16:creationId xmlns:a16="http://schemas.microsoft.com/office/drawing/2014/main" id="{D02D5CAE-5C67-4F12-BF2A-3EBE5AFCCCB5}"/>
              </a:ext>
            </a:extLst>
          </p:cNvPr>
          <p:cNvSpPr txBox="1"/>
          <p:nvPr/>
        </p:nvSpPr>
        <p:spPr>
          <a:xfrm>
            <a:off x="9538181" y="1868181"/>
            <a:ext cx="284358" cy="369332"/>
          </a:xfrm>
          <a:prstGeom prst="rect">
            <a:avLst/>
          </a:prstGeom>
          <a:noFill/>
        </p:spPr>
        <p:txBody>
          <a:bodyPr wrap="square" rtlCol="0">
            <a:spAutoFit/>
          </a:bodyPr>
          <a:lstStyle/>
          <a:p>
            <a:r>
              <a:rPr lang="en-US" dirty="0"/>
              <a:t>c</a:t>
            </a:r>
          </a:p>
        </p:txBody>
      </p:sp>
      <p:sp>
        <p:nvSpPr>
          <p:cNvPr id="93" name="TextBox 92">
            <a:extLst>
              <a:ext uri="{FF2B5EF4-FFF2-40B4-BE49-F238E27FC236}">
                <a16:creationId xmlns:a16="http://schemas.microsoft.com/office/drawing/2014/main" id="{281B19B7-AA1B-4E41-BD06-A5F9A47C0FEC}"/>
              </a:ext>
            </a:extLst>
          </p:cNvPr>
          <p:cNvSpPr txBox="1"/>
          <p:nvPr/>
        </p:nvSpPr>
        <p:spPr>
          <a:xfrm>
            <a:off x="4053576" y="3511455"/>
            <a:ext cx="284358" cy="369332"/>
          </a:xfrm>
          <a:prstGeom prst="rect">
            <a:avLst/>
          </a:prstGeom>
          <a:noFill/>
        </p:spPr>
        <p:txBody>
          <a:bodyPr wrap="square" rtlCol="0">
            <a:spAutoFit/>
          </a:bodyPr>
          <a:lstStyle/>
          <a:p>
            <a:r>
              <a:rPr lang="en-US" dirty="0"/>
              <a:t>c</a:t>
            </a:r>
          </a:p>
        </p:txBody>
      </p:sp>
      <p:sp>
        <p:nvSpPr>
          <p:cNvPr id="94" name="TextBox 93">
            <a:extLst>
              <a:ext uri="{FF2B5EF4-FFF2-40B4-BE49-F238E27FC236}">
                <a16:creationId xmlns:a16="http://schemas.microsoft.com/office/drawing/2014/main" id="{94581A8C-7AE4-4E16-A56D-3C0D7DF5661C}"/>
              </a:ext>
            </a:extLst>
          </p:cNvPr>
          <p:cNvSpPr txBox="1"/>
          <p:nvPr/>
        </p:nvSpPr>
        <p:spPr>
          <a:xfrm>
            <a:off x="10066309" y="1036308"/>
            <a:ext cx="1085233" cy="369332"/>
          </a:xfrm>
          <a:prstGeom prst="rect">
            <a:avLst/>
          </a:prstGeom>
          <a:noFill/>
        </p:spPr>
        <p:txBody>
          <a:bodyPr wrap="square" rtlCol="0">
            <a:spAutoFit/>
          </a:bodyPr>
          <a:lstStyle/>
          <a:p>
            <a:r>
              <a:rPr lang="en-US" dirty="0"/>
              <a:t>Level 0 </a:t>
            </a:r>
          </a:p>
        </p:txBody>
      </p:sp>
      <p:sp>
        <p:nvSpPr>
          <p:cNvPr id="95" name="TextBox 94">
            <a:extLst>
              <a:ext uri="{FF2B5EF4-FFF2-40B4-BE49-F238E27FC236}">
                <a16:creationId xmlns:a16="http://schemas.microsoft.com/office/drawing/2014/main" id="{C37AEC08-1BAF-4840-A255-7246FBBC3BD5}"/>
              </a:ext>
            </a:extLst>
          </p:cNvPr>
          <p:cNvSpPr txBox="1"/>
          <p:nvPr/>
        </p:nvSpPr>
        <p:spPr>
          <a:xfrm>
            <a:off x="2251408" y="2746677"/>
            <a:ext cx="284358" cy="369332"/>
          </a:xfrm>
          <a:prstGeom prst="rect">
            <a:avLst/>
          </a:prstGeom>
          <a:noFill/>
        </p:spPr>
        <p:txBody>
          <a:bodyPr wrap="square" rtlCol="0">
            <a:spAutoFit/>
          </a:bodyPr>
          <a:lstStyle/>
          <a:p>
            <a:r>
              <a:rPr lang="en-US" dirty="0"/>
              <a:t>d</a:t>
            </a:r>
          </a:p>
        </p:txBody>
      </p:sp>
      <p:sp>
        <p:nvSpPr>
          <p:cNvPr id="96" name="TextBox 95">
            <a:extLst>
              <a:ext uri="{FF2B5EF4-FFF2-40B4-BE49-F238E27FC236}">
                <a16:creationId xmlns:a16="http://schemas.microsoft.com/office/drawing/2014/main" id="{BB4BCAB7-A2E1-4B33-9612-732E3FB9D21C}"/>
              </a:ext>
            </a:extLst>
          </p:cNvPr>
          <p:cNvSpPr txBox="1"/>
          <p:nvPr/>
        </p:nvSpPr>
        <p:spPr>
          <a:xfrm>
            <a:off x="6850469" y="2826232"/>
            <a:ext cx="284358" cy="369332"/>
          </a:xfrm>
          <a:prstGeom prst="rect">
            <a:avLst/>
          </a:prstGeom>
          <a:noFill/>
        </p:spPr>
        <p:txBody>
          <a:bodyPr wrap="square" rtlCol="0">
            <a:spAutoFit/>
          </a:bodyPr>
          <a:lstStyle/>
          <a:p>
            <a:r>
              <a:rPr lang="en-US" dirty="0"/>
              <a:t>d</a:t>
            </a:r>
          </a:p>
        </p:txBody>
      </p:sp>
      <p:sp>
        <p:nvSpPr>
          <p:cNvPr id="97" name="TextBox 96">
            <a:extLst>
              <a:ext uri="{FF2B5EF4-FFF2-40B4-BE49-F238E27FC236}">
                <a16:creationId xmlns:a16="http://schemas.microsoft.com/office/drawing/2014/main" id="{ECB537C6-9429-46B7-AEAB-CC6B7FD51413}"/>
              </a:ext>
            </a:extLst>
          </p:cNvPr>
          <p:cNvSpPr txBox="1"/>
          <p:nvPr/>
        </p:nvSpPr>
        <p:spPr>
          <a:xfrm>
            <a:off x="6705455" y="3814673"/>
            <a:ext cx="297193" cy="369332"/>
          </a:xfrm>
          <a:prstGeom prst="rect">
            <a:avLst/>
          </a:prstGeom>
          <a:noFill/>
        </p:spPr>
        <p:txBody>
          <a:bodyPr wrap="square" rtlCol="0">
            <a:spAutoFit/>
          </a:bodyPr>
          <a:lstStyle/>
          <a:p>
            <a:r>
              <a:rPr lang="en-US" dirty="0"/>
              <a:t>e</a:t>
            </a:r>
          </a:p>
        </p:txBody>
      </p:sp>
      <p:sp>
        <p:nvSpPr>
          <p:cNvPr id="98" name="TextBox 97">
            <a:extLst>
              <a:ext uri="{FF2B5EF4-FFF2-40B4-BE49-F238E27FC236}">
                <a16:creationId xmlns:a16="http://schemas.microsoft.com/office/drawing/2014/main" id="{443DB959-10FC-4CDE-9A3F-D91D73CF1948}"/>
              </a:ext>
            </a:extLst>
          </p:cNvPr>
          <p:cNvSpPr txBox="1"/>
          <p:nvPr/>
        </p:nvSpPr>
        <p:spPr>
          <a:xfrm>
            <a:off x="1441171" y="2406779"/>
            <a:ext cx="297193" cy="369332"/>
          </a:xfrm>
          <a:prstGeom prst="rect">
            <a:avLst/>
          </a:prstGeom>
          <a:noFill/>
        </p:spPr>
        <p:txBody>
          <a:bodyPr wrap="square" rtlCol="0">
            <a:spAutoFit/>
          </a:bodyPr>
          <a:lstStyle/>
          <a:p>
            <a:r>
              <a:rPr lang="en-US" dirty="0"/>
              <a:t>e</a:t>
            </a:r>
          </a:p>
        </p:txBody>
      </p:sp>
      <p:sp>
        <p:nvSpPr>
          <p:cNvPr id="99" name="TextBox 98">
            <a:extLst>
              <a:ext uri="{FF2B5EF4-FFF2-40B4-BE49-F238E27FC236}">
                <a16:creationId xmlns:a16="http://schemas.microsoft.com/office/drawing/2014/main" id="{592752FE-9F5F-4B2C-869F-977004AFEC0D}"/>
              </a:ext>
            </a:extLst>
          </p:cNvPr>
          <p:cNvSpPr txBox="1"/>
          <p:nvPr/>
        </p:nvSpPr>
        <p:spPr>
          <a:xfrm>
            <a:off x="3718550" y="2514275"/>
            <a:ext cx="336214" cy="369332"/>
          </a:xfrm>
          <a:prstGeom prst="rect">
            <a:avLst/>
          </a:prstGeom>
          <a:noFill/>
        </p:spPr>
        <p:txBody>
          <a:bodyPr wrap="square" rtlCol="0">
            <a:spAutoFit/>
          </a:bodyPr>
          <a:lstStyle/>
          <a:p>
            <a:r>
              <a:rPr lang="en-US" dirty="0"/>
              <a:t>g</a:t>
            </a:r>
          </a:p>
        </p:txBody>
      </p:sp>
      <p:sp>
        <p:nvSpPr>
          <p:cNvPr id="100" name="TextBox 99">
            <a:extLst>
              <a:ext uri="{FF2B5EF4-FFF2-40B4-BE49-F238E27FC236}">
                <a16:creationId xmlns:a16="http://schemas.microsoft.com/office/drawing/2014/main" id="{8ED532AB-4F39-4CF7-A4E9-3E2D5C075034}"/>
              </a:ext>
            </a:extLst>
          </p:cNvPr>
          <p:cNvSpPr txBox="1"/>
          <p:nvPr/>
        </p:nvSpPr>
        <p:spPr>
          <a:xfrm>
            <a:off x="7131199" y="3810722"/>
            <a:ext cx="336214" cy="369332"/>
          </a:xfrm>
          <a:prstGeom prst="rect">
            <a:avLst/>
          </a:prstGeom>
          <a:noFill/>
        </p:spPr>
        <p:txBody>
          <a:bodyPr wrap="square" rtlCol="0">
            <a:spAutoFit/>
          </a:bodyPr>
          <a:lstStyle/>
          <a:p>
            <a:r>
              <a:rPr lang="en-US" dirty="0"/>
              <a:t>f</a:t>
            </a:r>
          </a:p>
        </p:txBody>
      </p:sp>
      <p:sp>
        <p:nvSpPr>
          <p:cNvPr id="101" name="TextBox 100">
            <a:extLst>
              <a:ext uri="{FF2B5EF4-FFF2-40B4-BE49-F238E27FC236}">
                <a16:creationId xmlns:a16="http://schemas.microsoft.com/office/drawing/2014/main" id="{144D16E6-5789-406F-AC12-5A357DF78574}"/>
              </a:ext>
            </a:extLst>
          </p:cNvPr>
          <p:cNvSpPr txBox="1"/>
          <p:nvPr/>
        </p:nvSpPr>
        <p:spPr>
          <a:xfrm>
            <a:off x="10393454" y="1870790"/>
            <a:ext cx="1085233" cy="369332"/>
          </a:xfrm>
          <a:prstGeom prst="rect">
            <a:avLst/>
          </a:prstGeom>
          <a:noFill/>
        </p:spPr>
        <p:txBody>
          <a:bodyPr wrap="square" rtlCol="0">
            <a:spAutoFit/>
          </a:bodyPr>
          <a:lstStyle/>
          <a:p>
            <a:r>
              <a:rPr lang="en-US" dirty="0"/>
              <a:t>Level 1</a:t>
            </a:r>
          </a:p>
        </p:txBody>
      </p:sp>
      <p:sp>
        <p:nvSpPr>
          <p:cNvPr id="105" name="TextBox 104">
            <a:extLst>
              <a:ext uri="{FF2B5EF4-FFF2-40B4-BE49-F238E27FC236}">
                <a16:creationId xmlns:a16="http://schemas.microsoft.com/office/drawing/2014/main" id="{3D1BB795-BA01-4021-ACAE-780D48B4D926}"/>
              </a:ext>
            </a:extLst>
          </p:cNvPr>
          <p:cNvSpPr txBox="1"/>
          <p:nvPr/>
        </p:nvSpPr>
        <p:spPr>
          <a:xfrm>
            <a:off x="7310031" y="4900895"/>
            <a:ext cx="28976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Nodes in the enclosed region are descendants of c, which is an ancestor of each.</a:t>
            </a:r>
          </a:p>
        </p:txBody>
      </p:sp>
      <p:sp>
        <p:nvSpPr>
          <p:cNvPr id="107" name="TextBox 106">
            <a:extLst>
              <a:ext uri="{FF2B5EF4-FFF2-40B4-BE49-F238E27FC236}">
                <a16:creationId xmlns:a16="http://schemas.microsoft.com/office/drawing/2014/main" id="{C2FE94DC-4569-4B5B-8AB0-CEEAC5FF4FDA}"/>
              </a:ext>
            </a:extLst>
          </p:cNvPr>
          <p:cNvSpPr txBox="1"/>
          <p:nvPr/>
        </p:nvSpPr>
        <p:spPr>
          <a:xfrm>
            <a:off x="10597484" y="2724783"/>
            <a:ext cx="1085233" cy="369332"/>
          </a:xfrm>
          <a:prstGeom prst="rect">
            <a:avLst/>
          </a:prstGeom>
          <a:noFill/>
        </p:spPr>
        <p:txBody>
          <a:bodyPr wrap="square" rtlCol="0">
            <a:spAutoFit/>
          </a:bodyPr>
          <a:lstStyle/>
          <a:p>
            <a:r>
              <a:rPr lang="en-US" dirty="0"/>
              <a:t>Level 2</a:t>
            </a:r>
          </a:p>
        </p:txBody>
      </p:sp>
      <p:sp>
        <p:nvSpPr>
          <p:cNvPr id="108" name="TextBox 107">
            <a:extLst>
              <a:ext uri="{FF2B5EF4-FFF2-40B4-BE49-F238E27FC236}">
                <a16:creationId xmlns:a16="http://schemas.microsoft.com/office/drawing/2014/main" id="{983DE867-49DC-494E-9181-E847DDDED67F}"/>
              </a:ext>
            </a:extLst>
          </p:cNvPr>
          <p:cNvSpPr txBox="1"/>
          <p:nvPr/>
        </p:nvSpPr>
        <p:spPr>
          <a:xfrm>
            <a:off x="10610700" y="3528350"/>
            <a:ext cx="1085233" cy="369332"/>
          </a:xfrm>
          <a:prstGeom prst="rect">
            <a:avLst/>
          </a:prstGeom>
          <a:noFill/>
        </p:spPr>
        <p:txBody>
          <a:bodyPr wrap="square" rtlCol="0">
            <a:spAutoFit/>
          </a:bodyPr>
          <a:lstStyle/>
          <a:p>
            <a:r>
              <a:rPr lang="en-US" dirty="0"/>
              <a:t>Level 3</a:t>
            </a:r>
          </a:p>
        </p:txBody>
      </p:sp>
      <p:sp>
        <p:nvSpPr>
          <p:cNvPr id="109" name="TextBox 108">
            <a:extLst>
              <a:ext uri="{FF2B5EF4-FFF2-40B4-BE49-F238E27FC236}">
                <a16:creationId xmlns:a16="http://schemas.microsoft.com/office/drawing/2014/main" id="{108E013B-5569-4344-8B35-3DE003959A4A}"/>
              </a:ext>
            </a:extLst>
          </p:cNvPr>
          <p:cNvSpPr txBox="1"/>
          <p:nvPr/>
        </p:nvSpPr>
        <p:spPr>
          <a:xfrm>
            <a:off x="10658573" y="4186770"/>
            <a:ext cx="1085233" cy="369332"/>
          </a:xfrm>
          <a:prstGeom prst="rect">
            <a:avLst/>
          </a:prstGeom>
          <a:noFill/>
        </p:spPr>
        <p:txBody>
          <a:bodyPr wrap="square" rtlCol="0">
            <a:spAutoFit/>
          </a:bodyPr>
          <a:lstStyle/>
          <a:p>
            <a:r>
              <a:rPr lang="en-US" dirty="0"/>
              <a:t>Level 4</a:t>
            </a:r>
          </a:p>
        </p:txBody>
      </p:sp>
      <p:sp>
        <p:nvSpPr>
          <p:cNvPr id="110" name="TextBox 109">
            <a:extLst>
              <a:ext uri="{FF2B5EF4-FFF2-40B4-BE49-F238E27FC236}">
                <a16:creationId xmlns:a16="http://schemas.microsoft.com/office/drawing/2014/main" id="{325BDEEA-DBFD-4233-981B-1AC54688322B}"/>
              </a:ext>
            </a:extLst>
          </p:cNvPr>
          <p:cNvSpPr txBox="1"/>
          <p:nvPr/>
        </p:nvSpPr>
        <p:spPr>
          <a:xfrm>
            <a:off x="2550392" y="1678876"/>
            <a:ext cx="336214" cy="369332"/>
          </a:xfrm>
          <a:prstGeom prst="rect">
            <a:avLst/>
          </a:prstGeom>
          <a:noFill/>
        </p:spPr>
        <p:txBody>
          <a:bodyPr wrap="square" rtlCol="0">
            <a:spAutoFit/>
          </a:bodyPr>
          <a:lstStyle/>
          <a:p>
            <a:r>
              <a:rPr lang="en-US" dirty="0"/>
              <a:t>f</a:t>
            </a:r>
          </a:p>
        </p:txBody>
      </p:sp>
      <p:sp>
        <p:nvSpPr>
          <p:cNvPr id="111" name="TextBox 110">
            <a:extLst>
              <a:ext uri="{FF2B5EF4-FFF2-40B4-BE49-F238E27FC236}">
                <a16:creationId xmlns:a16="http://schemas.microsoft.com/office/drawing/2014/main" id="{272C377D-71C0-4687-B2CE-18E0A4FB19CD}"/>
              </a:ext>
            </a:extLst>
          </p:cNvPr>
          <p:cNvSpPr txBox="1"/>
          <p:nvPr/>
        </p:nvSpPr>
        <p:spPr>
          <a:xfrm>
            <a:off x="7556182" y="3764472"/>
            <a:ext cx="336214" cy="369332"/>
          </a:xfrm>
          <a:prstGeom prst="rect">
            <a:avLst/>
          </a:prstGeom>
          <a:noFill/>
        </p:spPr>
        <p:txBody>
          <a:bodyPr wrap="square" rtlCol="0">
            <a:spAutoFit/>
          </a:bodyPr>
          <a:lstStyle/>
          <a:p>
            <a:r>
              <a:rPr lang="en-US" dirty="0"/>
              <a:t>g</a:t>
            </a:r>
          </a:p>
        </p:txBody>
      </p:sp>
      <p:cxnSp>
        <p:nvCxnSpPr>
          <p:cNvPr id="113" name="Connector: Curved 112">
            <a:extLst>
              <a:ext uri="{FF2B5EF4-FFF2-40B4-BE49-F238E27FC236}">
                <a16:creationId xmlns:a16="http://schemas.microsoft.com/office/drawing/2014/main" id="{913BF5BD-1BE5-47D1-962A-F624228FF2E5}"/>
              </a:ext>
            </a:extLst>
          </p:cNvPr>
          <p:cNvCxnSpPr>
            <a:cxnSpLocks/>
          </p:cNvCxnSpPr>
          <p:nvPr/>
        </p:nvCxnSpPr>
        <p:spPr>
          <a:xfrm rot="10800000" flipV="1">
            <a:off x="8386611" y="2631629"/>
            <a:ext cx="1842658" cy="18028"/>
          </a:xfrm>
          <a:prstGeom prst="curvedConnector3">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7" name="Connector: Curved 116">
            <a:extLst>
              <a:ext uri="{FF2B5EF4-FFF2-40B4-BE49-F238E27FC236}">
                <a16:creationId xmlns:a16="http://schemas.microsoft.com/office/drawing/2014/main" id="{D73DEA58-11A2-4A00-B94C-CFC26D59F27B}"/>
              </a:ext>
            </a:extLst>
          </p:cNvPr>
          <p:cNvCxnSpPr/>
          <p:nvPr/>
        </p:nvCxnSpPr>
        <p:spPr>
          <a:xfrm rot="5400000">
            <a:off x="7312655" y="3421281"/>
            <a:ext cx="1842044" cy="305869"/>
          </a:xfrm>
          <a:prstGeom prst="curvedConnector3">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D455C029-C28E-49C3-9452-E77D5938E58B}"/>
              </a:ext>
            </a:extLst>
          </p:cNvPr>
          <p:cNvCxnSpPr/>
          <p:nvPr/>
        </p:nvCxnSpPr>
        <p:spPr>
          <a:xfrm flipV="1">
            <a:off x="8041619" y="4489330"/>
            <a:ext cx="2487748" cy="12466"/>
          </a:xfrm>
          <a:prstGeom prst="curvedConnector3">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Connector: Curved 121">
            <a:extLst>
              <a:ext uri="{FF2B5EF4-FFF2-40B4-BE49-F238E27FC236}">
                <a16:creationId xmlns:a16="http://schemas.microsoft.com/office/drawing/2014/main" id="{FF89ED3A-DA6E-435B-A9D0-B40EF61A2CDA}"/>
              </a:ext>
            </a:extLst>
          </p:cNvPr>
          <p:cNvCxnSpPr/>
          <p:nvPr/>
        </p:nvCxnSpPr>
        <p:spPr>
          <a:xfrm rot="16200000" flipH="1">
            <a:off x="9446635" y="3412417"/>
            <a:ext cx="1865450" cy="300190"/>
          </a:xfrm>
          <a:prstGeom prst="curvedConnector3">
            <a:avLst>
              <a:gd name="adj1" fmla="val 15836"/>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6469BA1-4BE8-4F09-9861-7CA88FAEED30}"/>
              </a:ext>
            </a:extLst>
          </p:cNvPr>
          <p:cNvCxnSpPr/>
          <p:nvPr/>
        </p:nvCxnSpPr>
        <p:spPr>
          <a:xfrm flipV="1">
            <a:off x="8080742" y="4541745"/>
            <a:ext cx="335894" cy="391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448245C-37C1-4758-9FAC-75BB54154D7C}"/>
              </a:ext>
            </a:extLst>
          </p:cNvPr>
          <p:cNvSpPr txBox="1"/>
          <p:nvPr/>
        </p:nvSpPr>
        <p:spPr>
          <a:xfrm>
            <a:off x="4395754" y="1766040"/>
            <a:ext cx="28976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 f and g are siblings.</a:t>
            </a:r>
          </a:p>
          <a:p>
            <a:r>
              <a:rPr lang="en-US" dirty="0">
                <a:latin typeface="Times New Roman" panose="02020603050405020304" pitchFamily="18" charset="0"/>
                <a:cs typeface="Times New Roman" panose="02020603050405020304" pitchFamily="18" charset="0"/>
              </a:rPr>
              <a:t>e, f and g are children of d.</a:t>
            </a:r>
          </a:p>
          <a:p>
            <a:r>
              <a:rPr lang="en-US" dirty="0">
                <a:latin typeface="Times New Roman" panose="02020603050405020304" pitchFamily="18" charset="0"/>
                <a:cs typeface="Times New Roman" panose="02020603050405020304" pitchFamily="18" charset="0"/>
              </a:rPr>
              <a:t>d is the parents of e, f and g</a:t>
            </a:r>
            <a:r>
              <a:rPr lang="en-US" dirty="0"/>
              <a:t>.</a:t>
            </a:r>
          </a:p>
        </p:txBody>
      </p:sp>
      <p:sp>
        <p:nvSpPr>
          <p:cNvPr id="127" name="Rectangle 126">
            <a:extLst>
              <a:ext uri="{FF2B5EF4-FFF2-40B4-BE49-F238E27FC236}">
                <a16:creationId xmlns:a16="http://schemas.microsoft.com/office/drawing/2014/main" id="{FBAE22B5-96D2-4C4A-AC3D-010AD7DEE496}"/>
              </a:ext>
            </a:extLst>
          </p:cNvPr>
          <p:cNvSpPr/>
          <p:nvPr/>
        </p:nvSpPr>
        <p:spPr>
          <a:xfrm>
            <a:off x="7161885" y="5909183"/>
            <a:ext cx="3410614" cy="434030"/>
          </a:xfrm>
          <a:prstGeom prst="rect">
            <a:avLst/>
          </a:prstGeom>
        </p:spPr>
        <p:txBody>
          <a:bodyPr wrap="none">
            <a:spAutoFit/>
          </a:bodyPr>
          <a:lstStyle/>
          <a:p>
            <a:pPr>
              <a:lnSpc>
                <a:spcPct val="115000"/>
              </a:lnSpc>
            </a:pPr>
            <a:r>
              <a:rPr lang="en-US" sz="2000" b="1" dirty="0">
                <a:latin typeface="Times New Roman" panose="02020603050405020304" pitchFamily="18" charset="0"/>
                <a:ea typeface="SimSun" panose="02010600030101010101" pitchFamily="2" charset="-122"/>
              </a:rPr>
              <a:t>Figure 3.8</a:t>
            </a:r>
            <a:r>
              <a:rPr lang="en-US" sz="2000" b="1" strike="dblStrike" dirty="0">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(d</a:t>
            </a:r>
            <a:r>
              <a:rPr lang="en-US" sz="2000" strike="dblStrike" dirty="0">
                <a:latin typeface="Times New Roman" panose="02020603050405020304" pitchFamily="18" charset="0"/>
                <a:ea typeface="SimSun" panose="02010600030101010101" pitchFamily="2" charset="-122"/>
              </a:rPr>
              <a:t>c</a:t>
            </a:r>
            <a:r>
              <a:rPr lang="en-US" sz="2000" dirty="0">
                <a:latin typeface="Times New Roman" panose="02020603050405020304" pitchFamily="18" charset="0"/>
                <a:ea typeface="SimSun" panose="02010600030101010101" pitchFamily="2" charset="-122"/>
              </a:rPr>
              <a:t>) A rooted tree.  </a:t>
            </a:r>
            <a:endParaRPr lang="en-US" sz="2000" dirty="0">
              <a:effectLst/>
              <a:latin typeface="Courier New" panose="02070309020205020404" pitchFamily="49" charset="0"/>
              <a:ea typeface="SimSun" panose="02010600030101010101" pitchFamily="2" charset="-122"/>
            </a:endParaRPr>
          </a:p>
        </p:txBody>
      </p:sp>
      <p:cxnSp>
        <p:nvCxnSpPr>
          <p:cNvPr id="129" name="Straight Connector 128">
            <a:extLst>
              <a:ext uri="{FF2B5EF4-FFF2-40B4-BE49-F238E27FC236}">
                <a16:creationId xmlns:a16="http://schemas.microsoft.com/office/drawing/2014/main" id="{6E384FA2-CFDE-45FF-869A-EA03B6A1ADD3}"/>
              </a:ext>
            </a:extLst>
          </p:cNvPr>
          <p:cNvCxnSpPr>
            <a:endCxn id="101" idx="1"/>
          </p:cNvCxnSpPr>
          <p:nvPr/>
        </p:nvCxnSpPr>
        <p:spPr>
          <a:xfrm flipV="1">
            <a:off x="7208992" y="2055456"/>
            <a:ext cx="3184462" cy="227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91486A-FBA9-415A-BD81-230903ACB086}"/>
              </a:ext>
            </a:extLst>
          </p:cNvPr>
          <p:cNvCxnSpPr/>
          <p:nvPr/>
        </p:nvCxnSpPr>
        <p:spPr>
          <a:xfrm flipV="1">
            <a:off x="7365050" y="2946716"/>
            <a:ext cx="3184462" cy="227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3CBC99E-9F9F-4518-9C08-DB27DE22E356}"/>
              </a:ext>
            </a:extLst>
          </p:cNvPr>
          <p:cNvCxnSpPr>
            <a:cxnSpLocks/>
            <a:endCxn id="108" idx="1"/>
          </p:cNvCxnSpPr>
          <p:nvPr/>
        </p:nvCxnSpPr>
        <p:spPr>
          <a:xfrm>
            <a:off x="6957303" y="3704350"/>
            <a:ext cx="3653397" cy="86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5600D81-E55F-404C-B98A-885C5CCD444D}"/>
              </a:ext>
            </a:extLst>
          </p:cNvPr>
          <p:cNvCxnSpPr>
            <a:cxnSpLocks/>
          </p:cNvCxnSpPr>
          <p:nvPr/>
        </p:nvCxnSpPr>
        <p:spPr>
          <a:xfrm flipV="1">
            <a:off x="8366322" y="4399144"/>
            <a:ext cx="2292251" cy="11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243910D-890B-40DC-A461-BCD2BC08430E}"/>
              </a:ext>
            </a:extLst>
          </p:cNvPr>
          <p:cNvCxnSpPr>
            <a:cxnSpLocks/>
            <a:endCxn id="94" idx="1"/>
          </p:cNvCxnSpPr>
          <p:nvPr/>
        </p:nvCxnSpPr>
        <p:spPr>
          <a:xfrm>
            <a:off x="9077097" y="1210528"/>
            <a:ext cx="989212" cy="10446"/>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02" name="Picture 101" descr="Image result for smiley face images">
            <a:extLst>
              <a:ext uri="{FF2B5EF4-FFF2-40B4-BE49-F238E27FC236}">
                <a16:creationId xmlns:a16="http://schemas.microsoft.com/office/drawing/2014/main" id="{F218E4FD-E1BA-4D7C-AE89-D258871572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0" y="1687814"/>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7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2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1D3463-1664-7A80-14A8-E38E56CEC9C1}"/>
              </a:ext>
            </a:extLst>
          </p:cNvPr>
          <p:cNvSpPr/>
          <p:nvPr/>
        </p:nvSpPr>
        <p:spPr>
          <a:xfrm>
            <a:off x="764770" y="917390"/>
            <a:ext cx="9657312" cy="2760992"/>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92771F8C-3818-4357-9F96-32F838A66974}"/>
              </a:ext>
            </a:extLst>
          </p:cNvPr>
          <p:cNvSpPr txBox="1"/>
          <p:nvPr/>
        </p:nvSpPr>
        <p:spPr>
          <a:xfrm>
            <a:off x="1579417" y="985666"/>
            <a:ext cx="866186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binary tree recursively: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33CC"/>
                </a:solidFill>
                <a:latin typeface="Times New Roman" panose="02020603050405020304" pitchFamily="18" charset="0"/>
                <a:cs typeface="Times New Roman" panose="02020603050405020304" pitchFamily="18" charset="0"/>
              </a:rPr>
              <a:t>binary tree </a:t>
            </a:r>
            <a:r>
              <a:rPr lang="en-US" sz="2400" dirty="0">
                <a:latin typeface="Times New Roman" panose="02020603050405020304" pitchFamily="18" charset="0"/>
                <a:cs typeface="Times New Roman" panose="02020603050405020304" pitchFamily="18" charset="0"/>
              </a:rPr>
              <a:t>T is a structure defined on a finite set of nodes that either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contains no nodes, or </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comprised of three disjoint sets of nodes: a </a:t>
            </a:r>
            <a:r>
              <a:rPr lang="en-US" sz="2400" dirty="0">
                <a:solidFill>
                  <a:srgbClr val="0033CC"/>
                </a:solidFill>
                <a:latin typeface="Times New Roman" panose="02020603050405020304" pitchFamily="18" charset="0"/>
                <a:cs typeface="Times New Roman" panose="02020603050405020304" pitchFamily="18" charset="0"/>
              </a:rPr>
              <a:t>root</a:t>
            </a:r>
            <a:r>
              <a:rPr lang="en-US" sz="2400" dirty="0">
                <a:latin typeface="Times New Roman" panose="02020603050405020304" pitchFamily="18" charset="0"/>
                <a:cs typeface="Times New Roman" panose="02020603050405020304" pitchFamily="18" charset="0"/>
              </a:rPr>
              <a:t> node, a binary tree called its </a:t>
            </a:r>
            <a:r>
              <a:rPr lang="en-US" sz="2400" dirty="0">
                <a:solidFill>
                  <a:srgbClr val="0033CC"/>
                </a:solidFill>
                <a:latin typeface="Times New Roman" panose="02020603050405020304" pitchFamily="18" charset="0"/>
                <a:cs typeface="Times New Roman" panose="02020603050405020304" pitchFamily="18" charset="0"/>
              </a:rPr>
              <a:t>left subtree</a:t>
            </a:r>
            <a:r>
              <a:rPr lang="en-US" sz="2400" dirty="0">
                <a:latin typeface="Times New Roman" panose="02020603050405020304" pitchFamily="18" charset="0"/>
                <a:cs typeface="Times New Roman" panose="02020603050405020304" pitchFamily="18" charset="0"/>
              </a:rPr>
              <a:t>, and a binary tree called its </a:t>
            </a:r>
            <a:r>
              <a:rPr lang="en-US" sz="2400" dirty="0">
                <a:solidFill>
                  <a:srgbClr val="0033CC"/>
                </a:solidFill>
                <a:latin typeface="Times New Roman" panose="02020603050405020304" pitchFamily="18" charset="0"/>
                <a:cs typeface="Times New Roman" panose="02020603050405020304" pitchFamily="18" charset="0"/>
              </a:rPr>
              <a:t>right subtree</a:t>
            </a:r>
            <a:r>
              <a:rPr lang="en-US" sz="2400" dirty="0">
                <a:latin typeface="Times New Roman" panose="02020603050405020304" pitchFamily="18" charset="0"/>
                <a:cs typeface="Times New Roman" panose="02020603050405020304" pitchFamily="18" charset="0"/>
              </a:rPr>
              <a:t>.</a:t>
            </a:r>
          </a:p>
          <a:p>
            <a:pPr marL="461963" indent="-461963">
              <a:buFont typeface="Arial" panose="020B0604020202020204" pitchFamily="34" charset="0"/>
              <a:buChar char="•"/>
            </a:pPr>
            <a:endParaRPr lang="en-US" sz="1200" dirty="0">
              <a:solidFill>
                <a:srgbClr val="0000FF"/>
              </a:solidFill>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binary tree that contains no nodes is called the </a:t>
            </a:r>
            <a:r>
              <a:rPr lang="en-US" sz="2400" dirty="0">
                <a:solidFill>
                  <a:srgbClr val="0033CC"/>
                </a:solidFill>
                <a:latin typeface="Times New Roman" panose="02020603050405020304" pitchFamily="18" charset="0"/>
                <a:cs typeface="Times New Roman" panose="02020603050405020304" pitchFamily="18" charset="0"/>
              </a:rPr>
              <a:t>empty tree </a:t>
            </a:r>
            <a:r>
              <a:rPr lang="en-US" sz="2400" dirty="0">
                <a:latin typeface="Times New Roman" panose="02020603050405020304" pitchFamily="18" charset="0"/>
                <a:cs typeface="Times New Roman" panose="02020603050405020304" pitchFamily="18" charset="0"/>
              </a:rPr>
              <a:t>or </a:t>
            </a:r>
            <a:r>
              <a:rPr lang="en-US" sz="2400" dirty="0">
                <a:solidFill>
                  <a:srgbClr val="0033CC"/>
                </a:solidFill>
                <a:latin typeface="Times New Roman" panose="02020603050405020304" pitchFamily="18" charset="0"/>
                <a:cs typeface="Times New Roman" panose="02020603050405020304" pitchFamily="18" charset="0"/>
              </a:rPr>
              <a:t>null tree</a:t>
            </a:r>
            <a:r>
              <a:rPr lang="en-US" sz="2400" dirty="0">
                <a:latin typeface="Times New Roman" panose="02020603050405020304" pitchFamily="18" charset="0"/>
                <a:cs typeface="Times New Roman" panose="02020603050405020304" pitchFamily="18" charset="0"/>
              </a:rPr>
              <a:t>, sometimes denoted NIL.</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left subtree is nonempty, its root is called the </a:t>
            </a:r>
            <a:r>
              <a:rPr lang="en-US" sz="2400" dirty="0">
                <a:solidFill>
                  <a:srgbClr val="0033CC"/>
                </a:solidFill>
                <a:latin typeface="Times New Roman" panose="02020603050405020304" pitchFamily="18" charset="0"/>
                <a:cs typeface="Times New Roman" panose="02020603050405020304" pitchFamily="18" charset="0"/>
              </a:rPr>
              <a:t>left child </a:t>
            </a:r>
            <a:r>
              <a:rPr lang="en-US" sz="2400" dirty="0">
                <a:latin typeface="Times New Roman" panose="02020603050405020304" pitchFamily="18" charset="0"/>
                <a:cs typeface="Times New Roman" panose="02020603050405020304" pitchFamily="18" charset="0"/>
              </a:rPr>
              <a:t>of the root of the entire tree.  Likewise, the root of a nonnull right subtree is the </a:t>
            </a:r>
            <a:r>
              <a:rPr lang="en-US" sz="2400" dirty="0">
                <a:solidFill>
                  <a:srgbClr val="0033CC"/>
                </a:solidFill>
                <a:latin typeface="Times New Roman" panose="02020603050405020304" pitchFamily="18" charset="0"/>
                <a:cs typeface="Times New Roman" panose="02020603050405020304" pitchFamily="18" charset="0"/>
              </a:rPr>
              <a:t>right child </a:t>
            </a:r>
            <a:r>
              <a:rPr lang="en-US" sz="2400" dirty="0">
                <a:latin typeface="Times New Roman" panose="02020603050405020304" pitchFamily="18" charset="0"/>
                <a:cs typeface="Times New Roman" panose="02020603050405020304" pitchFamily="18" charset="0"/>
              </a:rPr>
              <a:t>of the root of the entire tree.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child is </a:t>
            </a:r>
            <a:r>
              <a:rPr lang="en-US" sz="2400" dirty="0">
                <a:solidFill>
                  <a:srgbClr val="0033CC"/>
                </a:solidFill>
                <a:latin typeface="Times New Roman" panose="02020603050405020304" pitchFamily="18" charset="0"/>
                <a:cs typeface="Times New Roman" panose="02020603050405020304" pitchFamily="18" charset="0"/>
              </a:rPr>
              <a:t>absent</a:t>
            </a:r>
            <a:r>
              <a:rPr lang="en-US" sz="2400" dirty="0">
                <a:latin typeface="Times New Roman" panose="02020603050405020304" pitchFamily="18" charset="0"/>
                <a:cs typeface="Times New Roman" panose="02020603050405020304" pitchFamily="18" charset="0"/>
              </a:rPr>
              <a:t> or </a:t>
            </a:r>
            <a:r>
              <a:rPr lang="en-US" sz="2400" dirty="0">
                <a:solidFill>
                  <a:srgbClr val="0033CC"/>
                </a:solidFill>
                <a:latin typeface="Times New Roman" panose="02020603050405020304" pitchFamily="18" charset="0"/>
                <a:cs typeface="Times New Roman" panose="02020603050405020304" pitchFamily="18" charset="0"/>
              </a:rPr>
              <a:t>missing</a:t>
            </a:r>
            <a:r>
              <a:rPr lang="en-US" sz="2400" dirty="0">
                <a:latin typeface="Times New Roman" panose="02020603050405020304" pitchFamily="18" charset="0"/>
                <a:cs typeface="Times New Roman" panose="02020603050405020304" pitchFamily="18" charset="0"/>
              </a:rPr>
              <a:t>, if a subtree is the null tree NIL.</a:t>
            </a:r>
          </a:p>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137CCBAF-ACFF-4107-8B74-F3D2BC2E09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70" y="1722538"/>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66130-B1CF-4A52-B552-0503950E76B8}"/>
              </a:ext>
            </a:extLst>
          </p:cNvPr>
          <p:cNvSpPr/>
          <p:nvPr/>
        </p:nvSpPr>
        <p:spPr>
          <a:xfrm>
            <a:off x="1463905" y="141638"/>
            <a:ext cx="4666470" cy="584775"/>
          </a:xfrm>
          <a:prstGeom prst="rect">
            <a:avLst/>
          </a:prstGeom>
        </p:spPr>
        <p:txBody>
          <a:bodyPr wrap="none">
            <a:spAutoFit/>
          </a:bodyPr>
          <a:lstStyle/>
          <a:p>
            <a:r>
              <a:rPr lang="en-US" sz="3200" dirty="0">
                <a:cs typeface="Times New Roman" panose="02020603050405020304" pitchFamily="18" charset="0"/>
              </a:rPr>
              <a:t>Binary and Positional Trees</a:t>
            </a:r>
          </a:p>
        </p:txBody>
      </p:sp>
    </p:spTree>
    <p:extLst>
      <p:ext uri="{BB962C8B-B14F-4D97-AF65-F5344CB8AC3E}">
        <p14:creationId xmlns:p14="http://schemas.microsoft.com/office/powerpoint/2010/main" val="32838962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1D3463-1664-7A80-14A8-E38E56CEC9C1}"/>
              </a:ext>
            </a:extLst>
          </p:cNvPr>
          <p:cNvSpPr/>
          <p:nvPr/>
        </p:nvSpPr>
        <p:spPr>
          <a:xfrm>
            <a:off x="862445" y="1039091"/>
            <a:ext cx="9455728" cy="966354"/>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92771F8C-3818-4357-9F96-32F838A66974}"/>
              </a:ext>
            </a:extLst>
          </p:cNvPr>
          <p:cNvSpPr txBox="1"/>
          <p:nvPr/>
        </p:nvSpPr>
        <p:spPr>
          <a:xfrm>
            <a:off x="1570273" y="1166842"/>
            <a:ext cx="866186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t>
            </a:r>
            <a:r>
              <a:rPr lang="en-US" sz="2400" i="1" dirty="0">
                <a:solidFill>
                  <a:srgbClr val="0000FF"/>
                </a:solidFill>
                <a:latin typeface="Times New Roman" panose="02020603050405020304" pitchFamily="18" charset="0"/>
                <a:cs typeface="Times New Roman" panose="02020603050405020304" pitchFamily="18" charset="0"/>
              </a:rPr>
              <a:t>ordered tree </a:t>
            </a:r>
            <a:r>
              <a:rPr lang="en-US" sz="2400" dirty="0">
                <a:latin typeface="Times New Roman" panose="02020603050405020304" pitchFamily="18" charset="0"/>
                <a:cs typeface="Times New Roman" panose="02020603050405020304" pitchFamily="18" charset="0"/>
              </a:rPr>
              <a:t>is a rooted tree in which all the children of each node are ordered.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an ordered tree, there is no distinguishing a sole child as being wither left or right.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binary tree is not simply an ordered tree in which each node has degree at most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in a binary tree, if a node has only one child, the position of the child - whether it is the </a:t>
            </a:r>
            <a:r>
              <a:rPr lang="en-US" sz="2400" dirty="0">
                <a:solidFill>
                  <a:srgbClr val="0033CC"/>
                </a:solidFill>
                <a:latin typeface="Times New Roman" panose="02020603050405020304" pitchFamily="18" charset="0"/>
                <a:cs typeface="Times New Roman" panose="02020603050405020304" pitchFamily="18" charset="0"/>
              </a:rPr>
              <a:t>left child </a:t>
            </a:r>
            <a:r>
              <a:rPr lang="en-US" sz="2400" dirty="0">
                <a:latin typeface="Times New Roman" panose="02020603050405020304" pitchFamily="18" charset="0"/>
                <a:cs typeface="Times New Roman" panose="02020603050405020304" pitchFamily="18" charset="0"/>
              </a:rPr>
              <a:t>or the </a:t>
            </a:r>
            <a:r>
              <a:rPr lang="en-US" sz="2400" dirty="0">
                <a:solidFill>
                  <a:srgbClr val="0033CC"/>
                </a:solidFill>
                <a:latin typeface="Times New Roman" panose="02020603050405020304" pitchFamily="18" charset="0"/>
                <a:cs typeface="Times New Roman" panose="02020603050405020304" pitchFamily="18" charset="0"/>
              </a:rPr>
              <a:t>right child </a:t>
            </a:r>
            <a:r>
              <a:rPr lang="en-US" sz="2400" dirty="0">
                <a:latin typeface="Times New Roman" panose="02020603050405020304" pitchFamily="18" charset="0"/>
                <a:cs typeface="Times New Roman" panose="02020603050405020304" pitchFamily="18" charset="0"/>
              </a:rPr>
              <a:t>-matters.</a:t>
            </a:r>
            <a:endParaRPr lang="en-US" sz="2400" dirty="0">
              <a:solidFill>
                <a:srgbClr val="0000F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Figure5.7b shows a binary tree that differs from the tree in Figure 5.7a, because of the position of one node. Considered as ordered trees, the two trees are identical.</a:t>
            </a:r>
          </a:p>
        </p:txBody>
      </p:sp>
      <p:pic>
        <p:nvPicPr>
          <p:cNvPr id="3" name="Picture 2" descr="Image result for smiley face images">
            <a:extLst>
              <a:ext uri="{FF2B5EF4-FFF2-40B4-BE49-F238E27FC236}">
                <a16:creationId xmlns:a16="http://schemas.microsoft.com/office/drawing/2014/main" id="{137CCBAF-ACFF-4107-8B74-F3D2BC2E09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70" y="1722538"/>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66130-B1CF-4A52-B552-0503950E76B8}"/>
              </a:ext>
            </a:extLst>
          </p:cNvPr>
          <p:cNvSpPr/>
          <p:nvPr/>
        </p:nvSpPr>
        <p:spPr>
          <a:xfrm>
            <a:off x="1463905" y="141638"/>
            <a:ext cx="4666470" cy="584775"/>
          </a:xfrm>
          <a:prstGeom prst="rect">
            <a:avLst/>
          </a:prstGeom>
        </p:spPr>
        <p:txBody>
          <a:bodyPr wrap="none">
            <a:spAutoFit/>
          </a:bodyPr>
          <a:lstStyle/>
          <a:p>
            <a:r>
              <a:rPr lang="en-US" sz="3200" dirty="0">
                <a:cs typeface="Times New Roman" panose="02020603050405020304" pitchFamily="18" charset="0"/>
              </a:rPr>
              <a:t>Binary and Positional Trees</a:t>
            </a:r>
          </a:p>
        </p:txBody>
      </p:sp>
    </p:spTree>
    <p:extLst>
      <p:ext uri="{BB962C8B-B14F-4D97-AF65-F5344CB8AC3E}">
        <p14:creationId xmlns:p14="http://schemas.microsoft.com/office/powerpoint/2010/main" val="143660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12876" y="1032872"/>
                <a:ext cx="8904303" cy="5755422"/>
              </a:xfrm>
              <a:prstGeom prst="rect">
                <a:avLst/>
              </a:prstGeom>
            </p:spPr>
            <p:txBody>
              <a:bodyPr wrap="square">
                <a:spAutoFit/>
              </a:bodyPr>
              <a:lstStyle/>
              <a:p>
                <a:pPr marL="457200" marR="0" indent="-457200">
                  <a:spcBef>
                    <a:spcPts val="0"/>
                  </a:spcBef>
                  <a:spcAft>
                    <a:spcPts val="1200"/>
                  </a:spcAft>
                </a:pPr>
                <a:r>
                  <a:rPr lang="en-US" sz="2400" dirty="0">
                    <a:solidFill>
                      <a:srgbClr val="0000FF"/>
                    </a:solidFill>
                    <a:latin typeface="Times New Roman" panose="02020603050405020304" pitchFamily="18" charset="0"/>
                    <a:ea typeface="SimSun" panose="02010600030101010101" pitchFamily="2" charset="-122"/>
                  </a:rPr>
                  <a:t>An undirected graph </a:t>
                </a:r>
                <a:r>
                  <a:rPr lang="en-US" sz="2400" dirty="0">
                    <a:latin typeface="Times New Roman" panose="02020603050405020304" pitchFamily="18" charset="0"/>
                    <a:ea typeface="SimSun" panose="02010600030101010101" pitchFamily="2" charset="-122"/>
                  </a:rPr>
                  <a:t>G  =  (V, E) is defined by a pair of two sets: </a:t>
                </a:r>
                <a:endParaRPr lang="en-US" sz="2400" dirty="0">
                  <a:latin typeface="Courier New" panose="02070309020205020404" pitchFamily="49" charset="0"/>
                  <a:ea typeface="SimSun" panose="02010600030101010101" pitchFamily="2" charset="-122"/>
                </a:endParaRP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V  is a finite set of vertices (nodes) and </a:t>
                </a:r>
                <a:endParaRPr lang="en-US" sz="2400" dirty="0">
                  <a:latin typeface="Courier New" panose="02070309020205020404" pitchFamily="49" charset="0"/>
                  <a:ea typeface="SimSun" panose="02010600030101010101" pitchFamily="2" charset="-122"/>
                </a:endParaRP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  is a set of unordered pairs of vertices, called</a:t>
                </a:r>
                <a:r>
                  <a:rPr lang="en-US" sz="2400" i="1" dirty="0">
                    <a:solidFill>
                      <a:srgbClr val="0000FF"/>
                    </a:solidFill>
                    <a:latin typeface="Times New Roman" panose="02020603050405020304" pitchFamily="18" charset="0"/>
                    <a:ea typeface="SimSun" panose="02010600030101010101" pitchFamily="2" charset="-122"/>
                  </a:rPr>
                  <a:t> undirected </a:t>
                </a:r>
                <a:r>
                  <a:rPr lang="en-US" sz="2400" dirty="0">
                    <a:solidFill>
                      <a:srgbClr val="0000FF"/>
                    </a:solidFill>
                    <a:latin typeface="Times New Roman" panose="02020603050405020304" pitchFamily="18" charset="0"/>
                    <a:ea typeface="SimSun" panose="02010600030101010101" pitchFamily="2" charset="-122"/>
                  </a:rPr>
                  <a:t>edges. </a:t>
                </a:r>
                <a:endParaRPr lang="en-US" sz="2400" dirty="0">
                  <a:latin typeface="Courier New" panose="02070309020205020404" pitchFamily="49" charset="0"/>
                  <a:ea typeface="SimSun" panose="02010600030101010101" pitchFamily="2" charset="-122"/>
                </a:endParaRPr>
              </a:p>
              <a:p>
                <a:pPr>
                  <a:spcAft>
                    <a:spcPts val="1200"/>
                  </a:spcAft>
                </a:pPr>
                <a:r>
                  <a:rPr lang="en-US" sz="2400" dirty="0">
                    <a:latin typeface="Times New Roman" panose="02020603050405020304" pitchFamily="18" charset="0"/>
                    <a:ea typeface="SimSun" panose="02010600030101010101" pitchFamily="2" charset="-122"/>
                  </a:rPr>
                  <a:t>This definition of </a:t>
                </a:r>
                <a:r>
                  <a:rPr lang="en-US" sz="2400" dirty="0">
                    <a:solidFill>
                      <a:srgbClr val="0000FF"/>
                    </a:solidFill>
                    <a:latin typeface="Times New Roman" panose="02020603050405020304" pitchFamily="18" charset="0"/>
                    <a:ea typeface="SimSun" panose="02010600030101010101" pitchFamily="2" charset="-122"/>
                  </a:rPr>
                  <a:t>an undirected graph:</a:t>
                </a:r>
                <a:endParaRPr lang="en-US" sz="2400" dirty="0">
                  <a:latin typeface="Times New Roman" panose="02020603050405020304" pitchFamily="18" charset="0"/>
                  <a:ea typeface="SimSun" panose="02010600030101010101" pitchFamily="2" charset="-122"/>
                </a:endParaRPr>
              </a:p>
              <a:p>
                <a:pPr marL="800100" lvl="1" indent="-3429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An edge is a set {u, v}, where u, v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rPr>
                  <a:t> V and u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rPr>
                  <a:t>  v.  No self-loops are forbidden.</a:t>
                </a:r>
              </a:p>
              <a:p>
                <a:pPr marL="800100" lvl="1" indent="-342900">
                  <a:spcAft>
                    <a:spcPts val="1200"/>
                  </a:spcAft>
                  <a:buFont typeface="Arial" panose="020B0604020202020204" pitchFamily="34" charset="0"/>
                  <a:buChar char="•"/>
                </a:pPr>
                <a:r>
                  <a:rPr lang="en-US" sz="2400" i="1" dirty="0">
                    <a:solidFill>
                      <a:srgbClr val="0000FF"/>
                    </a:solidFill>
                    <a:latin typeface="Times New Roman" panose="02020603050405020304" pitchFamily="18" charset="0"/>
                    <a:ea typeface="SimSun" panose="02010600030101010101" pitchFamily="2" charset="-122"/>
                  </a:rPr>
                  <a:t>Disallows multiple edges between the same vertices. </a:t>
                </a:r>
                <a:endParaRPr lang="en-US" sz="2400" dirty="0">
                  <a:solidFill>
                    <a:srgbClr val="0000FF"/>
                  </a:solidFill>
                  <a:latin typeface="Courier New" panose="02070309020205020404" pitchFamily="49" charset="0"/>
                  <a:ea typeface="SimSun" panose="02010600030101010101" pitchFamily="2" charset="-122"/>
                </a:endParaRPr>
              </a:p>
              <a:p>
                <a:pPr marL="804863"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Use the notation (u, v) for an edge instead of {u, v}. </a:t>
                </a:r>
              </a:p>
              <a:p>
                <a:pPr marL="804863"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pair of vertices (u, v)  and the pair  (v, u) are the </a:t>
                </a:r>
                <a:r>
                  <a:rPr lang="en-US" sz="2400" dirty="0">
                    <a:solidFill>
                      <a:srgbClr val="0000FF"/>
                    </a:solidFill>
                    <a:latin typeface="Times New Roman" panose="02020603050405020304" pitchFamily="18" charset="0"/>
                    <a:ea typeface="SimSun" panose="02010600030101010101" pitchFamily="2" charset="-122"/>
                  </a:rPr>
                  <a:t>same</a:t>
                </a:r>
                <a:r>
                  <a:rPr lang="en-US" sz="2400" dirty="0">
                    <a:latin typeface="Times New Roman" panose="02020603050405020304" pitchFamily="18" charset="0"/>
                    <a:ea typeface="SimSun" panose="02010600030101010101" pitchFamily="2" charset="-122"/>
                  </a:rPr>
                  <a:t> edge. </a:t>
                </a:r>
                <a:endParaRPr lang="en-US" sz="2400" dirty="0">
                  <a:latin typeface="Courier New" panose="02070309020205020404" pitchFamily="49" charset="0"/>
                  <a:ea typeface="SimSun" panose="02010600030101010101" pitchFamily="2" charset="-122"/>
                </a:endParaRPr>
              </a:p>
              <a:p>
                <a:pPr marL="804863"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edge (u, v) is </a:t>
                </a:r>
                <a:r>
                  <a:rPr lang="en-US" sz="2400" dirty="0">
                    <a:solidFill>
                      <a:srgbClr val="0033CC"/>
                    </a:solidFill>
                    <a:latin typeface="Times New Roman" panose="02020603050405020304" pitchFamily="18" charset="0"/>
                    <a:ea typeface="SimSun" panose="02010600030101010101" pitchFamily="2" charset="-122"/>
                  </a:rPr>
                  <a:t>incident on </a:t>
                </a:r>
                <a:r>
                  <a:rPr lang="en-US" sz="2400" dirty="0">
                    <a:latin typeface="Times New Roman" panose="02020603050405020304" pitchFamily="18" charset="0"/>
                    <a:ea typeface="SimSun" panose="02010600030101010101" pitchFamily="2" charset="-122"/>
                  </a:rPr>
                  <a:t>vertices u and v. For example, the edges incident on vertex 2 are (1, 2) and (2, 5)</a:t>
                </a:r>
              </a:p>
            </p:txBody>
          </p:sp>
        </mc:Choice>
        <mc:Fallback xmlns="">
          <p:sp>
            <p:nvSpPr>
              <p:cNvPr id="2" name="Rectangle 1"/>
              <p:cNvSpPr>
                <a:spLocks noRot="1" noChangeAspect="1" noMove="1" noResize="1" noEditPoints="1" noAdjustHandles="1" noChangeArrowheads="1" noChangeShapeType="1" noTextEdit="1"/>
              </p:cNvSpPr>
              <p:nvPr/>
            </p:nvSpPr>
            <p:spPr>
              <a:xfrm>
                <a:off x="1712876" y="1032872"/>
                <a:ext cx="8904303" cy="5755422"/>
              </a:xfrm>
              <a:prstGeom prst="rect">
                <a:avLst/>
              </a:prstGeom>
              <a:blipFill>
                <a:blip r:embed="rId2"/>
                <a:stretch>
                  <a:fillRect l="-1095" t="-1164" r="-68" b="-1376"/>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081252CB-60B0-43BF-96B0-B13FC2A76AE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532" y="2837584"/>
            <a:ext cx="586105" cy="425450"/>
          </a:xfrm>
          <a:prstGeom prst="rect">
            <a:avLst/>
          </a:prstGeom>
          <a:noFill/>
        </p:spPr>
      </p:pic>
      <p:sp>
        <p:nvSpPr>
          <p:cNvPr id="3" name="Rectangle 2">
            <a:extLst>
              <a:ext uri="{FF2B5EF4-FFF2-40B4-BE49-F238E27FC236}">
                <a16:creationId xmlns:a16="http://schemas.microsoft.com/office/drawing/2014/main" id="{A12C6416-04BE-4A2C-8884-F2A3736BFC5E}"/>
              </a:ext>
            </a:extLst>
          </p:cNvPr>
          <p:cNvSpPr/>
          <p:nvPr/>
        </p:nvSpPr>
        <p:spPr>
          <a:xfrm>
            <a:off x="1712876" y="306860"/>
            <a:ext cx="3319563" cy="625428"/>
          </a:xfrm>
          <a:prstGeom prst="rect">
            <a:avLst/>
          </a:prstGeom>
        </p:spPr>
        <p:txBody>
          <a:bodyPr wrap="none">
            <a:spAutoFit/>
          </a:bodyPr>
          <a:lstStyle/>
          <a:p>
            <a:pPr marL="457200" marR="0" indent="-457200">
              <a:lnSpc>
                <a:spcPct val="115000"/>
              </a:lnSpc>
              <a:spcBef>
                <a:spcPts val="0"/>
              </a:spcBef>
              <a:spcAft>
                <a:spcPts val="0"/>
              </a:spcAft>
            </a:pPr>
            <a:r>
              <a:rPr lang="en-US" sz="3200" dirty="0">
                <a:solidFill>
                  <a:srgbClr val="0000FF"/>
                </a:solidFill>
                <a:ea typeface="SimSun" panose="02010600030101010101" pitchFamily="2" charset="-122"/>
              </a:rPr>
              <a:t>Undirected Graphs</a:t>
            </a:r>
            <a:endParaRPr lang="en-US" sz="3200" dirty="0">
              <a:ea typeface="SimSun" panose="02010600030101010101" pitchFamily="2" charset="-122"/>
            </a:endParaRPr>
          </a:p>
        </p:txBody>
      </p:sp>
    </p:spTree>
    <p:extLst>
      <p:ext uri="{BB962C8B-B14F-4D97-AF65-F5344CB8AC3E}">
        <p14:creationId xmlns:p14="http://schemas.microsoft.com/office/powerpoint/2010/main" val="1011034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1D3463-1664-7A80-14A8-E38E56CEC9C1}"/>
              </a:ext>
            </a:extLst>
          </p:cNvPr>
          <p:cNvSpPr/>
          <p:nvPr/>
        </p:nvSpPr>
        <p:spPr>
          <a:xfrm>
            <a:off x="727363" y="5901709"/>
            <a:ext cx="11000401" cy="631827"/>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Oval 1">
            <a:extLst>
              <a:ext uri="{FF2B5EF4-FFF2-40B4-BE49-F238E27FC236}">
                <a16:creationId xmlns:a16="http://schemas.microsoft.com/office/drawing/2014/main" id="{ADBDF5AB-FFEB-40C2-A22E-39F9C2E7C043}"/>
              </a:ext>
            </a:extLst>
          </p:cNvPr>
          <p:cNvSpPr/>
          <p:nvPr/>
        </p:nvSpPr>
        <p:spPr>
          <a:xfrm>
            <a:off x="2702173" y="80746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4" name="Oval 3">
            <a:extLst>
              <a:ext uri="{FF2B5EF4-FFF2-40B4-BE49-F238E27FC236}">
                <a16:creationId xmlns:a16="http://schemas.microsoft.com/office/drawing/2014/main" id="{9FC899D4-24F7-401E-B327-C903BA0EBF19}"/>
              </a:ext>
            </a:extLst>
          </p:cNvPr>
          <p:cNvSpPr/>
          <p:nvPr/>
        </p:nvSpPr>
        <p:spPr>
          <a:xfrm>
            <a:off x="3665011" y="16510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7</a:t>
            </a:r>
          </a:p>
        </p:txBody>
      </p:sp>
      <p:sp>
        <p:nvSpPr>
          <p:cNvPr id="6" name="Oval 5">
            <a:extLst>
              <a:ext uri="{FF2B5EF4-FFF2-40B4-BE49-F238E27FC236}">
                <a16:creationId xmlns:a16="http://schemas.microsoft.com/office/drawing/2014/main" id="{317488E0-330C-455B-B212-184534AAE145}"/>
              </a:ext>
            </a:extLst>
          </p:cNvPr>
          <p:cNvSpPr/>
          <p:nvPr/>
        </p:nvSpPr>
        <p:spPr>
          <a:xfrm>
            <a:off x="1664754" y="16561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cxnSp>
        <p:nvCxnSpPr>
          <p:cNvPr id="8" name="Straight Connector 7">
            <a:extLst>
              <a:ext uri="{FF2B5EF4-FFF2-40B4-BE49-F238E27FC236}">
                <a16:creationId xmlns:a16="http://schemas.microsoft.com/office/drawing/2014/main" id="{0FA9CF49-C168-4F00-AAB3-F35E727C8D3B}"/>
              </a:ext>
            </a:extLst>
          </p:cNvPr>
          <p:cNvCxnSpPr>
            <a:cxnSpLocks/>
            <a:stCxn id="75" idx="0"/>
          </p:cNvCxnSpPr>
          <p:nvPr/>
        </p:nvCxnSpPr>
        <p:spPr>
          <a:xfrm flipV="1">
            <a:off x="1220692" y="2098796"/>
            <a:ext cx="579201" cy="324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E1D2D1-4CC0-4215-A73A-E9FBC5827951}"/>
              </a:ext>
            </a:extLst>
          </p:cNvPr>
          <p:cNvCxnSpPr>
            <a:cxnSpLocks/>
            <a:stCxn id="2" idx="5"/>
            <a:endCxn id="4" idx="0"/>
          </p:cNvCxnSpPr>
          <p:nvPr/>
        </p:nvCxnSpPr>
        <p:spPr>
          <a:xfrm>
            <a:off x="3162662" y="1252343"/>
            <a:ext cx="772097" cy="398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FA83A9-2CAE-4C31-8AC9-189C95E6E84B}"/>
              </a:ext>
            </a:extLst>
          </p:cNvPr>
          <p:cNvCxnSpPr>
            <a:cxnSpLocks/>
            <a:stCxn id="2" idx="3"/>
            <a:endCxn id="6" idx="0"/>
          </p:cNvCxnSpPr>
          <p:nvPr/>
        </p:nvCxnSpPr>
        <p:spPr>
          <a:xfrm flipH="1">
            <a:off x="1934502" y="1252343"/>
            <a:ext cx="846678" cy="4038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54679C-FA68-40E0-8CE3-F261DDE128BA}"/>
              </a:ext>
            </a:extLst>
          </p:cNvPr>
          <p:cNvCxnSpPr>
            <a:cxnSpLocks/>
            <a:stCxn id="82" idx="0"/>
            <a:endCxn id="4" idx="3"/>
          </p:cNvCxnSpPr>
          <p:nvPr/>
        </p:nvCxnSpPr>
        <p:spPr>
          <a:xfrm flipV="1">
            <a:off x="3417052" y="2095963"/>
            <a:ext cx="326966" cy="3268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DF0BBD-17CA-4FDC-8BC0-0C1A89051C96}"/>
              </a:ext>
            </a:extLst>
          </p:cNvPr>
          <p:cNvCxnSpPr>
            <a:cxnSpLocks/>
            <a:endCxn id="6" idx="5"/>
          </p:cNvCxnSpPr>
          <p:nvPr/>
        </p:nvCxnSpPr>
        <p:spPr>
          <a:xfrm flipH="1" flipV="1">
            <a:off x="2125243" y="2101071"/>
            <a:ext cx="409552" cy="340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E1A54FE-AC1B-44D9-A3C6-797302A8EDF3}"/>
              </a:ext>
            </a:extLst>
          </p:cNvPr>
          <p:cNvSpPr/>
          <p:nvPr/>
        </p:nvSpPr>
        <p:spPr>
          <a:xfrm>
            <a:off x="1747224" y="32683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24" name="Straight Connector 23">
            <a:extLst>
              <a:ext uri="{FF2B5EF4-FFF2-40B4-BE49-F238E27FC236}">
                <a16:creationId xmlns:a16="http://schemas.microsoft.com/office/drawing/2014/main" id="{5EB6A45D-23D3-4C29-BCEC-A335205991B4}"/>
              </a:ext>
            </a:extLst>
          </p:cNvPr>
          <p:cNvCxnSpPr>
            <a:cxnSpLocks/>
            <a:stCxn id="23" idx="0"/>
          </p:cNvCxnSpPr>
          <p:nvPr/>
        </p:nvCxnSpPr>
        <p:spPr>
          <a:xfrm flipV="1">
            <a:off x="2016972" y="2862767"/>
            <a:ext cx="293800" cy="405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9F531F-0CB2-4C16-BDA4-D5E55CC7E8D3}"/>
              </a:ext>
            </a:extLst>
          </p:cNvPr>
          <p:cNvCxnSpPr>
            <a:cxnSpLocks/>
          </p:cNvCxnSpPr>
          <p:nvPr/>
        </p:nvCxnSpPr>
        <p:spPr>
          <a:xfrm flipV="1">
            <a:off x="10490292" y="3059839"/>
            <a:ext cx="241727" cy="398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FAA544D-D7CB-4FA2-BA3E-917B2B1A9CE7}"/>
              </a:ext>
            </a:extLst>
          </p:cNvPr>
          <p:cNvCxnSpPr>
            <a:cxnSpLocks/>
          </p:cNvCxnSpPr>
          <p:nvPr/>
        </p:nvCxnSpPr>
        <p:spPr>
          <a:xfrm flipH="1" flipV="1">
            <a:off x="8523261" y="3027265"/>
            <a:ext cx="314310" cy="4309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88C3D49-E0F4-434F-841D-238C20E0D1DE}"/>
              </a:ext>
            </a:extLst>
          </p:cNvPr>
          <p:cNvCxnSpPr>
            <a:cxnSpLocks/>
            <a:stCxn id="133" idx="4"/>
          </p:cNvCxnSpPr>
          <p:nvPr/>
        </p:nvCxnSpPr>
        <p:spPr>
          <a:xfrm>
            <a:off x="10750404" y="3059838"/>
            <a:ext cx="326170" cy="369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A8E837-5E13-4A56-A85F-255B99A39E9B}"/>
              </a:ext>
            </a:extLst>
          </p:cNvPr>
          <p:cNvCxnSpPr>
            <a:cxnSpLocks/>
            <a:endCxn id="131" idx="4"/>
          </p:cNvCxnSpPr>
          <p:nvPr/>
        </p:nvCxnSpPr>
        <p:spPr>
          <a:xfrm flipV="1">
            <a:off x="8288972" y="3059838"/>
            <a:ext cx="253642" cy="369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E1A2459-12EA-4CBB-9A05-55FA9EF17FFD}"/>
              </a:ext>
            </a:extLst>
          </p:cNvPr>
          <p:cNvCxnSpPr>
            <a:cxnSpLocks/>
          </p:cNvCxnSpPr>
          <p:nvPr/>
        </p:nvCxnSpPr>
        <p:spPr>
          <a:xfrm flipH="1" flipV="1">
            <a:off x="9414261" y="3911769"/>
            <a:ext cx="269830" cy="388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7D2EB87-0222-4943-B8A4-196EA4472ED9}"/>
              </a:ext>
            </a:extLst>
          </p:cNvPr>
          <p:cNvCxnSpPr>
            <a:cxnSpLocks/>
          </p:cNvCxnSpPr>
          <p:nvPr/>
        </p:nvCxnSpPr>
        <p:spPr>
          <a:xfrm flipV="1">
            <a:off x="9121815" y="3886048"/>
            <a:ext cx="275738" cy="4142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6991C8-A09C-437F-90B4-7A936867E9BA}"/>
              </a:ext>
            </a:extLst>
          </p:cNvPr>
          <p:cNvCxnSpPr>
            <a:cxnSpLocks/>
            <a:endCxn id="132" idx="5"/>
          </p:cNvCxnSpPr>
          <p:nvPr/>
        </p:nvCxnSpPr>
        <p:spPr>
          <a:xfrm flipH="1" flipV="1">
            <a:off x="10067067" y="2984750"/>
            <a:ext cx="243090" cy="444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21DFCB58-BD3C-4AB9-BBAB-9B088E24AF1B}"/>
              </a:ext>
            </a:extLst>
          </p:cNvPr>
          <p:cNvSpPr/>
          <p:nvPr/>
        </p:nvSpPr>
        <p:spPr>
          <a:xfrm>
            <a:off x="950944" y="24228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79" name="Oval 78">
            <a:extLst>
              <a:ext uri="{FF2B5EF4-FFF2-40B4-BE49-F238E27FC236}">
                <a16:creationId xmlns:a16="http://schemas.microsoft.com/office/drawing/2014/main" id="{EE06B276-F661-4006-84E0-1BABF2CA9AC4}"/>
              </a:ext>
            </a:extLst>
          </p:cNvPr>
          <p:cNvSpPr/>
          <p:nvPr/>
        </p:nvSpPr>
        <p:spPr>
          <a:xfrm>
            <a:off x="2221274" y="2424047"/>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82" name="Oval 81">
            <a:extLst>
              <a:ext uri="{FF2B5EF4-FFF2-40B4-BE49-F238E27FC236}">
                <a16:creationId xmlns:a16="http://schemas.microsoft.com/office/drawing/2014/main" id="{B51BA3F7-D95F-4104-B7D2-5FFFA1063FB1}"/>
              </a:ext>
            </a:extLst>
          </p:cNvPr>
          <p:cNvSpPr/>
          <p:nvPr/>
        </p:nvSpPr>
        <p:spPr>
          <a:xfrm>
            <a:off x="3147304" y="242280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86" name="Oval 85">
            <a:extLst>
              <a:ext uri="{FF2B5EF4-FFF2-40B4-BE49-F238E27FC236}">
                <a16:creationId xmlns:a16="http://schemas.microsoft.com/office/drawing/2014/main" id="{733E3436-9DA4-4491-9A87-05531CE652DF}"/>
              </a:ext>
            </a:extLst>
          </p:cNvPr>
          <p:cNvSpPr/>
          <p:nvPr/>
        </p:nvSpPr>
        <p:spPr>
          <a:xfrm>
            <a:off x="5990064" y="80746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87" name="Oval 86">
            <a:extLst>
              <a:ext uri="{FF2B5EF4-FFF2-40B4-BE49-F238E27FC236}">
                <a16:creationId xmlns:a16="http://schemas.microsoft.com/office/drawing/2014/main" id="{D90F8A5A-A690-4EC4-845D-45EBCF18540A}"/>
              </a:ext>
            </a:extLst>
          </p:cNvPr>
          <p:cNvSpPr/>
          <p:nvPr/>
        </p:nvSpPr>
        <p:spPr>
          <a:xfrm>
            <a:off x="6795338" y="16510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7</a:t>
            </a:r>
          </a:p>
        </p:txBody>
      </p:sp>
      <p:sp>
        <p:nvSpPr>
          <p:cNvPr id="88" name="Oval 87">
            <a:extLst>
              <a:ext uri="{FF2B5EF4-FFF2-40B4-BE49-F238E27FC236}">
                <a16:creationId xmlns:a16="http://schemas.microsoft.com/office/drawing/2014/main" id="{A36B6396-7D19-468F-B4D2-881AB459FDAB}"/>
              </a:ext>
            </a:extLst>
          </p:cNvPr>
          <p:cNvSpPr/>
          <p:nvPr/>
        </p:nvSpPr>
        <p:spPr>
          <a:xfrm>
            <a:off x="5090582" y="165108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cxnSp>
        <p:nvCxnSpPr>
          <p:cNvPr id="89" name="Straight Connector 88">
            <a:extLst>
              <a:ext uri="{FF2B5EF4-FFF2-40B4-BE49-F238E27FC236}">
                <a16:creationId xmlns:a16="http://schemas.microsoft.com/office/drawing/2014/main" id="{1D0F595A-128B-4D5C-AF34-D9F24A2F2238}"/>
              </a:ext>
            </a:extLst>
          </p:cNvPr>
          <p:cNvCxnSpPr>
            <a:cxnSpLocks/>
            <a:stCxn id="96" idx="0"/>
            <a:endCxn id="88" idx="3"/>
          </p:cNvCxnSpPr>
          <p:nvPr/>
        </p:nvCxnSpPr>
        <p:spPr>
          <a:xfrm flipV="1">
            <a:off x="4737181" y="2095963"/>
            <a:ext cx="432408" cy="3489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CF90C8-C103-4377-8FB3-CA7906D4775F}"/>
              </a:ext>
            </a:extLst>
          </p:cNvPr>
          <p:cNvCxnSpPr>
            <a:cxnSpLocks/>
            <a:stCxn id="86" idx="5"/>
            <a:endCxn id="87" idx="0"/>
          </p:cNvCxnSpPr>
          <p:nvPr/>
        </p:nvCxnSpPr>
        <p:spPr>
          <a:xfrm>
            <a:off x="6450553" y="1252343"/>
            <a:ext cx="614533" cy="398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4E00126-FFE8-43FC-B670-8F58CB3A9D87}"/>
              </a:ext>
            </a:extLst>
          </p:cNvPr>
          <p:cNvCxnSpPr>
            <a:cxnSpLocks/>
            <a:stCxn id="86" idx="3"/>
            <a:endCxn id="88" idx="0"/>
          </p:cNvCxnSpPr>
          <p:nvPr/>
        </p:nvCxnSpPr>
        <p:spPr>
          <a:xfrm flipH="1">
            <a:off x="5360330" y="1252343"/>
            <a:ext cx="708741" cy="3987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2214AFE-587B-4F6B-88B9-0B977FE0FAFD}"/>
              </a:ext>
            </a:extLst>
          </p:cNvPr>
          <p:cNvCxnSpPr>
            <a:cxnSpLocks/>
            <a:stCxn id="98" idx="0"/>
            <a:endCxn id="87" idx="5"/>
          </p:cNvCxnSpPr>
          <p:nvPr/>
        </p:nvCxnSpPr>
        <p:spPr>
          <a:xfrm flipH="1" flipV="1">
            <a:off x="7255827" y="2095963"/>
            <a:ext cx="427125" cy="379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3AD0920-8FCC-4000-B80E-77A8320956ED}"/>
              </a:ext>
            </a:extLst>
          </p:cNvPr>
          <p:cNvCxnSpPr>
            <a:cxnSpLocks/>
            <a:stCxn id="97" idx="0"/>
            <a:endCxn id="88" idx="5"/>
          </p:cNvCxnSpPr>
          <p:nvPr/>
        </p:nvCxnSpPr>
        <p:spPr>
          <a:xfrm flipH="1" flipV="1">
            <a:off x="5551071" y="2095963"/>
            <a:ext cx="384191" cy="379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6417A7A0-D365-45E1-93E2-D4F2788CDCBB}"/>
              </a:ext>
            </a:extLst>
          </p:cNvPr>
          <p:cNvSpPr/>
          <p:nvPr/>
        </p:nvSpPr>
        <p:spPr>
          <a:xfrm>
            <a:off x="5191464" y="332012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95" name="Straight Connector 94">
            <a:extLst>
              <a:ext uri="{FF2B5EF4-FFF2-40B4-BE49-F238E27FC236}">
                <a16:creationId xmlns:a16="http://schemas.microsoft.com/office/drawing/2014/main" id="{8A308823-45C7-4935-9AD6-E75F2E6C509F}"/>
              </a:ext>
            </a:extLst>
          </p:cNvPr>
          <p:cNvCxnSpPr>
            <a:cxnSpLocks/>
            <a:stCxn id="94" idx="0"/>
          </p:cNvCxnSpPr>
          <p:nvPr/>
        </p:nvCxnSpPr>
        <p:spPr>
          <a:xfrm flipV="1">
            <a:off x="5461212" y="2914583"/>
            <a:ext cx="293800" cy="405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9026A0D4-0B5C-41E3-90EC-3A9C9712E3F7}"/>
              </a:ext>
            </a:extLst>
          </p:cNvPr>
          <p:cNvSpPr/>
          <p:nvPr/>
        </p:nvSpPr>
        <p:spPr>
          <a:xfrm>
            <a:off x="4467433" y="2444894"/>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97" name="Oval 96">
            <a:extLst>
              <a:ext uri="{FF2B5EF4-FFF2-40B4-BE49-F238E27FC236}">
                <a16:creationId xmlns:a16="http://schemas.microsoft.com/office/drawing/2014/main" id="{92E5E526-2507-4647-918E-55D478EC15ED}"/>
              </a:ext>
            </a:extLst>
          </p:cNvPr>
          <p:cNvSpPr/>
          <p:nvPr/>
        </p:nvSpPr>
        <p:spPr>
          <a:xfrm>
            <a:off x="5665514" y="2475863"/>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98" name="Oval 97">
            <a:extLst>
              <a:ext uri="{FF2B5EF4-FFF2-40B4-BE49-F238E27FC236}">
                <a16:creationId xmlns:a16="http://schemas.microsoft.com/office/drawing/2014/main" id="{4E97EC8F-2C49-49E3-9FAD-41131F4A5D02}"/>
              </a:ext>
            </a:extLst>
          </p:cNvPr>
          <p:cNvSpPr/>
          <p:nvPr/>
        </p:nvSpPr>
        <p:spPr>
          <a:xfrm>
            <a:off x="7426152" y="2475863"/>
            <a:ext cx="513599"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19" name="TextBox 118">
            <a:extLst>
              <a:ext uri="{FF2B5EF4-FFF2-40B4-BE49-F238E27FC236}">
                <a16:creationId xmlns:a16="http://schemas.microsoft.com/office/drawing/2014/main" id="{0B32CEC0-2644-4B29-A3C6-827B09B075D0}"/>
              </a:ext>
            </a:extLst>
          </p:cNvPr>
          <p:cNvSpPr txBox="1"/>
          <p:nvPr/>
        </p:nvSpPr>
        <p:spPr>
          <a:xfrm>
            <a:off x="2608037" y="3481036"/>
            <a:ext cx="6336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a:t>
            </a:r>
          </a:p>
        </p:txBody>
      </p:sp>
      <p:sp>
        <p:nvSpPr>
          <p:cNvPr id="120" name="TextBox 119">
            <a:extLst>
              <a:ext uri="{FF2B5EF4-FFF2-40B4-BE49-F238E27FC236}">
                <a16:creationId xmlns:a16="http://schemas.microsoft.com/office/drawing/2014/main" id="{00DF90C2-7482-4EE1-AF1F-261CEA687BC0}"/>
              </a:ext>
            </a:extLst>
          </p:cNvPr>
          <p:cNvSpPr txBox="1"/>
          <p:nvPr/>
        </p:nvSpPr>
        <p:spPr>
          <a:xfrm>
            <a:off x="6052277" y="3434937"/>
            <a:ext cx="6336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
            </a:r>
          </a:p>
        </p:txBody>
      </p:sp>
      <p:sp>
        <p:nvSpPr>
          <p:cNvPr id="121" name="Oval 120">
            <a:extLst>
              <a:ext uri="{FF2B5EF4-FFF2-40B4-BE49-F238E27FC236}">
                <a16:creationId xmlns:a16="http://schemas.microsoft.com/office/drawing/2014/main" id="{ED8992F9-07F4-4C9B-9788-CEDEF367F7D2}"/>
              </a:ext>
            </a:extLst>
          </p:cNvPr>
          <p:cNvSpPr/>
          <p:nvPr/>
        </p:nvSpPr>
        <p:spPr>
          <a:xfrm>
            <a:off x="9929751" y="861943"/>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122" name="Oval 121">
            <a:extLst>
              <a:ext uri="{FF2B5EF4-FFF2-40B4-BE49-F238E27FC236}">
                <a16:creationId xmlns:a16="http://schemas.microsoft.com/office/drawing/2014/main" id="{8E51FC36-0E64-4C25-9EE2-0AA3854262A4}"/>
              </a:ext>
            </a:extLst>
          </p:cNvPr>
          <p:cNvSpPr/>
          <p:nvPr/>
        </p:nvSpPr>
        <p:spPr>
          <a:xfrm>
            <a:off x="10855724" y="176445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7</a:t>
            </a:r>
          </a:p>
        </p:txBody>
      </p:sp>
      <p:sp>
        <p:nvSpPr>
          <p:cNvPr id="123" name="Oval 122">
            <a:extLst>
              <a:ext uri="{FF2B5EF4-FFF2-40B4-BE49-F238E27FC236}">
                <a16:creationId xmlns:a16="http://schemas.microsoft.com/office/drawing/2014/main" id="{7DF5B3BB-3701-428C-A554-209D9F7F4E5D}"/>
              </a:ext>
            </a:extLst>
          </p:cNvPr>
          <p:cNvSpPr/>
          <p:nvPr/>
        </p:nvSpPr>
        <p:spPr>
          <a:xfrm>
            <a:off x="9047803" y="174922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cxnSp>
        <p:nvCxnSpPr>
          <p:cNvPr id="124" name="Straight Connector 123">
            <a:extLst>
              <a:ext uri="{FF2B5EF4-FFF2-40B4-BE49-F238E27FC236}">
                <a16:creationId xmlns:a16="http://schemas.microsoft.com/office/drawing/2014/main" id="{258D80BF-A8E9-4611-AB9B-3DD4BFE2EAD6}"/>
              </a:ext>
            </a:extLst>
          </p:cNvPr>
          <p:cNvCxnSpPr>
            <a:cxnSpLocks/>
            <a:stCxn id="131" idx="0"/>
            <a:endCxn id="123" idx="3"/>
          </p:cNvCxnSpPr>
          <p:nvPr/>
        </p:nvCxnSpPr>
        <p:spPr>
          <a:xfrm flipV="1">
            <a:off x="8542614" y="2194099"/>
            <a:ext cx="584196" cy="344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C21200C-9D7C-4117-B6A1-EE57490AA130}"/>
              </a:ext>
            </a:extLst>
          </p:cNvPr>
          <p:cNvCxnSpPr>
            <a:cxnSpLocks/>
            <a:stCxn id="121" idx="5"/>
            <a:endCxn id="122" idx="0"/>
          </p:cNvCxnSpPr>
          <p:nvPr/>
        </p:nvCxnSpPr>
        <p:spPr>
          <a:xfrm>
            <a:off x="10390240" y="1306822"/>
            <a:ext cx="735232" cy="4576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35DEF94-5268-488B-BF5F-84803C37F246}"/>
              </a:ext>
            </a:extLst>
          </p:cNvPr>
          <p:cNvCxnSpPr>
            <a:cxnSpLocks/>
            <a:stCxn id="121" idx="3"/>
            <a:endCxn id="123" idx="0"/>
          </p:cNvCxnSpPr>
          <p:nvPr/>
        </p:nvCxnSpPr>
        <p:spPr>
          <a:xfrm flipH="1">
            <a:off x="9317551" y="1306822"/>
            <a:ext cx="691207" cy="4423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89B46-155C-4B57-9090-128F0423D707}"/>
              </a:ext>
            </a:extLst>
          </p:cNvPr>
          <p:cNvCxnSpPr>
            <a:cxnSpLocks/>
            <a:stCxn id="133" idx="0"/>
            <a:endCxn id="122" idx="3"/>
          </p:cNvCxnSpPr>
          <p:nvPr/>
        </p:nvCxnSpPr>
        <p:spPr>
          <a:xfrm flipV="1">
            <a:off x="10750404" y="2209331"/>
            <a:ext cx="184327" cy="329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8148573-04CB-4528-9FF0-0132EB3B5BE8}"/>
              </a:ext>
            </a:extLst>
          </p:cNvPr>
          <p:cNvCxnSpPr>
            <a:cxnSpLocks/>
            <a:endCxn id="123" idx="5"/>
          </p:cNvCxnSpPr>
          <p:nvPr/>
        </p:nvCxnSpPr>
        <p:spPr>
          <a:xfrm flipH="1" flipV="1">
            <a:off x="9508292" y="2194099"/>
            <a:ext cx="409552" cy="340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5F6E1614-B571-4C3E-87B2-F1AA47311A56}"/>
              </a:ext>
            </a:extLst>
          </p:cNvPr>
          <p:cNvSpPr/>
          <p:nvPr/>
        </p:nvSpPr>
        <p:spPr>
          <a:xfrm>
            <a:off x="9132528" y="338413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130" name="Straight Connector 129">
            <a:extLst>
              <a:ext uri="{FF2B5EF4-FFF2-40B4-BE49-F238E27FC236}">
                <a16:creationId xmlns:a16="http://schemas.microsoft.com/office/drawing/2014/main" id="{A14BCD63-3739-4951-B34A-72F61E2EF90E}"/>
              </a:ext>
            </a:extLst>
          </p:cNvPr>
          <p:cNvCxnSpPr>
            <a:cxnSpLocks/>
            <a:stCxn id="129" idx="0"/>
          </p:cNvCxnSpPr>
          <p:nvPr/>
        </p:nvCxnSpPr>
        <p:spPr>
          <a:xfrm flipV="1">
            <a:off x="9402276" y="2978591"/>
            <a:ext cx="293800" cy="405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120F4F2-FF7D-4CE0-A73C-F67C7DB5BC6F}"/>
              </a:ext>
            </a:extLst>
          </p:cNvPr>
          <p:cNvSpPr/>
          <p:nvPr/>
        </p:nvSpPr>
        <p:spPr>
          <a:xfrm>
            <a:off x="8272866" y="253863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132" name="Oval 131">
            <a:extLst>
              <a:ext uri="{FF2B5EF4-FFF2-40B4-BE49-F238E27FC236}">
                <a16:creationId xmlns:a16="http://schemas.microsoft.com/office/drawing/2014/main" id="{DD632F78-0364-44C4-93E0-C7B62D01AF3E}"/>
              </a:ext>
            </a:extLst>
          </p:cNvPr>
          <p:cNvSpPr/>
          <p:nvPr/>
        </p:nvSpPr>
        <p:spPr>
          <a:xfrm>
            <a:off x="9606578" y="2539871"/>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133" name="Oval 132">
            <a:extLst>
              <a:ext uri="{FF2B5EF4-FFF2-40B4-BE49-F238E27FC236}">
                <a16:creationId xmlns:a16="http://schemas.microsoft.com/office/drawing/2014/main" id="{412A9BA4-918E-406E-BCA4-D41398F11F2E}"/>
              </a:ext>
            </a:extLst>
          </p:cNvPr>
          <p:cNvSpPr/>
          <p:nvPr/>
        </p:nvSpPr>
        <p:spPr>
          <a:xfrm>
            <a:off x="10480656" y="253863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34" name="TextBox 133">
            <a:extLst>
              <a:ext uri="{FF2B5EF4-FFF2-40B4-BE49-F238E27FC236}">
                <a16:creationId xmlns:a16="http://schemas.microsoft.com/office/drawing/2014/main" id="{51FC57A8-9809-4FA3-A423-6F87700F52B8}"/>
              </a:ext>
            </a:extLst>
          </p:cNvPr>
          <p:cNvSpPr txBox="1"/>
          <p:nvPr/>
        </p:nvSpPr>
        <p:spPr>
          <a:xfrm>
            <a:off x="10008758" y="3789514"/>
            <a:ext cx="6336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p>
        </p:txBody>
      </p:sp>
      <p:cxnSp>
        <p:nvCxnSpPr>
          <p:cNvPr id="174" name="Straight Connector 173">
            <a:extLst>
              <a:ext uri="{FF2B5EF4-FFF2-40B4-BE49-F238E27FC236}">
                <a16:creationId xmlns:a16="http://schemas.microsoft.com/office/drawing/2014/main" id="{3502AF53-62B0-473D-BF0E-1EEDB0FD34A3}"/>
              </a:ext>
            </a:extLst>
          </p:cNvPr>
          <p:cNvCxnSpPr>
            <a:cxnSpLocks/>
            <a:stCxn id="122" idx="5"/>
          </p:cNvCxnSpPr>
          <p:nvPr/>
        </p:nvCxnSpPr>
        <p:spPr>
          <a:xfrm>
            <a:off x="11316213" y="2209331"/>
            <a:ext cx="332508" cy="387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Rectangle: Rounded Corners 176">
            <a:extLst>
              <a:ext uri="{FF2B5EF4-FFF2-40B4-BE49-F238E27FC236}">
                <a16:creationId xmlns:a16="http://schemas.microsoft.com/office/drawing/2014/main" id="{21181CC8-A214-4A00-8320-68225BAC6E05}"/>
              </a:ext>
            </a:extLst>
          </p:cNvPr>
          <p:cNvSpPr/>
          <p:nvPr/>
        </p:nvSpPr>
        <p:spPr>
          <a:xfrm>
            <a:off x="8205979" y="3407884"/>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8AEFAA2C-324D-4F1A-8656-62EB40631223}"/>
              </a:ext>
            </a:extLst>
          </p:cNvPr>
          <p:cNvSpPr/>
          <p:nvPr/>
        </p:nvSpPr>
        <p:spPr>
          <a:xfrm>
            <a:off x="8745453" y="3423979"/>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0ABC7DE8-1CC0-4871-9F58-8B4E18743AD4}"/>
              </a:ext>
            </a:extLst>
          </p:cNvPr>
          <p:cNvSpPr/>
          <p:nvPr/>
        </p:nvSpPr>
        <p:spPr>
          <a:xfrm>
            <a:off x="9058055" y="4251179"/>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BE33276C-1A06-45C6-AFD1-1232EE3822A7}"/>
              </a:ext>
            </a:extLst>
          </p:cNvPr>
          <p:cNvSpPr/>
          <p:nvPr/>
        </p:nvSpPr>
        <p:spPr>
          <a:xfrm>
            <a:off x="9606578" y="4286644"/>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290C994A-A3F7-42A9-A072-6B10381F33F7}"/>
              </a:ext>
            </a:extLst>
          </p:cNvPr>
          <p:cNvSpPr/>
          <p:nvPr/>
        </p:nvSpPr>
        <p:spPr>
          <a:xfrm>
            <a:off x="10243579" y="3414405"/>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33BA8AF1-6045-4C8D-9797-CFBFB1C5878E}"/>
              </a:ext>
            </a:extLst>
          </p:cNvPr>
          <p:cNvSpPr/>
          <p:nvPr/>
        </p:nvSpPr>
        <p:spPr>
          <a:xfrm>
            <a:off x="10453083" y="3423979"/>
            <a:ext cx="172245" cy="187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E92E12B1-F06C-499F-83EC-9ACCDB8A3E83}"/>
              </a:ext>
            </a:extLst>
          </p:cNvPr>
          <p:cNvSpPr/>
          <p:nvPr/>
        </p:nvSpPr>
        <p:spPr>
          <a:xfrm>
            <a:off x="10974922" y="3407884"/>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Rounded Corners 183">
            <a:extLst>
              <a:ext uri="{FF2B5EF4-FFF2-40B4-BE49-F238E27FC236}">
                <a16:creationId xmlns:a16="http://schemas.microsoft.com/office/drawing/2014/main" id="{61002FCC-AF39-4461-8454-D748538C6C2D}"/>
              </a:ext>
            </a:extLst>
          </p:cNvPr>
          <p:cNvSpPr/>
          <p:nvPr/>
        </p:nvSpPr>
        <p:spPr>
          <a:xfrm>
            <a:off x="11557839" y="2585389"/>
            <a:ext cx="169925" cy="194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FC8B9570-3F51-4235-A68C-510F631DD565}"/>
              </a:ext>
            </a:extLst>
          </p:cNvPr>
          <p:cNvSpPr txBox="1"/>
          <p:nvPr/>
        </p:nvSpPr>
        <p:spPr>
          <a:xfrm>
            <a:off x="1134241" y="4594544"/>
            <a:ext cx="10469703"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5.7 Binary trees. (a) A binary tree. The left child of a node is drawn beneath the node and to the left. The right child is drawn beneath and to the right. (b) A binary tree different from the one in (a). In (a), the left child of node 7 is 5 and right child is absent. In (b), the left child of node 7 is absent and the right child is 5. As ordered trees, these trees are the same, but as binary trees, they are distinct. (c) The binary tree in (a) represented by the internal nodes of a full binary tree: an ordered tree in which each internal node has degree 2. The leaves in the tree are shown as squares.</a:t>
            </a:r>
          </a:p>
        </p:txBody>
      </p:sp>
    </p:spTree>
    <p:extLst>
      <p:ext uri="{BB962C8B-B14F-4D97-AF65-F5344CB8AC3E}">
        <p14:creationId xmlns:p14="http://schemas.microsoft.com/office/powerpoint/2010/main" val="1793254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1D3463-1664-7A80-14A8-E38E56CEC9C1}"/>
              </a:ext>
            </a:extLst>
          </p:cNvPr>
          <p:cNvSpPr/>
          <p:nvPr/>
        </p:nvSpPr>
        <p:spPr>
          <a:xfrm>
            <a:off x="862445" y="1839191"/>
            <a:ext cx="10255828" cy="3451857"/>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2771F8C-3818-4357-9F96-32F838A66974}"/>
                  </a:ext>
                </a:extLst>
              </p:cNvPr>
              <p:cNvSpPr txBox="1"/>
              <p:nvPr/>
            </p:nvSpPr>
            <p:spPr>
              <a:xfrm>
                <a:off x="1551985" y="1628507"/>
                <a:ext cx="8780736" cy="3662541"/>
              </a:xfrm>
              <a:prstGeom prst="rect">
                <a:avLst/>
              </a:prstGeom>
              <a:noFill/>
            </p:spPr>
            <p:txBody>
              <a:bodyPr wrap="square" rtlCol="0">
                <a:spAutoFit/>
              </a:bodyPr>
              <a:lstStyle/>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i="1" dirty="0">
                    <a:solidFill>
                      <a:srgbClr val="0000FF"/>
                    </a:solidFill>
                    <a:latin typeface="Times New Roman" panose="02020603050405020304" pitchFamily="18" charset="0"/>
                    <a:cs typeface="Times New Roman" panose="02020603050405020304" pitchFamily="18" charset="0"/>
                  </a:rPr>
                  <a:t>full binary tree </a:t>
                </a:r>
                <a:r>
                  <a:rPr lang="en-US" sz="2400" dirty="0">
                    <a:latin typeface="Times New Roman" panose="02020603050405020304" pitchFamily="18" charset="0"/>
                    <a:cs typeface="Times New Roman" panose="02020603050405020304" pitchFamily="18" charset="0"/>
                  </a:rPr>
                  <a:t>is a binary tree in which each node is either a leaf or has degree exactly 2 (i.e., </a:t>
                </a:r>
                <a:r>
                  <a:rPr lang="en-US" sz="2400" dirty="0">
                    <a:solidFill>
                      <a:srgbClr val="0000FF"/>
                    </a:solidFill>
                    <a:latin typeface="Times New Roman" panose="02020603050405020304" pitchFamily="18" charset="0"/>
                    <a:cs typeface="Times New Roman" panose="02020603050405020304" pitchFamily="18" charset="0"/>
                  </a:rPr>
                  <a:t>each parent has exactly two children).</a:t>
                </a:r>
              </a:p>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 number assigned to each parental node is larger than all the numbers in its left subtree and smaller than all the numbers in it right subtree. Such trees are called </a:t>
                </a:r>
                <a:r>
                  <a:rPr lang="en-US" sz="2400" i="1" dirty="0">
                    <a:solidFill>
                      <a:srgbClr val="0000FF"/>
                    </a:solidFill>
                    <a:latin typeface="Times New Roman" panose="02020603050405020304" pitchFamily="18" charset="0"/>
                    <a:cs typeface="Times New Roman" panose="02020603050405020304" pitchFamily="18" charset="0"/>
                  </a:rPr>
                  <a:t>binary search trees</a:t>
                </a:r>
                <a:r>
                  <a:rPr lang="en-US" sz="2400" dirty="0">
                    <a:latin typeface="Times New Roman" panose="02020603050405020304" pitchFamily="18" charset="0"/>
                    <a:cs typeface="Times New Roman" panose="02020603050405020304" pitchFamily="18" charset="0"/>
                  </a:rPr>
                  <a:t>.</a:t>
                </a:r>
              </a:p>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height h of a binary tree with n nodes is:</a:t>
                </a:r>
              </a:p>
              <a:p>
                <a:r>
                  <a:rPr lang="en-US" sz="2400" dirty="0">
                    <a:latin typeface="Times New Roman" panose="02020603050405020304" pitchFamily="18" charset="0"/>
                    <a:cs typeface="Times New Roman" panose="02020603050405020304" pitchFamily="18" charset="0"/>
                  </a:rPr>
                  <a:t>                      </a:t>
                </a:r>
                <a:r>
                  <a:rPr lang="en-US" sz="2400"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unc>
                      <m:funcPr>
                        <m:ctrlPr>
                          <a:rPr lang="en-US" sz="2800" i="1" smtClean="0">
                            <a:latin typeface="Cambria Math" panose="02040503050406030204" pitchFamily="18" charset="0"/>
                            <a:cs typeface="Times New Roman" panose="02020603050405020304" pitchFamily="18" charset="0"/>
                          </a:rPr>
                        </m:ctrlPr>
                      </m:funcPr>
                      <m:fName>
                        <m:sSub>
                          <m:sSubPr>
                            <m:ctrlPr>
                              <a:rPr lang="en-US" sz="2800" i="1" smtClean="0">
                                <a:latin typeface="Cambria Math" panose="02040503050406030204" pitchFamily="18" charset="0"/>
                                <a:cs typeface="Times New Roman" panose="02020603050405020304" pitchFamily="18" charset="0"/>
                              </a:rPr>
                            </m:ctrlPr>
                          </m:sSubPr>
                          <m:e>
                            <m:r>
                              <m:rPr>
                                <m:sty m:val="p"/>
                              </m:rPr>
                              <a:rPr lang="en-US" sz="2800" i="0" smtClean="0">
                                <a:latin typeface="Cambria Math" panose="02040503050406030204" pitchFamily="18" charset="0"/>
                                <a:cs typeface="Times New Roman" panose="02020603050405020304" pitchFamily="18" charset="0"/>
                              </a:rPr>
                              <m:t>log</m:t>
                            </m:r>
                          </m:e>
                          <m:sub>
                            <m:r>
                              <a:rPr lang="en-US" sz="2800" b="0" i="1" smtClean="0">
                                <a:latin typeface="Cambria Math" panose="02040503050406030204" pitchFamily="18" charset="0"/>
                                <a:cs typeface="Times New Roman" panose="02020603050405020304" pitchFamily="18" charset="0"/>
                              </a:rPr>
                              <m:t>2</m:t>
                            </m:r>
                          </m:sub>
                        </m:sSub>
                      </m:fName>
                      <m:e>
                        <m:r>
                          <a:rPr lang="en-US" sz="2800" b="0" i="1" smtClean="0">
                            <a:latin typeface="Cambria Math" panose="02040503050406030204" pitchFamily="18" charset="0"/>
                            <a:cs typeface="Times New Roman" panose="02020603050405020304" pitchFamily="18" charset="0"/>
                          </a:rPr>
                          <m:t>𝑛</m:t>
                        </m:r>
                        <m:r>
                          <a:rPr lang="en-US" sz="2800" b="0" i="1" smtClean="0">
                            <a:latin typeface="Cambria Math" panose="02040503050406030204" pitchFamily="18" charset="0"/>
                            <a:cs typeface="Times New Roman" panose="02020603050405020304" pitchFamily="18" charset="0"/>
                          </a:rPr>
                          <m:t>) ┘</m:t>
                        </m:r>
                      </m:e>
                    </m:func>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92771F8C-3818-4357-9F96-32F838A66974}"/>
                  </a:ext>
                </a:extLst>
              </p:cNvPr>
              <p:cNvSpPr txBox="1">
                <a:spLocks noRot="1" noChangeAspect="1" noMove="1" noResize="1" noEditPoints="1" noAdjustHandles="1" noChangeArrowheads="1" noChangeShapeType="1" noTextEdit="1"/>
              </p:cNvSpPr>
              <p:nvPr/>
            </p:nvSpPr>
            <p:spPr>
              <a:xfrm>
                <a:off x="1551985" y="1628507"/>
                <a:ext cx="8780736" cy="3662541"/>
              </a:xfrm>
              <a:prstGeom prst="rect">
                <a:avLst/>
              </a:prstGeom>
              <a:blipFill>
                <a:blip r:embed="rId2"/>
                <a:stretch>
                  <a:fillRect l="-972" b="-2496"/>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37CCBAF-ACFF-4107-8B74-F3D2BC2E09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770" y="1722538"/>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66130-B1CF-4A52-B552-0503950E76B8}"/>
              </a:ext>
            </a:extLst>
          </p:cNvPr>
          <p:cNvSpPr/>
          <p:nvPr/>
        </p:nvSpPr>
        <p:spPr>
          <a:xfrm>
            <a:off x="1463905" y="525686"/>
            <a:ext cx="4666470" cy="584775"/>
          </a:xfrm>
          <a:prstGeom prst="rect">
            <a:avLst/>
          </a:prstGeom>
        </p:spPr>
        <p:txBody>
          <a:bodyPr wrap="none">
            <a:spAutoFit/>
          </a:bodyPr>
          <a:lstStyle/>
          <a:p>
            <a:r>
              <a:rPr lang="en-US" sz="3200" dirty="0">
                <a:cs typeface="Times New Roman" panose="02020603050405020304" pitchFamily="18" charset="0"/>
              </a:rPr>
              <a:t>Binary and Positional Trees</a:t>
            </a:r>
          </a:p>
        </p:txBody>
      </p:sp>
    </p:spTree>
    <p:extLst>
      <p:ext uri="{BB962C8B-B14F-4D97-AF65-F5344CB8AC3E}">
        <p14:creationId xmlns:p14="http://schemas.microsoft.com/office/powerpoint/2010/main" val="899358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1F16386-712C-05AA-4F2C-F3BF162BEB5E}"/>
              </a:ext>
            </a:extLst>
          </p:cNvPr>
          <p:cNvSpPr/>
          <p:nvPr/>
        </p:nvSpPr>
        <p:spPr>
          <a:xfrm>
            <a:off x="1274618" y="4918984"/>
            <a:ext cx="9187783" cy="701239"/>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FC1D3463-1664-7A80-14A8-E38E56CEC9C1}"/>
              </a:ext>
            </a:extLst>
          </p:cNvPr>
          <p:cNvSpPr/>
          <p:nvPr/>
        </p:nvSpPr>
        <p:spPr>
          <a:xfrm>
            <a:off x="1433945" y="2717370"/>
            <a:ext cx="9187783" cy="701239"/>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92771F8C-3818-4357-9F96-32F838A66974}"/>
              </a:ext>
            </a:extLst>
          </p:cNvPr>
          <p:cNvSpPr txBox="1"/>
          <p:nvPr/>
        </p:nvSpPr>
        <p:spPr>
          <a:xfrm>
            <a:off x="1570272" y="1722538"/>
            <a:ext cx="8808167" cy="3970318"/>
          </a:xfrm>
          <a:prstGeom prst="rect">
            <a:avLst/>
          </a:prstGeom>
          <a:noFill/>
        </p:spPr>
        <p:txBody>
          <a:bodyPr wrap="square" rtlCol="0">
            <a:spAutoFit/>
          </a:bodyPr>
          <a:lstStyle/>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Extend the positioning information </a:t>
            </a:r>
            <a:r>
              <a:rPr lang="en-US" sz="2400" dirty="0">
                <a:latin typeface="Times New Roman" panose="02020603050405020304" pitchFamily="18" charset="0"/>
                <a:cs typeface="Times New Roman" panose="02020603050405020304" pitchFamily="18" charset="0"/>
              </a:rPr>
              <a:t>that distinguishes binary trees from ordered trees </a:t>
            </a:r>
            <a:r>
              <a:rPr lang="en-US" sz="2400" i="1"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trees with more than 2 children per node.</a:t>
            </a:r>
          </a:p>
          <a:p>
            <a:pPr marL="461963" indent="-461963">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In a positional tree, </a:t>
            </a:r>
            <a:r>
              <a:rPr lang="en-US" sz="2400" dirty="0">
                <a:latin typeface="Times New Roman" panose="02020603050405020304" pitchFamily="18" charset="0"/>
                <a:cs typeface="Times New Roman" panose="02020603050405020304" pitchFamily="18" charset="0"/>
              </a:rPr>
              <a:t>the children of a node are labeled with distinct positive integers.</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child of a node is </a:t>
            </a:r>
            <a:r>
              <a:rPr lang="en-US" sz="2400" dirty="0">
                <a:solidFill>
                  <a:srgbClr val="0000FF"/>
                </a:solidFill>
                <a:latin typeface="Times New Roman" panose="02020603050405020304" pitchFamily="18" charset="0"/>
                <a:cs typeface="Times New Roman" panose="02020603050405020304" pitchFamily="18" charset="0"/>
              </a:rPr>
              <a:t>absent </a:t>
            </a:r>
            <a:r>
              <a:rPr lang="en-US" sz="2400" dirty="0">
                <a:latin typeface="Times New Roman" panose="02020603050405020304" pitchFamily="18" charset="0"/>
                <a:cs typeface="Times New Roman" panose="02020603050405020304" pitchFamily="18" charset="0"/>
              </a:rPr>
              <a:t>if no child is labeled with integer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k-</a:t>
            </a:r>
            <a:r>
              <a:rPr lang="en-US" sz="2400" dirty="0" err="1">
                <a:solidFill>
                  <a:srgbClr val="0000FF"/>
                </a:solidFill>
                <a:latin typeface="Times New Roman" panose="02020603050405020304" pitchFamily="18" charset="0"/>
                <a:cs typeface="Times New Roman" panose="02020603050405020304" pitchFamily="18" charset="0"/>
              </a:rPr>
              <a:t>ary</a:t>
            </a:r>
            <a:r>
              <a:rPr lang="en-US" sz="2400" dirty="0">
                <a:solidFill>
                  <a:srgbClr val="0000FF"/>
                </a:solidFill>
                <a:latin typeface="Times New Roman" panose="02020603050405020304" pitchFamily="18" charset="0"/>
                <a:cs typeface="Times New Roman" panose="02020603050405020304" pitchFamily="18" charset="0"/>
              </a:rPr>
              <a:t> tree </a:t>
            </a:r>
            <a:r>
              <a:rPr lang="en-US" sz="2400" dirty="0">
                <a:latin typeface="Times New Roman" panose="02020603050405020304" pitchFamily="18" charset="0"/>
                <a:cs typeface="Times New Roman" panose="02020603050405020304" pitchFamily="18" charset="0"/>
              </a:rPr>
              <a:t>is a positional tree in which for every node, all children with labels greater than k are missing.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 A binary tree is a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with k =2.</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complete k-</a:t>
            </a:r>
            <a:r>
              <a:rPr lang="en-US" sz="2400" dirty="0" err="1">
                <a:solidFill>
                  <a:srgbClr val="0000FF"/>
                </a:solidFill>
                <a:latin typeface="Times New Roman" panose="02020603050405020304" pitchFamily="18" charset="0"/>
                <a:cs typeface="Times New Roman" panose="02020603050405020304" pitchFamily="18" charset="0"/>
              </a:rPr>
              <a:t>ary</a:t>
            </a:r>
            <a:r>
              <a:rPr lang="en-US" sz="2400" dirty="0">
                <a:solidFill>
                  <a:srgbClr val="0000FF"/>
                </a:solidFill>
                <a:latin typeface="Times New Roman" panose="02020603050405020304" pitchFamily="18" charset="0"/>
                <a:cs typeface="Times New Roman" panose="02020603050405020304" pitchFamily="18" charset="0"/>
              </a:rPr>
              <a:t> tree </a:t>
            </a:r>
            <a:r>
              <a:rPr lang="en-US" sz="2400" dirty="0">
                <a:latin typeface="Times New Roman" panose="02020603050405020304" pitchFamily="18" charset="0"/>
                <a:cs typeface="Times New Roman" panose="02020603050405020304" pitchFamily="18" charset="0"/>
              </a:rPr>
              <a:t>is a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in which all leaves have the same depth and all internal nodes have degree k.</a:t>
            </a:r>
            <a:endParaRPr lang="en-US" sz="1200" dirty="0">
              <a:latin typeface="Times New Roman" panose="02020603050405020304" pitchFamily="18"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137CCBAF-ACFF-4107-8B74-F3D2BC2E09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70" y="1722538"/>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66130-B1CF-4A52-B552-0503950E76B8}"/>
              </a:ext>
            </a:extLst>
          </p:cNvPr>
          <p:cNvSpPr/>
          <p:nvPr/>
        </p:nvSpPr>
        <p:spPr>
          <a:xfrm>
            <a:off x="1463905" y="425102"/>
            <a:ext cx="4666470" cy="584775"/>
          </a:xfrm>
          <a:prstGeom prst="rect">
            <a:avLst/>
          </a:prstGeom>
        </p:spPr>
        <p:txBody>
          <a:bodyPr wrap="none">
            <a:spAutoFit/>
          </a:bodyPr>
          <a:lstStyle/>
          <a:p>
            <a:r>
              <a:rPr lang="en-US" sz="3200" dirty="0">
                <a:cs typeface="Times New Roman" panose="02020603050405020304" pitchFamily="18" charset="0"/>
              </a:rPr>
              <a:t>Binary and Positional Trees</a:t>
            </a:r>
          </a:p>
        </p:txBody>
      </p:sp>
    </p:spTree>
    <p:extLst>
      <p:ext uri="{BB962C8B-B14F-4D97-AF65-F5344CB8AC3E}">
        <p14:creationId xmlns:p14="http://schemas.microsoft.com/office/powerpoint/2010/main" val="1578862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008468-6177-2D9E-1CDE-FC3EA812C62E}"/>
              </a:ext>
            </a:extLst>
          </p:cNvPr>
          <p:cNvSpPr/>
          <p:nvPr/>
        </p:nvSpPr>
        <p:spPr>
          <a:xfrm>
            <a:off x="1502108" y="4047406"/>
            <a:ext cx="9657728" cy="2488476"/>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2771F8C-3818-4357-9F96-32F838A66974}"/>
                  </a:ext>
                </a:extLst>
              </p:cNvPr>
              <p:cNvSpPr txBox="1"/>
              <p:nvPr/>
            </p:nvSpPr>
            <p:spPr>
              <a:xfrm>
                <a:off x="1463905" y="1009877"/>
                <a:ext cx="8808167" cy="5333383"/>
              </a:xfrm>
              <a:prstGeom prst="rect">
                <a:avLst/>
              </a:prstGeom>
              <a:noFill/>
            </p:spPr>
            <p:txBody>
              <a:bodyPr wrap="square" rtlCol="0">
                <a:spAutoFit/>
              </a:bodyPr>
              <a:lstStyle/>
              <a:p>
                <a:pPr marL="461963" indent="-461963">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complete k-</a:t>
                </a:r>
                <a:r>
                  <a:rPr lang="en-US" sz="2400" dirty="0" err="1">
                    <a:solidFill>
                      <a:srgbClr val="0000FF"/>
                    </a:solidFill>
                    <a:latin typeface="Times New Roman" panose="02020603050405020304" pitchFamily="18" charset="0"/>
                    <a:cs typeface="Times New Roman" panose="02020603050405020304" pitchFamily="18" charset="0"/>
                  </a:rPr>
                  <a:t>ary</a:t>
                </a:r>
                <a:r>
                  <a:rPr lang="en-US" sz="2400" dirty="0">
                    <a:solidFill>
                      <a:srgbClr val="0000FF"/>
                    </a:solidFill>
                    <a:latin typeface="Times New Roman" panose="02020603050405020304" pitchFamily="18" charset="0"/>
                    <a:cs typeface="Times New Roman" panose="02020603050405020304" pitchFamily="18" charset="0"/>
                  </a:rPr>
                  <a:t> tree </a:t>
                </a:r>
                <a:r>
                  <a:rPr lang="en-US" sz="2400" dirty="0">
                    <a:latin typeface="Times New Roman" panose="02020603050405020304" pitchFamily="18" charset="0"/>
                    <a:cs typeface="Times New Roman" panose="02020603050405020304" pitchFamily="18" charset="0"/>
                  </a:rPr>
                  <a:t>is a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in which all leaves have the same depth and all internal nodes have degree k.</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many leaves does a complete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of height h have?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root has k children at depth1, each of which has k children at depth 2, etc.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leaves at dept h is </a:t>
                </a:r>
                <a:r>
                  <a:rPr lang="en-US" sz="2400" dirty="0" err="1">
                    <a:latin typeface="Times New Roman" panose="02020603050405020304" pitchFamily="18" charset="0"/>
                    <a:cs typeface="Times New Roman" panose="02020603050405020304" pitchFamily="18" charset="0"/>
                  </a:rPr>
                  <a:t>k</a:t>
                </a:r>
                <a:r>
                  <a:rPr lang="en-US" sz="2400" baseline="30000" dirty="0" err="1">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the height of a complete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with n leaves is </a:t>
                </a:r>
                <a14:m>
                  <m:oMath xmlns:m="http://schemas.openxmlformats.org/officeDocument/2006/math">
                    <m:func>
                      <m:funcPr>
                        <m:ctrlPr>
                          <a:rPr lang="en-US" sz="2400" i="1" smtClean="0">
                            <a:latin typeface="Cambria Math" panose="02040503050406030204" pitchFamily="18" charset="0"/>
                            <a:cs typeface="Times New Roman" panose="02020603050405020304" pitchFamily="18" charset="0"/>
                          </a:rPr>
                        </m:ctrlPr>
                      </m:funcPr>
                      <m:fName>
                        <m:sSub>
                          <m:sSubPr>
                            <m:ctrlPr>
                              <a:rPr lang="en-US" sz="2400" i="1" smtClean="0">
                                <a:latin typeface="Cambria Math" panose="02040503050406030204" pitchFamily="18" charset="0"/>
                                <a:cs typeface="Times New Roman" panose="02020603050405020304" pitchFamily="18" charset="0"/>
                              </a:rPr>
                            </m:ctrlPr>
                          </m:sSubPr>
                          <m:e>
                            <m:r>
                              <m:rPr>
                                <m:sty m:val="p"/>
                              </m:rPr>
                              <a:rPr lang="en-US" sz="2400" i="0" smtClean="0">
                                <a:latin typeface="Cambria Math" panose="02040503050406030204" pitchFamily="18" charset="0"/>
                                <a:cs typeface="Times New Roman" panose="02020603050405020304" pitchFamily="18" charset="0"/>
                              </a:rPr>
                              <m:t>log</m:t>
                            </m:r>
                          </m:e>
                          <m:sub>
                            <m:r>
                              <a:rPr lang="en-US" sz="2400" b="0" i="1" smtClean="0">
                                <a:latin typeface="Cambria Math" panose="02040503050406030204" pitchFamily="18" charset="0"/>
                                <a:cs typeface="Times New Roman" panose="02020603050405020304" pitchFamily="18" charset="0"/>
                              </a:rPr>
                              <m:t>𝑘</m:t>
                            </m:r>
                          </m:sub>
                        </m:sSub>
                      </m:fName>
                      <m:e>
                        <m:r>
                          <a:rPr lang="en-US" sz="2400" b="0" i="1" smtClean="0">
                            <a:latin typeface="Cambria Math" panose="02040503050406030204" pitchFamily="18" charset="0"/>
                            <a:cs typeface="Times New Roman" panose="02020603050405020304" pitchFamily="18" charset="0"/>
                          </a:rPr>
                          <m:t>𝑛</m:t>
                        </m:r>
                      </m:e>
                    </m:func>
                  </m:oMath>
                </a14:m>
                <a:r>
                  <a:rPr lang="en-US" sz="2400" dirty="0">
                    <a:latin typeface="Times New Roman" panose="02020603050405020304" pitchFamily="18" charset="0"/>
                    <a:cs typeface="Times New Roman" panose="02020603050405020304" pitchFamily="18" charset="0"/>
                  </a:rPr>
                  <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internal  nodes of a complete k-</a:t>
                </a:r>
                <a:r>
                  <a:rPr lang="en-US" sz="2400" dirty="0" err="1">
                    <a:latin typeface="Times New Roman" panose="02020603050405020304" pitchFamily="18" charset="0"/>
                    <a:cs typeface="Times New Roman" panose="02020603050405020304" pitchFamily="18" charset="0"/>
                  </a:rPr>
                  <a:t>ary</a:t>
                </a:r>
                <a:r>
                  <a:rPr lang="en-US" sz="2400" dirty="0">
                    <a:latin typeface="Times New Roman" panose="02020603050405020304" pitchFamily="18" charset="0"/>
                    <a:cs typeface="Times New Roman" panose="02020603050405020304" pitchFamily="18" charset="0"/>
                  </a:rPr>
                  <a:t> tree of height h is </a:t>
                </a:r>
              </a:p>
              <a:p>
                <a:pPr marL="1371600" lvl="1">
                  <a:tabLst>
                    <a:tab pos="1087438" algn="l"/>
                  </a:tabLst>
                </a:pPr>
                <a:r>
                  <a:rPr lang="en-US" sz="2400" dirty="0">
                    <a:latin typeface="Times New Roman" panose="02020603050405020304" pitchFamily="18" charset="0"/>
                    <a:cs typeface="Times New Roman" panose="02020603050405020304" pitchFamily="18" charset="0"/>
                  </a:rPr>
                  <a:t>1 + k + k</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k</a:t>
                </a:r>
                <a:r>
                  <a:rPr lang="en-US" sz="2400" baseline="30000" dirty="0">
                    <a:latin typeface="Times New Roman" panose="02020603050405020304" pitchFamily="18" charset="0"/>
                    <a:cs typeface="Times New Roman" panose="02020603050405020304" pitchFamily="18" charset="0"/>
                  </a:rPr>
                  <a:t>h-1</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ctrlPr>
                          <a:rPr lang="en-US" sz="2400" i="1" smtClean="0">
                            <a:latin typeface="Cambria Math" panose="02040503050406030204" pitchFamily="18" charset="0"/>
                            <a:cs typeface="Times New Roman" panose="02020603050405020304" pitchFamily="18" charset="0"/>
                          </a:rPr>
                        </m:ctrlPr>
                      </m:naryPr>
                      <m:sub>
                        <m:r>
                          <m:rPr>
                            <m:brk m:alnAt="25"/>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−1</m:t>
                        </m:r>
                      </m:sup>
                      <m:e>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𝑘</m:t>
                            </m:r>
                          </m:e>
                          <m:sup>
                            <m:r>
                              <a:rPr lang="en-US" sz="2400" b="0" i="1" smtClean="0">
                                <a:latin typeface="Cambria Math" panose="02040503050406030204" pitchFamily="18" charset="0"/>
                                <a:cs typeface="Times New Roman" panose="02020603050405020304" pitchFamily="18" charset="0"/>
                              </a:rPr>
                              <m:t>𝑖</m:t>
                            </m:r>
                          </m:sup>
                        </m:sSup>
                      </m:e>
                    </m:nary>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𝑘</m:t>
                            </m:r>
                          </m:e>
                          <m:sup>
                            <m:r>
                              <a:rPr lang="en-US" sz="2400" b="0" i="1" smtClean="0">
                                <a:latin typeface="Cambria Math" panose="02040503050406030204" pitchFamily="18" charset="0"/>
                                <a:cs typeface="Times New Roman" panose="02020603050405020304" pitchFamily="18" charset="0"/>
                              </a:rPr>
                              <m:t>h</m:t>
                            </m:r>
                          </m:sup>
                        </m:sSup>
                        <m:r>
                          <a:rPr lang="en-US" sz="2400" b="0" i="1" smtClean="0">
                            <a:latin typeface="Cambria Math" panose="02040503050406030204" pitchFamily="18" charset="0"/>
                            <a:cs typeface="Times New Roman" panose="02020603050405020304" pitchFamily="18" charset="0"/>
                          </a:rPr>
                          <m:t> −1</m:t>
                        </m:r>
                      </m:num>
                      <m:den>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−1</m:t>
                        </m:r>
                      </m:den>
                    </m:f>
                  </m:oMath>
                </a14:m>
                <a:r>
                  <a:rPr lang="en-US" sz="2400" dirty="0">
                    <a:latin typeface="Times New Roman" panose="02020603050405020304" pitchFamily="18" charset="0"/>
                    <a:cs typeface="Times New Roman" panose="02020603050405020304" pitchFamily="18" charset="0"/>
                  </a:rPr>
                  <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a complete binary tree has 2</a:t>
                </a:r>
                <a:r>
                  <a:rPr lang="en-US" sz="2400" baseline="300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 1 internal nodes. </a:t>
                </a:r>
              </a:p>
            </p:txBody>
          </p:sp>
        </mc:Choice>
        <mc:Fallback xmlns="">
          <p:sp>
            <p:nvSpPr>
              <p:cNvPr id="2" name="TextBox 1">
                <a:extLst>
                  <a:ext uri="{FF2B5EF4-FFF2-40B4-BE49-F238E27FC236}">
                    <a16:creationId xmlns:a16="http://schemas.microsoft.com/office/drawing/2014/main" id="{92771F8C-3818-4357-9F96-32F838A66974}"/>
                  </a:ext>
                </a:extLst>
              </p:cNvPr>
              <p:cNvSpPr txBox="1">
                <a:spLocks noRot="1" noChangeAspect="1" noMove="1" noResize="1" noEditPoints="1" noAdjustHandles="1" noChangeArrowheads="1" noChangeShapeType="1" noTextEdit="1"/>
              </p:cNvSpPr>
              <p:nvPr/>
            </p:nvSpPr>
            <p:spPr>
              <a:xfrm>
                <a:off x="1463905" y="1009877"/>
                <a:ext cx="8808167" cy="5333383"/>
              </a:xfrm>
              <a:prstGeom prst="rect">
                <a:avLst/>
              </a:prstGeom>
              <a:blipFill>
                <a:blip r:embed="rId2"/>
                <a:stretch>
                  <a:fillRect l="-900" r="-1592" b="-1714"/>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37CCBAF-ACFF-4107-8B74-F3D2BC2E09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770" y="1722538"/>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066130-B1CF-4A52-B552-0503950E76B8}"/>
              </a:ext>
            </a:extLst>
          </p:cNvPr>
          <p:cNvSpPr/>
          <p:nvPr/>
        </p:nvSpPr>
        <p:spPr>
          <a:xfrm>
            <a:off x="1463905" y="425102"/>
            <a:ext cx="4666470" cy="584775"/>
          </a:xfrm>
          <a:prstGeom prst="rect">
            <a:avLst/>
          </a:prstGeom>
        </p:spPr>
        <p:txBody>
          <a:bodyPr wrap="none">
            <a:spAutoFit/>
          </a:bodyPr>
          <a:lstStyle/>
          <a:p>
            <a:r>
              <a:rPr lang="en-US" sz="3200" dirty="0">
                <a:cs typeface="Times New Roman" panose="02020603050405020304" pitchFamily="18" charset="0"/>
              </a:rPr>
              <a:t>Binary and Positional Trees</a:t>
            </a:r>
          </a:p>
        </p:txBody>
      </p:sp>
    </p:spTree>
    <p:extLst>
      <p:ext uri="{BB962C8B-B14F-4D97-AF65-F5344CB8AC3E}">
        <p14:creationId xmlns:p14="http://schemas.microsoft.com/office/powerpoint/2010/main" val="1950327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81CBBA-6809-A6AB-F781-600C83AE6E7F}"/>
              </a:ext>
            </a:extLst>
          </p:cNvPr>
          <p:cNvSpPr/>
          <p:nvPr/>
        </p:nvSpPr>
        <p:spPr>
          <a:xfrm>
            <a:off x="653884" y="608609"/>
            <a:ext cx="10522482" cy="602975"/>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Oval 1"/>
          <p:cNvSpPr/>
          <p:nvPr/>
        </p:nvSpPr>
        <p:spPr>
          <a:xfrm>
            <a:off x="5430027" y="169682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 name="Oval 2"/>
          <p:cNvSpPr/>
          <p:nvPr/>
        </p:nvSpPr>
        <p:spPr>
          <a:xfrm>
            <a:off x="3381269" y="282961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4" name="Oval 3"/>
          <p:cNvSpPr/>
          <p:nvPr/>
        </p:nvSpPr>
        <p:spPr>
          <a:xfrm>
            <a:off x="7681462" y="282961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sp>
        <p:nvSpPr>
          <p:cNvPr id="5" name="Oval 4"/>
          <p:cNvSpPr/>
          <p:nvPr/>
        </p:nvSpPr>
        <p:spPr>
          <a:xfrm>
            <a:off x="2319182" y="4160361"/>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6" name="Oval 5"/>
          <p:cNvSpPr/>
          <p:nvPr/>
        </p:nvSpPr>
        <p:spPr>
          <a:xfrm>
            <a:off x="4435500"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7" name="Oval 6"/>
          <p:cNvSpPr/>
          <p:nvPr/>
        </p:nvSpPr>
        <p:spPr>
          <a:xfrm>
            <a:off x="1439470" y="539134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8" name="Oval 7"/>
          <p:cNvSpPr/>
          <p:nvPr/>
        </p:nvSpPr>
        <p:spPr>
          <a:xfrm>
            <a:off x="3018337" y="536856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
        <p:nvSpPr>
          <p:cNvPr id="9" name="Oval 8"/>
          <p:cNvSpPr/>
          <p:nvPr/>
        </p:nvSpPr>
        <p:spPr>
          <a:xfrm>
            <a:off x="4039574" y="536856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10" name="Oval 9"/>
          <p:cNvSpPr/>
          <p:nvPr/>
        </p:nvSpPr>
        <p:spPr>
          <a:xfrm>
            <a:off x="5247776" y="5368561"/>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11" name="Oval 10"/>
          <p:cNvSpPr/>
          <p:nvPr/>
        </p:nvSpPr>
        <p:spPr>
          <a:xfrm>
            <a:off x="6144540" y="538034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p>
        </p:txBody>
      </p:sp>
      <p:sp>
        <p:nvSpPr>
          <p:cNvPr id="12" name="Oval 11"/>
          <p:cNvSpPr/>
          <p:nvPr/>
        </p:nvSpPr>
        <p:spPr>
          <a:xfrm>
            <a:off x="7295354" y="535913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13" name="Oval 12"/>
          <p:cNvSpPr/>
          <p:nvPr/>
        </p:nvSpPr>
        <p:spPr>
          <a:xfrm>
            <a:off x="8339767" y="529471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p:cNvSpPr/>
          <p:nvPr/>
        </p:nvSpPr>
        <p:spPr>
          <a:xfrm>
            <a:off x="9444274" y="522087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p:txBody>
      </p:sp>
      <p:sp>
        <p:nvSpPr>
          <p:cNvPr id="15" name="Oval 14"/>
          <p:cNvSpPr/>
          <p:nvPr/>
        </p:nvSpPr>
        <p:spPr>
          <a:xfrm>
            <a:off x="6592666"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16" name="Oval 15"/>
          <p:cNvSpPr/>
          <p:nvPr/>
        </p:nvSpPr>
        <p:spPr>
          <a:xfrm>
            <a:off x="8749832"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18" name="Straight Connector 17"/>
          <p:cNvCxnSpPr>
            <a:stCxn id="2" idx="3"/>
          </p:cNvCxnSpPr>
          <p:nvPr/>
        </p:nvCxnSpPr>
        <p:spPr>
          <a:xfrm flipH="1">
            <a:off x="4039574" y="2300296"/>
            <a:ext cx="1496753" cy="7539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1"/>
          </p:cNvCxnSpPr>
          <p:nvPr/>
        </p:nvCxnSpPr>
        <p:spPr>
          <a:xfrm flipH="1" flipV="1">
            <a:off x="6086761" y="2251435"/>
            <a:ext cx="1701001" cy="6817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 idx="7"/>
          </p:cNvCxnSpPr>
          <p:nvPr/>
        </p:nvCxnSpPr>
        <p:spPr>
          <a:xfrm flipH="1">
            <a:off x="2938746" y="3421298"/>
            <a:ext cx="781104" cy="8426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 idx="5"/>
            <a:endCxn id="6" idx="0"/>
          </p:cNvCxnSpPr>
          <p:nvPr/>
        </p:nvCxnSpPr>
        <p:spPr>
          <a:xfrm>
            <a:off x="4000833" y="3433084"/>
            <a:ext cx="797599" cy="7272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28230" y="4824636"/>
            <a:ext cx="553039" cy="555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7" idx="7"/>
          </p:cNvCxnSpPr>
          <p:nvPr/>
        </p:nvCxnSpPr>
        <p:spPr>
          <a:xfrm flipH="1">
            <a:off x="2059034" y="4847421"/>
            <a:ext cx="451176" cy="6474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71255" y="4790848"/>
            <a:ext cx="493337" cy="600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77753" y="4801848"/>
            <a:ext cx="481553" cy="589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300907" y="4779061"/>
            <a:ext cx="481553" cy="589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0"/>
          </p:cNvCxnSpPr>
          <p:nvPr/>
        </p:nvCxnSpPr>
        <p:spPr>
          <a:xfrm flipH="1">
            <a:off x="4402506" y="4821027"/>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51818" y="4832812"/>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8784004" y="4817329"/>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5" idx="7"/>
          </p:cNvCxnSpPr>
          <p:nvPr/>
        </p:nvCxnSpPr>
        <p:spPr>
          <a:xfrm flipH="1">
            <a:off x="7212230" y="3467333"/>
            <a:ext cx="621626" cy="7965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235683" y="3479274"/>
            <a:ext cx="699946" cy="8195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269008" y="1770909"/>
            <a:ext cx="1275979" cy="4108817"/>
          </a:xfrm>
          <a:prstGeom prst="rect">
            <a:avLst/>
          </a:prstGeom>
          <a:noFill/>
        </p:spPr>
        <p:txBody>
          <a:bodyPr wrap="square" rtlCol="0">
            <a:spAutoFit/>
          </a:bodyPr>
          <a:lstStyle/>
          <a:p>
            <a:pPr>
              <a:spcAft>
                <a:spcPts val="6600"/>
              </a:spcAft>
            </a:pPr>
            <a:r>
              <a:rPr lang="en-US" sz="2400" dirty="0"/>
              <a:t>depth 0</a:t>
            </a:r>
          </a:p>
          <a:p>
            <a:pPr>
              <a:spcAft>
                <a:spcPts val="6600"/>
              </a:spcAft>
            </a:pPr>
            <a:r>
              <a:rPr lang="en-US" sz="2400" dirty="0"/>
              <a:t>depth 1</a:t>
            </a:r>
          </a:p>
          <a:p>
            <a:pPr>
              <a:spcAft>
                <a:spcPts val="6600"/>
              </a:spcAft>
            </a:pPr>
            <a:r>
              <a:rPr lang="en-US" sz="2400" dirty="0"/>
              <a:t>depth 2</a:t>
            </a:r>
          </a:p>
          <a:p>
            <a:pPr>
              <a:spcAft>
                <a:spcPts val="6600"/>
              </a:spcAft>
            </a:pPr>
            <a:r>
              <a:rPr lang="en-US" sz="2400" dirty="0"/>
              <a:t>depth 3</a:t>
            </a:r>
          </a:p>
        </p:txBody>
      </p:sp>
      <p:sp>
        <p:nvSpPr>
          <p:cNvPr id="20" name="Rectangle 19">
            <a:extLst>
              <a:ext uri="{FF2B5EF4-FFF2-40B4-BE49-F238E27FC236}">
                <a16:creationId xmlns:a16="http://schemas.microsoft.com/office/drawing/2014/main" id="{B2418DC9-08CB-416D-8998-8423F4603FAC}"/>
              </a:ext>
            </a:extLst>
          </p:cNvPr>
          <p:cNvSpPr/>
          <p:nvPr/>
        </p:nvSpPr>
        <p:spPr>
          <a:xfrm>
            <a:off x="1112714" y="617848"/>
            <a:ext cx="10063652" cy="461665"/>
          </a:xfrm>
          <a:prstGeom prst="rect">
            <a:avLst/>
          </a:prstGeom>
        </p:spPr>
        <p:txBody>
          <a:bodyPr wrap="none">
            <a:spAutoFit/>
          </a:bodyPr>
          <a:lstStyle/>
          <a:p>
            <a:r>
              <a:rPr lang="en-US" sz="2400" dirty="0">
                <a:solidFill>
                  <a:srgbClr val="0000FF"/>
                </a:solidFill>
                <a:latin typeface="Times New Roman" panose="02020603050405020304" pitchFamily="18" charset="0"/>
                <a:cs typeface="Times New Roman" panose="02020603050405020304" pitchFamily="18" charset="0"/>
              </a:rPr>
              <a:t>Figure 5.8 A complete binary tree of height 3 with 8 leaves and 7 internal nodes.</a:t>
            </a:r>
            <a:endParaRPr lang="en-US" sz="2400" dirty="0">
              <a:solidFill>
                <a:srgbClr val="0000FF"/>
              </a:solidFill>
            </a:endParaRPr>
          </a:p>
        </p:txBody>
      </p:sp>
      <p:pic>
        <p:nvPicPr>
          <p:cNvPr id="40" name="Picture 39" descr="Image result for smiley face images">
            <a:extLst>
              <a:ext uri="{FF2B5EF4-FFF2-40B4-BE49-F238E27FC236}">
                <a16:creationId xmlns:a16="http://schemas.microsoft.com/office/drawing/2014/main" id="{9FDCCF3B-B44D-4435-831B-A7A1199FCD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1015">
            <a:off x="483388" y="1658532"/>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24692883-B6DC-4C98-BEDF-B5C06EBB1E4B}"/>
              </a:ext>
            </a:extLst>
          </p:cNvPr>
          <p:cNvSpPr txBox="1"/>
          <p:nvPr/>
        </p:nvSpPr>
        <p:spPr>
          <a:xfrm>
            <a:off x="548247" y="3698695"/>
            <a:ext cx="1422283" cy="461665"/>
          </a:xfrm>
          <a:prstGeom prst="rect">
            <a:avLst/>
          </a:prstGeom>
          <a:noFill/>
        </p:spPr>
        <p:txBody>
          <a:bodyPr wrap="square" rtlCol="0">
            <a:spAutoFit/>
          </a:bodyPr>
          <a:lstStyle/>
          <a:p>
            <a:r>
              <a:rPr lang="en-US" sz="2400" dirty="0"/>
              <a:t>height = 3</a:t>
            </a:r>
          </a:p>
        </p:txBody>
      </p:sp>
      <p:cxnSp>
        <p:nvCxnSpPr>
          <p:cNvPr id="22" name="Straight Arrow Connector 21">
            <a:extLst>
              <a:ext uri="{FF2B5EF4-FFF2-40B4-BE49-F238E27FC236}">
                <a16:creationId xmlns:a16="http://schemas.microsoft.com/office/drawing/2014/main" id="{435997BF-9822-46E6-888C-F253751214A7}"/>
              </a:ext>
            </a:extLst>
          </p:cNvPr>
          <p:cNvCxnSpPr/>
          <p:nvPr/>
        </p:nvCxnSpPr>
        <p:spPr>
          <a:xfrm>
            <a:off x="1307592" y="1724950"/>
            <a:ext cx="0" cy="427112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388C34A8-86BC-48FF-29D7-DF2DE77F0682}"/>
              </a:ext>
            </a:extLst>
          </p:cNvPr>
          <p:cNvSpPr/>
          <p:nvPr/>
        </p:nvSpPr>
        <p:spPr>
          <a:xfrm>
            <a:off x="1776845" y="1059873"/>
            <a:ext cx="8052955" cy="4000500"/>
          </a:xfrm>
          <a:custGeom>
            <a:avLst/>
            <a:gdLst>
              <a:gd name="connsiteX0" fmla="*/ 3397828 w 8052955"/>
              <a:gd name="connsiteY0" fmla="*/ 561109 h 4000500"/>
              <a:gd name="connsiteX1" fmla="*/ 3283528 w 8052955"/>
              <a:gd name="connsiteY1" fmla="*/ 602672 h 4000500"/>
              <a:gd name="connsiteX2" fmla="*/ 3096491 w 8052955"/>
              <a:gd name="connsiteY2" fmla="*/ 685800 h 4000500"/>
              <a:gd name="connsiteX3" fmla="*/ 2992582 w 8052955"/>
              <a:gd name="connsiteY3" fmla="*/ 706582 h 4000500"/>
              <a:gd name="connsiteX4" fmla="*/ 2888673 w 8052955"/>
              <a:gd name="connsiteY4" fmla="*/ 748145 h 4000500"/>
              <a:gd name="connsiteX5" fmla="*/ 2763982 w 8052955"/>
              <a:gd name="connsiteY5" fmla="*/ 779318 h 4000500"/>
              <a:gd name="connsiteX6" fmla="*/ 2483428 w 8052955"/>
              <a:gd name="connsiteY6" fmla="*/ 883227 h 4000500"/>
              <a:gd name="connsiteX7" fmla="*/ 2296391 w 8052955"/>
              <a:gd name="connsiteY7" fmla="*/ 966354 h 4000500"/>
              <a:gd name="connsiteX8" fmla="*/ 2098964 w 8052955"/>
              <a:gd name="connsiteY8" fmla="*/ 1007918 h 4000500"/>
              <a:gd name="connsiteX9" fmla="*/ 1922319 w 8052955"/>
              <a:gd name="connsiteY9" fmla="*/ 1070263 h 4000500"/>
              <a:gd name="connsiteX10" fmla="*/ 1797628 w 8052955"/>
              <a:gd name="connsiteY10" fmla="*/ 1122218 h 4000500"/>
              <a:gd name="connsiteX11" fmla="*/ 1537855 w 8052955"/>
              <a:gd name="connsiteY11" fmla="*/ 1226127 h 4000500"/>
              <a:gd name="connsiteX12" fmla="*/ 1423555 w 8052955"/>
              <a:gd name="connsiteY12" fmla="*/ 1309254 h 4000500"/>
              <a:gd name="connsiteX13" fmla="*/ 1205346 w 8052955"/>
              <a:gd name="connsiteY13" fmla="*/ 1413163 h 4000500"/>
              <a:gd name="connsiteX14" fmla="*/ 935182 w 8052955"/>
              <a:gd name="connsiteY14" fmla="*/ 1579418 h 4000500"/>
              <a:gd name="connsiteX15" fmla="*/ 820882 w 8052955"/>
              <a:gd name="connsiteY15" fmla="*/ 1620982 h 4000500"/>
              <a:gd name="connsiteX16" fmla="*/ 654628 w 8052955"/>
              <a:gd name="connsiteY16" fmla="*/ 1745672 h 4000500"/>
              <a:gd name="connsiteX17" fmla="*/ 571500 w 8052955"/>
              <a:gd name="connsiteY17" fmla="*/ 1859972 h 4000500"/>
              <a:gd name="connsiteX18" fmla="*/ 436419 w 8052955"/>
              <a:gd name="connsiteY18" fmla="*/ 2036618 h 4000500"/>
              <a:gd name="connsiteX19" fmla="*/ 353291 w 8052955"/>
              <a:gd name="connsiteY19" fmla="*/ 2192482 h 4000500"/>
              <a:gd name="connsiteX20" fmla="*/ 322119 w 8052955"/>
              <a:gd name="connsiteY20" fmla="*/ 2244436 h 4000500"/>
              <a:gd name="connsiteX21" fmla="*/ 249382 w 8052955"/>
              <a:gd name="connsiteY21" fmla="*/ 2358736 h 4000500"/>
              <a:gd name="connsiteX22" fmla="*/ 187037 w 8052955"/>
              <a:gd name="connsiteY22" fmla="*/ 2483427 h 4000500"/>
              <a:gd name="connsiteX23" fmla="*/ 114300 w 8052955"/>
              <a:gd name="connsiteY23" fmla="*/ 2660072 h 4000500"/>
              <a:gd name="connsiteX24" fmla="*/ 93519 w 8052955"/>
              <a:gd name="connsiteY24" fmla="*/ 2701636 h 4000500"/>
              <a:gd name="connsiteX25" fmla="*/ 62346 w 8052955"/>
              <a:gd name="connsiteY25" fmla="*/ 2847109 h 4000500"/>
              <a:gd name="connsiteX26" fmla="*/ 51955 w 8052955"/>
              <a:gd name="connsiteY26" fmla="*/ 2930236 h 4000500"/>
              <a:gd name="connsiteX27" fmla="*/ 20782 w 8052955"/>
              <a:gd name="connsiteY27" fmla="*/ 3034145 h 4000500"/>
              <a:gd name="connsiteX28" fmla="*/ 0 w 8052955"/>
              <a:gd name="connsiteY28" fmla="*/ 3148445 h 4000500"/>
              <a:gd name="connsiteX29" fmla="*/ 10391 w 8052955"/>
              <a:gd name="connsiteY29" fmla="*/ 3429000 h 4000500"/>
              <a:gd name="connsiteX30" fmla="*/ 20782 w 8052955"/>
              <a:gd name="connsiteY30" fmla="*/ 3470563 h 4000500"/>
              <a:gd name="connsiteX31" fmla="*/ 51955 w 8052955"/>
              <a:gd name="connsiteY31" fmla="*/ 3522518 h 4000500"/>
              <a:gd name="connsiteX32" fmla="*/ 62346 w 8052955"/>
              <a:gd name="connsiteY32" fmla="*/ 3564082 h 4000500"/>
              <a:gd name="connsiteX33" fmla="*/ 228600 w 8052955"/>
              <a:gd name="connsiteY33" fmla="*/ 3730336 h 4000500"/>
              <a:gd name="connsiteX34" fmla="*/ 270164 w 8052955"/>
              <a:gd name="connsiteY34" fmla="*/ 3740727 h 4000500"/>
              <a:gd name="connsiteX35" fmla="*/ 332510 w 8052955"/>
              <a:gd name="connsiteY35" fmla="*/ 3782291 h 4000500"/>
              <a:gd name="connsiteX36" fmla="*/ 540328 w 8052955"/>
              <a:gd name="connsiteY36" fmla="*/ 3865418 h 4000500"/>
              <a:gd name="connsiteX37" fmla="*/ 872837 w 8052955"/>
              <a:gd name="connsiteY37" fmla="*/ 3896591 h 4000500"/>
              <a:gd name="connsiteX38" fmla="*/ 1631373 w 8052955"/>
              <a:gd name="connsiteY38" fmla="*/ 3906982 h 4000500"/>
              <a:gd name="connsiteX39" fmla="*/ 2047010 w 8052955"/>
              <a:gd name="connsiteY39" fmla="*/ 3917372 h 4000500"/>
              <a:gd name="connsiteX40" fmla="*/ 2192482 w 8052955"/>
              <a:gd name="connsiteY40" fmla="*/ 3938154 h 4000500"/>
              <a:gd name="connsiteX41" fmla="*/ 2909455 w 8052955"/>
              <a:gd name="connsiteY41" fmla="*/ 3948545 h 4000500"/>
              <a:gd name="connsiteX42" fmla="*/ 3106882 w 8052955"/>
              <a:gd name="connsiteY42" fmla="*/ 3958936 h 4000500"/>
              <a:gd name="connsiteX43" fmla="*/ 4052455 w 8052955"/>
              <a:gd name="connsiteY43" fmla="*/ 3948545 h 4000500"/>
              <a:gd name="connsiteX44" fmla="*/ 4166755 w 8052955"/>
              <a:gd name="connsiteY44" fmla="*/ 3917372 h 4000500"/>
              <a:gd name="connsiteX45" fmla="*/ 4301837 w 8052955"/>
              <a:gd name="connsiteY45" fmla="*/ 3886200 h 4000500"/>
              <a:gd name="connsiteX46" fmla="*/ 4644737 w 8052955"/>
              <a:gd name="connsiteY46" fmla="*/ 3823854 h 4000500"/>
              <a:gd name="connsiteX47" fmla="*/ 4696691 w 8052955"/>
              <a:gd name="connsiteY47" fmla="*/ 3803072 h 4000500"/>
              <a:gd name="connsiteX48" fmla="*/ 4831773 w 8052955"/>
              <a:gd name="connsiteY48" fmla="*/ 3771900 h 4000500"/>
              <a:gd name="connsiteX49" fmla="*/ 4842164 w 8052955"/>
              <a:gd name="connsiteY49" fmla="*/ 3813463 h 4000500"/>
              <a:gd name="connsiteX50" fmla="*/ 4883728 w 8052955"/>
              <a:gd name="connsiteY50" fmla="*/ 3834245 h 4000500"/>
              <a:gd name="connsiteX51" fmla="*/ 5070764 w 8052955"/>
              <a:gd name="connsiteY51" fmla="*/ 3875809 h 4000500"/>
              <a:gd name="connsiteX52" fmla="*/ 5153891 w 8052955"/>
              <a:gd name="connsiteY52" fmla="*/ 3886200 h 4000500"/>
              <a:gd name="connsiteX53" fmla="*/ 5278582 w 8052955"/>
              <a:gd name="connsiteY53" fmla="*/ 3917372 h 4000500"/>
              <a:gd name="connsiteX54" fmla="*/ 6234546 w 8052955"/>
              <a:gd name="connsiteY54" fmla="*/ 3927763 h 4000500"/>
              <a:gd name="connsiteX55" fmla="*/ 6338455 w 8052955"/>
              <a:gd name="connsiteY55" fmla="*/ 3958936 h 4000500"/>
              <a:gd name="connsiteX56" fmla="*/ 6494319 w 8052955"/>
              <a:gd name="connsiteY56" fmla="*/ 3979718 h 4000500"/>
              <a:gd name="connsiteX57" fmla="*/ 7159337 w 8052955"/>
              <a:gd name="connsiteY57" fmla="*/ 4000500 h 4000500"/>
              <a:gd name="connsiteX58" fmla="*/ 7751619 w 8052955"/>
              <a:gd name="connsiteY58" fmla="*/ 3958936 h 4000500"/>
              <a:gd name="connsiteX59" fmla="*/ 7834746 w 8052955"/>
              <a:gd name="connsiteY59" fmla="*/ 3906982 h 4000500"/>
              <a:gd name="connsiteX60" fmla="*/ 7980219 w 8052955"/>
              <a:gd name="connsiteY60" fmla="*/ 3740727 h 4000500"/>
              <a:gd name="connsiteX61" fmla="*/ 8052955 w 8052955"/>
              <a:gd name="connsiteY61" fmla="*/ 3480954 h 4000500"/>
              <a:gd name="connsiteX62" fmla="*/ 8042564 w 8052955"/>
              <a:gd name="connsiteY62" fmla="*/ 2763982 h 4000500"/>
              <a:gd name="connsiteX63" fmla="*/ 8032173 w 8052955"/>
              <a:gd name="connsiteY63" fmla="*/ 2649682 h 4000500"/>
              <a:gd name="connsiteX64" fmla="*/ 8021782 w 8052955"/>
              <a:gd name="connsiteY64" fmla="*/ 2504209 h 4000500"/>
              <a:gd name="connsiteX65" fmla="*/ 8001000 w 8052955"/>
              <a:gd name="connsiteY65" fmla="*/ 2431472 h 4000500"/>
              <a:gd name="connsiteX66" fmla="*/ 7980219 w 8052955"/>
              <a:gd name="connsiteY66" fmla="*/ 2317172 h 4000500"/>
              <a:gd name="connsiteX67" fmla="*/ 7959437 w 8052955"/>
              <a:gd name="connsiteY67" fmla="*/ 2234045 h 4000500"/>
              <a:gd name="connsiteX68" fmla="*/ 7938655 w 8052955"/>
              <a:gd name="connsiteY68" fmla="*/ 2119745 h 4000500"/>
              <a:gd name="connsiteX69" fmla="*/ 7876310 w 8052955"/>
              <a:gd name="connsiteY69" fmla="*/ 1995054 h 4000500"/>
              <a:gd name="connsiteX70" fmla="*/ 7824355 w 8052955"/>
              <a:gd name="connsiteY70" fmla="*/ 1808018 h 4000500"/>
              <a:gd name="connsiteX71" fmla="*/ 7782791 w 8052955"/>
              <a:gd name="connsiteY71" fmla="*/ 1735282 h 4000500"/>
              <a:gd name="connsiteX72" fmla="*/ 7647710 w 8052955"/>
              <a:gd name="connsiteY72" fmla="*/ 1527463 h 4000500"/>
              <a:gd name="connsiteX73" fmla="*/ 7429500 w 8052955"/>
              <a:gd name="connsiteY73" fmla="*/ 1361209 h 4000500"/>
              <a:gd name="connsiteX74" fmla="*/ 7242464 w 8052955"/>
              <a:gd name="connsiteY74" fmla="*/ 1309254 h 4000500"/>
              <a:gd name="connsiteX75" fmla="*/ 7159337 w 8052955"/>
              <a:gd name="connsiteY75" fmla="*/ 1246909 h 4000500"/>
              <a:gd name="connsiteX76" fmla="*/ 6972300 w 8052955"/>
              <a:gd name="connsiteY76" fmla="*/ 1143000 h 4000500"/>
              <a:gd name="connsiteX77" fmla="*/ 6774873 w 8052955"/>
              <a:gd name="connsiteY77" fmla="*/ 1007918 h 4000500"/>
              <a:gd name="connsiteX78" fmla="*/ 6587837 w 8052955"/>
              <a:gd name="connsiteY78" fmla="*/ 893618 h 4000500"/>
              <a:gd name="connsiteX79" fmla="*/ 6400800 w 8052955"/>
              <a:gd name="connsiteY79" fmla="*/ 852054 h 4000500"/>
              <a:gd name="connsiteX80" fmla="*/ 6317673 w 8052955"/>
              <a:gd name="connsiteY80" fmla="*/ 820882 h 4000500"/>
              <a:gd name="connsiteX81" fmla="*/ 6255328 w 8052955"/>
              <a:gd name="connsiteY81" fmla="*/ 800100 h 4000500"/>
              <a:gd name="connsiteX82" fmla="*/ 6161810 w 8052955"/>
              <a:gd name="connsiteY82" fmla="*/ 758536 h 4000500"/>
              <a:gd name="connsiteX83" fmla="*/ 6026728 w 8052955"/>
              <a:gd name="connsiteY83" fmla="*/ 716972 h 4000500"/>
              <a:gd name="connsiteX84" fmla="*/ 5943600 w 8052955"/>
              <a:gd name="connsiteY84" fmla="*/ 685800 h 4000500"/>
              <a:gd name="connsiteX85" fmla="*/ 5715000 w 8052955"/>
              <a:gd name="connsiteY85" fmla="*/ 644236 h 4000500"/>
              <a:gd name="connsiteX86" fmla="*/ 5652655 w 8052955"/>
              <a:gd name="connsiteY86" fmla="*/ 623454 h 4000500"/>
              <a:gd name="connsiteX87" fmla="*/ 5538355 w 8052955"/>
              <a:gd name="connsiteY87" fmla="*/ 592282 h 4000500"/>
              <a:gd name="connsiteX88" fmla="*/ 5496791 w 8052955"/>
              <a:gd name="connsiteY88" fmla="*/ 561109 h 4000500"/>
              <a:gd name="connsiteX89" fmla="*/ 5434446 w 8052955"/>
              <a:gd name="connsiteY89" fmla="*/ 540327 h 4000500"/>
              <a:gd name="connsiteX90" fmla="*/ 5382491 w 8052955"/>
              <a:gd name="connsiteY90" fmla="*/ 519545 h 4000500"/>
              <a:gd name="connsiteX91" fmla="*/ 5320146 w 8052955"/>
              <a:gd name="connsiteY91" fmla="*/ 498763 h 4000500"/>
              <a:gd name="connsiteX92" fmla="*/ 5268191 w 8052955"/>
              <a:gd name="connsiteY92" fmla="*/ 477982 h 4000500"/>
              <a:gd name="connsiteX93" fmla="*/ 5122719 w 8052955"/>
              <a:gd name="connsiteY93" fmla="*/ 446809 h 4000500"/>
              <a:gd name="connsiteX94" fmla="*/ 5070764 w 8052955"/>
              <a:gd name="connsiteY94" fmla="*/ 436418 h 4000500"/>
              <a:gd name="connsiteX95" fmla="*/ 4977246 w 8052955"/>
              <a:gd name="connsiteY95" fmla="*/ 394854 h 4000500"/>
              <a:gd name="connsiteX96" fmla="*/ 4883728 w 8052955"/>
              <a:gd name="connsiteY96" fmla="*/ 353291 h 4000500"/>
              <a:gd name="connsiteX97" fmla="*/ 4790210 w 8052955"/>
              <a:gd name="connsiteY97" fmla="*/ 311727 h 4000500"/>
              <a:gd name="connsiteX98" fmla="*/ 4374573 w 8052955"/>
              <a:gd name="connsiteY98" fmla="*/ 332509 h 4000500"/>
              <a:gd name="connsiteX99" fmla="*/ 4312228 w 8052955"/>
              <a:gd name="connsiteY99" fmla="*/ 342900 h 4000500"/>
              <a:gd name="connsiteX100" fmla="*/ 4166755 w 8052955"/>
              <a:gd name="connsiteY100" fmla="*/ 353291 h 4000500"/>
              <a:gd name="connsiteX101" fmla="*/ 4042064 w 8052955"/>
              <a:gd name="connsiteY101" fmla="*/ 384463 h 4000500"/>
              <a:gd name="connsiteX102" fmla="*/ 3896591 w 8052955"/>
              <a:gd name="connsiteY102" fmla="*/ 415636 h 4000500"/>
              <a:gd name="connsiteX103" fmla="*/ 4021282 w 8052955"/>
              <a:gd name="connsiteY103" fmla="*/ 426027 h 4000500"/>
              <a:gd name="connsiteX104" fmla="*/ 4104410 w 8052955"/>
              <a:gd name="connsiteY104" fmla="*/ 436418 h 4000500"/>
              <a:gd name="connsiteX105" fmla="*/ 4343400 w 8052955"/>
              <a:gd name="connsiteY105" fmla="*/ 457200 h 4000500"/>
              <a:gd name="connsiteX106" fmla="*/ 4655128 w 8052955"/>
              <a:gd name="connsiteY106" fmla="*/ 446809 h 4000500"/>
              <a:gd name="connsiteX107" fmla="*/ 4738255 w 8052955"/>
              <a:gd name="connsiteY107" fmla="*/ 426027 h 4000500"/>
              <a:gd name="connsiteX108" fmla="*/ 4790210 w 8052955"/>
              <a:gd name="connsiteY108" fmla="*/ 415636 h 4000500"/>
              <a:gd name="connsiteX109" fmla="*/ 4998028 w 8052955"/>
              <a:gd name="connsiteY109" fmla="*/ 384463 h 4000500"/>
              <a:gd name="connsiteX110" fmla="*/ 5164282 w 8052955"/>
              <a:gd name="connsiteY110" fmla="*/ 363682 h 4000500"/>
              <a:gd name="connsiteX111" fmla="*/ 5247410 w 8052955"/>
              <a:gd name="connsiteY111" fmla="*/ 342900 h 4000500"/>
              <a:gd name="connsiteX112" fmla="*/ 5434446 w 8052955"/>
              <a:gd name="connsiteY112" fmla="*/ 322118 h 4000500"/>
              <a:gd name="connsiteX113" fmla="*/ 5652655 w 8052955"/>
              <a:gd name="connsiteY113" fmla="*/ 290945 h 4000500"/>
              <a:gd name="connsiteX114" fmla="*/ 5756564 w 8052955"/>
              <a:gd name="connsiteY114" fmla="*/ 280554 h 4000500"/>
              <a:gd name="connsiteX115" fmla="*/ 6858000 w 8052955"/>
              <a:gd name="connsiteY115" fmla="*/ 259772 h 4000500"/>
              <a:gd name="connsiteX116" fmla="*/ 6951519 w 8052955"/>
              <a:gd name="connsiteY116" fmla="*/ 249382 h 4000500"/>
              <a:gd name="connsiteX117" fmla="*/ 7055428 w 8052955"/>
              <a:gd name="connsiteY117" fmla="*/ 218209 h 4000500"/>
              <a:gd name="connsiteX118" fmla="*/ 7107382 w 8052955"/>
              <a:gd name="connsiteY118" fmla="*/ 207818 h 4000500"/>
              <a:gd name="connsiteX119" fmla="*/ 7252855 w 8052955"/>
              <a:gd name="connsiteY119" fmla="*/ 155863 h 4000500"/>
              <a:gd name="connsiteX120" fmla="*/ 7315200 w 8052955"/>
              <a:gd name="connsiteY120" fmla="*/ 135082 h 4000500"/>
              <a:gd name="connsiteX121" fmla="*/ 7387937 w 8052955"/>
              <a:gd name="connsiteY121" fmla="*/ 114300 h 4000500"/>
              <a:gd name="connsiteX122" fmla="*/ 7491846 w 8052955"/>
              <a:gd name="connsiteY122" fmla="*/ 83127 h 4000500"/>
              <a:gd name="connsiteX123" fmla="*/ 7523019 w 8052955"/>
              <a:gd name="connsiteY123" fmla="*/ 62345 h 4000500"/>
              <a:gd name="connsiteX124" fmla="*/ 7554191 w 8052955"/>
              <a:gd name="connsiteY124" fmla="*/ 20782 h 4000500"/>
              <a:gd name="connsiteX125" fmla="*/ 7595755 w 8052955"/>
              <a:gd name="connsiteY125" fmla="*/ 0 h 40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8052955" h="4000500">
                <a:moveTo>
                  <a:pt x="3397828" y="561109"/>
                </a:moveTo>
                <a:cubicBezTo>
                  <a:pt x="3368736" y="570806"/>
                  <a:pt x="3312441" y="588216"/>
                  <a:pt x="3283528" y="602672"/>
                </a:cubicBezTo>
                <a:cubicBezTo>
                  <a:pt x="3174814" y="657029"/>
                  <a:pt x="3238164" y="645322"/>
                  <a:pt x="3096491" y="685800"/>
                </a:cubicBezTo>
                <a:cubicBezTo>
                  <a:pt x="3062528" y="695504"/>
                  <a:pt x="3026415" y="696432"/>
                  <a:pt x="2992582" y="706582"/>
                </a:cubicBezTo>
                <a:cubicBezTo>
                  <a:pt x="2956851" y="717301"/>
                  <a:pt x="2924221" y="736834"/>
                  <a:pt x="2888673" y="748145"/>
                </a:cubicBezTo>
                <a:cubicBezTo>
                  <a:pt x="2847847" y="761135"/>
                  <a:pt x="2804626" y="765770"/>
                  <a:pt x="2763982" y="779318"/>
                </a:cubicBezTo>
                <a:cubicBezTo>
                  <a:pt x="2669374" y="810854"/>
                  <a:pt x="2574559" y="842725"/>
                  <a:pt x="2483428" y="883227"/>
                </a:cubicBezTo>
                <a:cubicBezTo>
                  <a:pt x="2421082" y="910936"/>
                  <a:pt x="2361992" y="947611"/>
                  <a:pt x="2296391" y="966354"/>
                </a:cubicBezTo>
                <a:cubicBezTo>
                  <a:pt x="2183139" y="998712"/>
                  <a:pt x="2248527" y="982991"/>
                  <a:pt x="2098964" y="1007918"/>
                </a:cubicBezTo>
                <a:cubicBezTo>
                  <a:pt x="1900649" y="1092911"/>
                  <a:pt x="2178082" y="977258"/>
                  <a:pt x="1922319" y="1070263"/>
                </a:cubicBezTo>
                <a:cubicBezTo>
                  <a:pt x="1880003" y="1085651"/>
                  <a:pt x="1839788" y="1106408"/>
                  <a:pt x="1797628" y="1122218"/>
                </a:cubicBezTo>
                <a:cubicBezTo>
                  <a:pt x="1681857" y="1165632"/>
                  <a:pt x="1649366" y="1161079"/>
                  <a:pt x="1537855" y="1226127"/>
                </a:cubicBezTo>
                <a:cubicBezTo>
                  <a:pt x="1497162" y="1249865"/>
                  <a:pt x="1462753" y="1283122"/>
                  <a:pt x="1423555" y="1309254"/>
                </a:cubicBezTo>
                <a:cubicBezTo>
                  <a:pt x="1241648" y="1430525"/>
                  <a:pt x="1401000" y="1319590"/>
                  <a:pt x="1205346" y="1413163"/>
                </a:cubicBezTo>
                <a:cubicBezTo>
                  <a:pt x="1013264" y="1505028"/>
                  <a:pt x="1142213" y="1471762"/>
                  <a:pt x="935182" y="1579418"/>
                </a:cubicBezTo>
                <a:cubicBezTo>
                  <a:pt x="899213" y="1598122"/>
                  <a:pt x="856794" y="1602171"/>
                  <a:pt x="820882" y="1620982"/>
                </a:cubicBezTo>
                <a:cubicBezTo>
                  <a:pt x="804793" y="1629409"/>
                  <a:pt x="679082" y="1717725"/>
                  <a:pt x="654628" y="1745672"/>
                </a:cubicBezTo>
                <a:cubicBezTo>
                  <a:pt x="623605" y="1781126"/>
                  <a:pt x="601659" y="1823780"/>
                  <a:pt x="571500" y="1859972"/>
                </a:cubicBezTo>
                <a:cubicBezTo>
                  <a:pt x="516853" y="1925549"/>
                  <a:pt x="487625" y="1957840"/>
                  <a:pt x="436419" y="2036618"/>
                </a:cubicBezTo>
                <a:cubicBezTo>
                  <a:pt x="388393" y="2110504"/>
                  <a:pt x="390500" y="2124266"/>
                  <a:pt x="353291" y="2192482"/>
                </a:cubicBezTo>
                <a:cubicBezTo>
                  <a:pt x="343620" y="2210212"/>
                  <a:pt x="331694" y="2226654"/>
                  <a:pt x="322119" y="2244436"/>
                </a:cubicBezTo>
                <a:cubicBezTo>
                  <a:pt x="265962" y="2348728"/>
                  <a:pt x="306266" y="2301852"/>
                  <a:pt x="249382" y="2358736"/>
                </a:cubicBezTo>
                <a:cubicBezTo>
                  <a:pt x="190081" y="2536640"/>
                  <a:pt x="275664" y="2298117"/>
                  <a:pt x="187037" y="2483427"/>
                </a:cubicBezTo>
                <a:cubicBezTo>
                  <a:pt x="159563" y="2540873"/>
                  <a:pt x="142777" y="2603116"/>
                  <a:pt x="114300" y="2660072"/>
                </a:cubicBezTo>
                <a:lnTo>
                  <a:pt x="93519" y="2701636"/>
                </a:lnTo>
                <a:cubicBezTo>
                  <a:pt x="83128" y="2750127"/>
                  <a:pt x="71217" y="2798317"/>
                  <a:pt x="62346" y="2847109"/>
                </a:cubicBezTo>
                <a:cubicBezTo>
                  <a:pt x="57351" y="2874583"/>
                  <a:pt x="58013" y="2902976"/>
                  <a:pt x="51955" y="2930236"/>
                </a:cubicBezTo>
                <a:cubicBezTo>
                  <a:pt x="44110" y="2965536"/>
                  <a:pt x="30716" y="2999375"/>
                  <a:pt x="20782" y="3034145"/>
                </a:cubicBezTo>
                <a:cubicBezTo>
                  <a:pt x="6784" y="3083137"/>
                  <a:pt x="8409" y="3089580"/>
                  <a:pt x="0" y="3148445"/>
                </a:cubicBezTo>
                <a:cubicBezTo>
                  <a:pt x="3464" y="3241963"/>
                  <a:pt x="4366" y="3335612"/>
                  <a:pt x="10391" y="3429000"/>
                </a:cubicBezTo>
                <a:cubicBezTo>
                  <a:pt x="11310" y="3443251"/>
                  <a:pt x="14982" y="3457513"/>
                  <a:pt x="20782" y="3470563"/>
                </a:cubicBezTo>
                <a:cubicBezTo>
                  <a:pt x="28985" y="3489019"/>
                  <a:pt x="41564" y="3505200"/>
                  <a:pt x="51955" y="3522518"/>
                </a:cubicBezTo>
                <a:cubicBezTo>
                  <a:pt x="55419" y="3536373"/>
                  <a:pt x="54424" y="3552199"/>
                  <a:pt x="62346" y="3564082"/>
                </a:cubicBezTo>
                <a:cubicBezTo>
                  <a:pt x="109066" y="3634162"/>
                  <a:pt x="155550" y="3690491"/>
                  <a:pt x="228600" y="3730336"/>
                </a:cubicBezTo>
                <a:cubicBezTo>
                  <a:pt x="241137" y="3737174"/>
                  <a:pt x="256309" y="3737263"/>
                  <a:pt x="270164" y="3740727"/>
                </a:cubicBezTo>
                <a:cubicBezTo>
                  <a:pt x="290946" y="3754582"/>
                  <a:pt x="309832" y="3771824"/>
                  <a:pt x="332510" y="3782291"/>
                </a:cubicBezTo>
                <a:cubicBezTo>
                  <a:pt x="400252" y="3813556"/>
                  <a:pt x="466374" y="3855557"/>
                  <a:pt x="540328" y="3865418"/>
                </a:cubicBezTo>
                <a:cubicBezTo>
                  <a:pt x="687634" y="3885059"/>
                  <a:pt x="719292" y="3893179"/>
                  <a:pt x="872837" y="3896591"/>
                </a:cubicBezTo>
                <a:lnTo>
                  <a:pt x="1631373" y="3906982"/>
                </a:lnTo>
                <a:lnTo>
                  <a:pt x="2047010" y="3917372"/>
                </a:lnTo>
                <a:cubicBezTo>
                  <a:pt x="2095501" y="3924299"/>
                  <a:pt x="2143531" y="3936385"/>
                  <a:pt x="2192482" y="3938154"/>
                </a:cubicBezTo>
                <a:cubicBezTo>
                  <a:pt x="2431342" y="3946788"/>
                  <a:pt x="2670501" y="3943114"/>
                  <a:pt x="2909455" y="3948545"/>
                </a:cubicBezTo>
                <a:cubicBezTo>
                  <a:pt x="2975338" y="3950042"/>
                  <a:pt x="3041073" y="3955472"/>
                  <a:pt x="3106882" y="3958936"/>
                </a:cubicBezTo>
                <a:lnTo>
                  <a:pt x="4052455" y="3948545"/>
                </a:lnTo>
                <a:cubicBezTo>
                  <a:pt x="4091916" y="3946997"/>
                  <a:pt x="4128443" y="3926950"/>
                  <a:pt x="4166755" y="3917372"/>
                </a:cubicBezTo>
                <a:cubicBezTo>
                  <a:pt x="4211586" y="3906164"/>
                  <a:pt x="4256632" y="3895789"/>
                  <a:pt x="4301837" y="3886200"/>
                </a:cubicBezTo>
                <a:cubicBezTo>
                  <a:pt x="4501820" y="3843780"/>
                  <a:pt x="4473693" y="3850169"/>
                  <a:pt x="4644737" y="3823854"/>
                </a:cubicBezTo>
                <a:cubicBezTo>
                  <a:pt x="4662055" y="3816927"/>
                  <a:pt x="4678864" y="3808557"/>
                  <a:pt x="4696691" y="3803072"/>
                </a:cubicBezTo>
                <a:cubicBezTo>
                  <a:pt x="4743230" y="3788752"/>
                  <a:pt x="4785030" y="3781249"/>
                  <a:pt x="4831773" y="3771900"/>
                </a:cubicBezTo>
                <a:cubicBezTo>
                  <a:pt x="4835237" y="3785754"/>
                  <a:pt x="4833022" y="3802492"/>
                  <a:pt x="4842164" y="3813463"/>
                </a:cubicBezTo>
                <a:cubicBezTo>
                  <a:pt x="4852081" y="3825363"/>
                  <a:pt x="4869033" y="3829347"/>
                  <a:pt x="4883728" y="3834245"/>
                </a:cubicBezTo>
                <a:cubicBezTo>
                  <a:pt x="4921092" y="3846700"/>
                  <a:pt x="5037821" y="3870318"/>
                  <a:pt x="5070764" y="3875809"/>
                </a:cubicBezTo>
                <a:cubicBezTo>
                  <a:pt x="5098309" y="3880400"/>
                  <a:pt x="5126509" y="3880724"/>
                  <a:pt x="5153891" y="3886200"/>
                </a:cubicBezTo>
                <a:cubicBezTo>
                  <a:pt x="5195902" y="3894602"/>
                  <a:pt x="5235742" y="3916906"/>
                  <a:pt x="5278582" y="3917372"/>
                </a:cubicBezTo>
                <a:lnTo>
                  <a:pt x="6234546" y="3927763"/>
                </a:lnTo>
                <a:cubicBezTo>
                  <a:pt x="6488232" y="3970045"/>
                  <a:pt x="6148602" y="3907157"/>
                  <a:pt x="6338455" y="3958936"/>
                </a:cubicBezTo>
                <a:cubicBezTo>
                  <a:pt x="6348898" y="3961784"/>
                  <a:pt x="6489434" y="3979392"/>
                  <a:pt x="6494319" y="3979718"/>
                </a:cubicBezTo>
                <a:cubicBezTo>
                  <a:pt x="6683190" y="3992309"/>
                  <a:pt x="6999756" y="3996700"/>
                  <a:pt x="7159337" y="4000500"/>
                </a:cubicBezTo>
                <a:cubicBezTo>
                  <a:pt x="7356764" y="3986645"/>
                  <a:pt x="7555576" y="3986080"/>
                  <a:pt x="7751619" y="3958936"/>
                </a:cubicBezTo>
                <a:cubicBezTo>
                  <a:pt x="7783986" y="3954454"/>
                  <a:pt x="7809644" y="3927901"/>
                  <a:pt x="7834746" y="3906982"/>
                </a:cubicBezTo>
                <a:cubicBezTo>
                  <a:pt x="7925921" y="3831002"/>
                  <a:pt x="7926982" y="3820581"/>
                  <a:pt x="7980219" y="3740727"/>
                </a:cubicBezTo>
                <a:cubicBezTo>
                  <a:pt x="8050309" y="3530456"/>
                  <a:pt x="8033270" y="3618748"/>
                  <a:pt x="8052955" y="3480954"/>
                </a:cubicBezTo>
                <a:cubicBezTo>
                  <a:pt x="8049491" y="3241963"/>
                  <a:pt x="8048538" y="3002923"/>
                  <a:pt x="8042564" y="2763982"/>
                </a:cubicBezTo>
                <a:cubicBezTo>
                  <a:pt x="8041608" y="2725737"/>
                  <a:pt x="8035224" y="2687817"/>
                  <a:pt x="8032173" y="2649682"/>
                </a:cubicBezTo>
                <a:cubicBezTo>
                  <a:pt x="8028296" y="2601222"/>
                  <a:pt x="8028657" y="2552335"/>
                  <a:pt x="8021782" y="2504209"/>
                </a:cubicBezTo>
                <a:cubicBezTo>
                  <a:pt x="8018216" y="2479247"/>
                  <a:pt x="8006470" y="2456087"/>
                  <a:pt x="8001000" y="2431472"/>
                </a:cubicBezTo>
                <a:cubicBezTo>
                  <a:pt x="7992600" y="2393670"/>
                  <a:pt x="7988197" y="2355066"/>
                  <a:pt x="7980219" y="2317172"/>
                </a:cubicBezTo>
                <a:cubicBezTo>
                  <a:pt x="7974335" y="2289223"/>
                  <a:pt x="7965422" y="2261973"/>
                  <a:pt x="7959437" y="2234045"/>
                </a:cubicBezTo>
                <a:cubicBezTo>
                  <a:pt x="7957952" y="2227113"/>
                  <a:pt x="7943278" y="2131304"/>
                  <a:pt x="7938655" y="2119745"/>
                </a:cubicBezTo>
                <a:cubicBezTo>
                  <a:pt x="7859280" y="1921310"/>
                  <a:pt x="7960668" y="2248131"/>
                  <a:pt x="7876310" y="1995054"/>
                </a:cubicBezTo>
                <a:cubicBezTo>
                  <a:pt x="7844293" y="1899003"/>
                  <a:pt x="7866855" y="1911231"/>
                  <a:pt x="7824355" y="1808018"/>
                </a:cubicBezTo>
                <a:cubicBezTo>
                  <a:pt x="7813723" y="1782197"/>
                  <a:pt x="7795932" y="1759921"/>
                  <a:pt x="7782791" y="1735282"/>
                </a:cubicBezTo>
                <a:cubicBezTo>
                  <a:pt x="7731552" y="1639208"/>
                  <a:pt x="7737078" y="1620717"/>
                  <a:pt x="7647710" y="1527463"/>
                </a:cubicBezTo>
                <a:cubicBezTo>
                  <a:pt x="7618768" y="1497263"/>
                  <a:pt x="7497467" y="1385197"/>
                  <a:pt x="7429500" y="1361209"/>
                </a:cubicBezTo>
                <a:cubicBezTo>
                  <a:pt x="7323655" y="1323852"/>
                  <a:pt x="7335974" y="1361853"/>
                  <a:pt x="7242464" y="1309254"/>
                </a:cubicBezTo>
                <a:cubicBezTo>
                  <a:pt x="7212276" y="1292273"/>
                  <a:pt x="7188835" y="1265062"/>
                  <a:pt x="7159337" y="1246909"/>
                </a:cubicBezTo>
                <a:cubicBezTo>
                  <a:pt x="7098596" y="1209530"/>
                  <a:pt x="7031162" y="1183274"/>
                  <a:pt x="6972300" y="1143000"/>
                </a:cubicBezTo>
                <a:lnTo>
                  <a:pt x="6774873" y="1007918"/>
                </a:lnTo>
                <a:cubicBezTo>
                  <a:pt x="6726662" y="975203"/>
                  <a:pt x="6642739" y="916735"/>
                  <a:pt x="6587837" y="893618"/>
                </a:cubicBezTo>
                <a:cubicBezTo>
                  <a:pt x="6510603" y="861099"/>
                  <a:pt x="6478556" y="861773"/>
                  <a:pt x="6400800" y="852054"/>
                </a:cubicBezTo>
                <a:lnTo>
                  <a:pt x="6317673" y="820882"/>
                </a:lnTo>
                <a:cubicBezTo>
                  <a:pt x="6297043" y="813514"/>
                  <a:pt x="6275667" y="808236"/>
                  <a:pt x="6255328" y="800100"/>
                </a:cubicBezTo>
                <a:cubicBezTo>
                  <a:pt x="6223655" y="787431"/>
                  <a:pt x="6193483" y="771205"/>
                  <a:pt x="6161810" y="758536"/>
                </a:cubicBezTo>
                <a:cubicBezTo>
                  <a:pt x="6103614" y="735258"/>
                  <a:pt x="6088215" y="737467"/>
                  <a:pt x="6026728" y="716972"/>
                </a:cubicBezTo>
                <a:cubicBezTo>
                  <a:pt x="5998653" y="707614"/>
                  <a:pt x="5972151" y="693587"/>
                  <a:pt x="5943600" y="685800"/>
                </a:cubicBezTo>
                <a:cubicBezTo>
                  <a:pt x="5839169" y="657319"/>
                  <a:pt x="5808851" y="655967"/>
                  <a:pt x="5715000" y="644236"/>
                </a:cubicBezTo>
                <a:cubicBezTo>
                  <a:pt x="5694218" y="637309"/>
                  <a:pt x="5673592" y="629896"/>
                  <a:pt x="5652655" y="623454"/>
                </a:cubicBezTo>
                <a:cubicBezTo>
                  <a:pt x="5599112" y="606979"/>
                  <a:pt x="5585735" y="604126"/>
                  <a:pt x="5538355" y="592282"/>
                </a:cubicBezTo>
                <a:cubicBezTo>
                  <a:pt x="5524500" y="581891"/>
                  <a:pt x="5512281" y="568854"/>
                  <a:pt x="5496791" y="561109"/>
                </a:cubicBezTo>
                <a:cubicBezTo>
                  <a:pt x="5477198" y="551312"/>
                  <a:pt x="5455033" y="547813"/>
                  <a:pt x="5434446" y="540327"/>
                </a:cubicBezTo>
                <a:cubicBezTo>
                  <a:pt x="5416917" y="533953"/>
                  <a:pt x="5400020" y="525919"/>
                  <a:pt x="5382491" y="519545"/>
                </a:cubicBezTo>
                <a:cubicBezTo>
                  <a:pt x="5361904" y="512059"/>
                  <a:pt x="5340733" y="506249"/>
                  <a:pt x="5320146" y="498763"/>
                </a:cubicBezTo>
                <a:cubicBezTo>
                  <a:pt x="5302617" y="492389"/>
                  <a:pt x="5286018" y="483467"/>
                  <a:pt x="5268191" y="477982"/>
                </a:cubicBezTo>
                <a:cubicBezTo>
                  <a:pt x="5197318" y="456175"/>
                  <a:pt x="5189122" y="458882"/>
                  <a:pt x="5122719" y="446809"/>
                </a:cubicBezTo>
                <a:cubicBezTo>
                  <a:pt x="5105343" y="443650"/>
                  <a:pt x="5088082" y="439882"/>
                  <a:pt x="5070764" y="436418"/>
                </a:cubicBezTo>
                <a:cubicBezTo>
                  <a:pt x="5010791" y="396436"/>
                  <a:pt x="5069985" y="431949"/>
                  <a:pt x="4977246" y="394854"/>
                </a:cubicBezTo>
                <a:cubicBezTo>
                  <a:pt x="4945573" y="382185"/>
                  <a:pt x="4914239" y="368547"/>
                  <a:pt x="4883728" y="353291"/>
                </a:cubicBezTo>
                <a:cubicBezTo>
                  <a:pt x="4793845" y="308350"/>
                  <a:pt x="4869526" y="331556"/>
                  <a:pt x="4790210" y="311727"/>
                </a:cubicBezTo>
                <a:lnTo>
                  <a:pt x="4374573" y="332509"/>
                </a:lnTo>
                <a:cubicBezTo>
                  <a:pt x="4353549" y="333880"/>
                  <a:pt x="4333192" y="340804"/>
                  <a:pt x="4312228" y="342900"/>
                </a:cubicBezTo>
                <a:cubicBezTo>
                  <a:pt x="4263855" y="347737"/>
                  <a:pt x="4215246" y="349827"/>
                  <a:pt x="4166755" y="353291"/>
                </a:cubicBezTo>
                <a:cubicBezTo>
                  <a:pt x="4125191" y="363682"/>
                  <a:pt x="4084075" y="376061"/>
                  <a:pt x="4042064" y="384463"/>
                </a:cubicBezTo>
                <a:cubicBezTo>
                  <a:pt x="3878219" y="417232"/>
                  <a:pt x="4031698" y="370600"/>
                  <a:pt x="3896591" y="415636"/>
                </a:cubicBezTo>
                <a:lnTo>
                  <a:pt x="4021282" y="426027"/>
                </a:lnTo>
                <a:cubicBezTo>
                  <a:pt x="4049068" y="428806"/>
                  <a:pt x="4076615" y="433728"/>
                  <a:pt x="4104410" y="436418"/>
                </a:cubicBezTo>
                <a:lnTo>
                  <a:pt x="4343400" y="457200"/>
                </a:lnTo>
                <a:cubicBezTo>
                  <a:pt x="4447309" y="453736"/>
                  <a:pt x="4551483" y="454992"/>
                  <a:pt x="4655128" y="446809"/>
                </a:cubicBezTo>
                <a:cubicBezTo>
                  <a:pt x="4683601" y="444561"/>
                  <a:pt x="4710425" y="432449"/>
                  <a:pt x="4738255" y="426027"/>
                </a:cubicBezTo>
                <a:cubicBezTo>
                  <a:pt x="4755464" y="422056"/>
                  <a:pt x="4772771" y="418426"/>
                  <a:pt x="4790210" y="415636"/>
                </a:cubicBezTo>
                <a:cubicBezTo>
                  <a:pt x="4859378" y="404569"/>
                  <a:pt x="4928409" y="392199"/>
                  <a:pt x="4998028" y="384463"/>
                </a:cubicBezTo>
                <a:cubicBezTo>
                  <a:pt x="5030429" y="380863"/>
                  <a:pt x="5127228" y="371093"/>
                  <a:pt x="5164282" y="363682"/>
                </a:cubicBezTo>
                <a:cubicBezTo>
                  <a:pt x="5192289" y="358081"/>
                  <a:pt x="5219482" y="348885"/>
                  <a:pt x="5247410" y="342900"/>
                </a:cubicBezTo>
                <a:cubicBezTo>
                  <a:pt x="5313265" y="328788"/>
                  <a:pt x="5363253" y="328051"/>
                  <a:pt x="5434446" y="322118"/>
                </a:cubicBezTo>
                <a:cubicBezTo>
                  <a:pt x="5581572" y="292692"/>
                  <a:pt x="5497001" y="305769"/>
                  <a:pt x="5652655" y="290945"/>
                </a:cubicBezTo>
                <a:cubicBezTo>
                  <a:pt x="5687307" y="287645"/>
                  <a:pt x="5721767" y="281454"/>
                  <a:pt x="5756564" y="280554"/>
                </a:cubicBezTo>
                <a:lnTo>
                  <a:pt x="6858000" y="259772"/>
                </a:lnTo>
                <a:cubicBezTo>
                  <a:pt x="6889173" y="256309"/>
                  <a:pt x="6920827" y="255843"/>
                  <a:pt x="6951519" y="249382"/>
                </a:cubicBezTo>
                <a:cubicBezTo>
                  <a:pt x="6986905" y="241933"/>
                  <a:pt x="7020488" y="227527"/>
                  <a:pt x="7055428" y="218209"/>
                </a:cubicBezTo>
                <a:cubicBezTo>
                  <a:pt x="7072493" y="213658"/>
                  <a:pt x="7090064" y="211282"/>
                  <a:pt x="7107382" y="207818"/>
                </a:cubicBezTo>
                <a:cubicBezTo>
                  <a:pt x="7230917" y="137226"/>
                  <a:pt x="7126572" y="185005"/>
                  <a:pt x="7252855" y="155863"/>
                </a:cubicBezTo>
                <a:cubicBezTo>
                  <a:pt x="7274200" y="150937"/>
                  <a:pt x="7294263" y="141524"/>
                  <a:pt x="7315200" y="135082"/>
                </a:cubicBezTo>
                <a:cubicBezTo>
                  <a:pt x="7339301" y="127666"/>
                  <a:pt x="7363836" y="121716"/>
                  <a:pt x="7387937" y="114300"/>
                </a:cubicBezTo>
                <a:cubicBezTo>
                  <a:pt x="7497563" y="80569"/>
                  <a:pt x="7407039" y="104329"/>
                  <a:pt x="7491846" y="83127"/>
                </a:cubicBezTo>
                <a:cubicBezTo>
                  <a:pt x="7502237" y="76200"/>
                  <a:pt x="7514188" y="71176"/>
                  <a:pt x="7523019" y="62345"/>
                </a:cubicBezTo>
                <a:cubicBezTo>
                  <a:pt x="7535265" y="50099"/>
                  <a:pt x="7541042" y="32052"/>
                  <a:pt x="7554191" y="20782"/>
                </a:cubicBezTo>
                <a:cubicBezTo>
                  <a:pt x="7565952" y="10701"/>
                  <a:pt x="7595755" y="0"/>
                  <a:pt x="759575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658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9C83C3-0B81-F14D-EE35-847295DA3BE4}"/>
              </a:ext>
            </a:extLst>
          </p:cNvPr>
          <p:cNvSpPr/>
          <p:nvPr/>
        </p:nvSpPr>
        <p:spPr>
          <a:xfrm>
            <a:off x="1145459" y="451633"/>
            <a:ext cx="7749159" cy="701239"/>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Oval 1"/>
          <p:cNvSpPr/>
          <p:nvPr/>
        </p:nvSpPr>
        <p:spPr>
          <a:xfrm>
            <a:off x="6198123" y="169682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 name="Oval 2"/>
          <p:cNvSpPr/>
          <p:nvPr/>
        </p:nvSpPr>
        <p:spPr>
          <a:xfrm>
            <a:off x="4149365" y="282961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4" name="Oval 3"/>
          <p:cNvSpPr/>
          <p:nvPr/>
        </p:nvSpPr>
        <p:spPr>
          <a:xfrm>
            <a:off x="8449558" y="282961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sp>
        <p:nvSpPr>
          <p:cNvPr id="5" name="Oval 4"/>
          <p:cNvSpPr/>
          <p:nvPr/>
        </p:nvSpPr>
        <p:spPr>
          <a:xfrm>
            <a:off x="3087278" y="4160361"/>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6" name="Oval 5"/>
          <p:cNvSpPr/>
          <p:nvPr/>
        </p:nvSpPr>
        <p:spPr>
          <a:xfrm>
            <a:off x="5203596"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7" name="Oval 6"/>
          <p:cNvSpPr/>
          <p:nvPr/>
        </p:nvSpPr>
        <p:spPr>
          <a:xfrm>
            <a:off x="2207566" y="539134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8" name="Oval 7"/>
          <p:cNvSpPr/>
          <p:nvPr/>
        </p:nvSpPr>
        <p:spPr>
          <a:xfrm>
            <a:off x="3786433" y="536856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
        <p:nvSpPr>
          <p:cNvPr id="9" name="Oval 8"/>
          <p:cNvSpPr/>
          <p:nvPr/>
        </p:nvSpPr>
        <p:spPr>
          <a:xfrm>
            <a:off x="4807670" y="5368562"/>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10" name="Oval 9"/>
          <p:cNvSpPr/>
          <p:nvPr/>
        </p:nvSpPr>
        <p:spPr>
          <a:xfrm>
            <a:off x="6015872" y="5368561"/>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11" name="Oval 10"/>
          <p:cNvSpPr/>
          <p:nvPr/>
        </p:nvSpPr>
        <p:spPr>
          <a:xfrm>
            <a:off x="6912636" y="538034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p>
        </p:txBody>
      </p:sp>
      <p:sp>
        <p:nvSpPr>
          <p:cNvPr id="12" name="Oval 11"/>
          <p:cNvSpPr/>
          <p:nvPr/>
        </p:nvSpPr>
        <p:spPr>
          <a:xfrm>
            <a:off x="8063450" y="535913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38</a:t>
            </a:r>
          </a:p>
        </p:txBody>
      </p:sp>
      <p:sp>
        <p:nvSpPr>
          <p:cNvPr id="13" name="Oval 12"/>
          <p:cNvSpPr/>
          <p:nvPr/>
        </p:nvSpPr>
        <p:spPr>
          <a:xfrm>
            <a:off x="9107863" y="5294717"/>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p:cNvSpPr/>
          <p:nvPr/>
        </p:nvSpPr>
        <p:spPr>
          <a:xfrm>
            <a:off x="10212370" y="522087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p:txBody>
      </p:sp>
      <p:sp>
        <p:nvSpPr>
          <p:cNvPr id="15" name="Oval 14"/>
          <p:cNvSpPr/>
          <p:nvPr/>
        </p:nvSpPr>
        <p:spPr>
          <a:xfrm>
            <a:off x="7360762"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16" name="Oval 15"/>
          <p:cNvSpPr/>
          <p:nvPr/>
        </p:nvSpPr>
        <p:spPr>
          <a:xfrm>
            <a:off x="9517928" y="4160360"/>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18" name="Straight Connector 17"/>
          <p:cNvCxnSpPr>
            <a:stCxn id="2" idx="3"/>
          </p:cNvCxnSpPr>
          <p:nvPr/>
        </p:nvCxnSpPr>
        <p:spPr>
          <a:xfrm flipH="1">
            <a:off x="4807670" y="2300296"/>
            <a:ext cx="1496753" cy="7539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1"/>
          </p:cNvCxnSpPr>
          <p:nvPr/>
        </p:nvCxnSpPr>
        <p:spPr>
          <a:xfrm flipH="1" flipV="1">
            <a:off x="6854857" y="2251435"/>
            <a:ext cx="1701001" cy="6817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5" idx="7"/>
          </p:cNvCxnSpPr>
          <p:nvPr/>
        </p:nvCxnSpPr>
        <p:spPr>
          <a:xfrm flipH="1">
            <a:off x="3706842" y="3421298"/>
            <a:ext cx="781104" cy="8426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 idx="5"/>
            <a:endCxn id="6" idx="0"/>
          </p:cNvCxnSpPr>
          <p:nvPr/>
        </p:nvCxnSpPr>
        <p:spPr>
          <a:xfrm>
            <a:off x="4768929" y="3433084"/>
            <a:ext cx="797599" cy="7272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96326" y="4824636"/>
            <a:ext cx="553039" cy="555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7" idx="7"/>
          </p:cNvCxnSpPr>
          <p:nvPr/>
        </p:nvCxnSpPr>
        <p:spPr>
          <a:xfrm flipH="1">
            <a:off x="2827130" y="4847421"/>
            <a:ext cx="451176" cy="6474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39351" y="4790848"/>
            <a:ext cx="493337" cy="600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845849" y="4801848"/>
            <a:ext cx="481553" cy="589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069003" y="4779061"/>
            <a:ext cx="481553" cy="589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0"/>
          </p:cNvCxnSpPr>
          <p:nvPr/>
        </p:nvCxnSpPr>
        <p:spPr>
          <a:xfrm flipH="1">
            <a:off x="5170602" y="4821027"/>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319914" y="4832812"/>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9552100" y="4817329"/>
            <a:ext cx="258449" cy="547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5" idx="7"/>
          </p:cNvCxnSpPr>
          <p:nvPr/>
        </p:nvCxnSpPr>
        <p:spPr>
          <a:xfrm flipH="1">
            <a:off x="7980326" y="3467333"/>
            <a:ext cx="621626" cy="7965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003779" y="3479274"/>
            <a:ext cx="699946" cy="8195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25535" y="6301186"/>
            <a:ext cx="2138437" cy="461665"/>
          </a:xfrm>
          <a:prstGeom prst="rect">
            <a:avLst/>
          </a:prstGeom>
          <a:noFill/>
        </p:spPr>
        <p:txBody>
          <a:bodyPr wrap="square" rtlCol="0">
            <a:spAutoFit/>
          </a:bodyPr>
          <a:lstStyle/>
          <a:p>
            <a:r>
              <a:rPr lang="en-US" sz="2400" dirty="0"/>
              <a:t>Predecessor(X)</a:t>
            </a:r>
          </a:p>
        </p:txBody>
      </p:sp>
      <p:sp>
        <p:nvSpPr>
          <p:cNvPr id="57" name="TextBox 56"/>
          <p:cNvSpPr txBox="1"/>
          <p:nvPr/>
        </p:nvSpPr>
        <p:spPr>
          <a:xfrm>
            <a:off x="4300071" y="6288558"/>
            <a:ext cx="1790011" cy="461665"/>
          </a:xfrm>
          <a:prstGeom prst="rect">
            <a:avLst/>
          </a:prstGeom>
          <a:noFill/>
        </p:spPr>
        <p:txBody>
          <a:bodyPr wrap="square" rtlCol="0">
            <a:spAutoFit/>
          </a:bodyPr>
          <a:lstStyle/>
          <a:p>
            <a:r>
              <a:rPr lang="en-US" sz="2400" dirty="0"/>
              <a:t>Successor(X)</a:t>
            </a:r>
          </a:p>
        </p:txBody>
      </p:sp>
      <p:sp>
        <p:nvSpPr>
          <p:cNvPr id="58" name="Up Arrow 57"/>
          <p:cNvSpPr/>
          <p:nvPr/>
        </p:nvSpPr>
        <p:spPr>
          <a:xfrm rot="2788995">
            <a:off x="3319608" y="5670923"/>
            <a:ext cx="405397" cy="7904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19050004">
            <a:off x="4719005" y="6110437"/>
            <a:ext cx="401673" cy="205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616482" y="2714804"/>
            <a:ext cx="515332" cy="461665"/>
          </a:xfrm>
          <a:prstGeom prst="rect">
            <a:avLst/>
          </a:prstGeom>
          <a:noFill/>
        </p:spPr>
        <p:txBody>
          <a:bodyPr wrap="square" rtlCol="0">
            <a:spAutoFit/>
          </a:bodyPr>
          <a:lstStyle/>
          <a:p>
            <a:pPr algn="r"/>
            <a:r>
              <a:rPr lang="en-US" sz="2400" dirty="0"/>
              <a:t>X</a:t>
            </a:r>
          </a:p>
        </p:txBody>
      </p:sp>
      <p:sp>
        <p:nvSpPr>
          <p:cNvPr id="61" name="TextBox 60"/>
          <p:cNvSpPr txBox="1"/>
          <p:nvPr/>
        </p:nvSpPr>
        <p:spPr>
          <a:xfrm>
            <a:off x="1516285" y="670974"/>
            <a:ext cx="936686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predecessor and successor of a node X in a binary tree, assuming all keys are distinct?   12, 13, 17, 20, 24, 25, 27 30, 33, 36, 38, 39, 40, 50, 51</a:t>
            </a:r>
          </a:p>
        </p:txBody>
      </p:sp>
      <p:sp>
        <p:nvSpPr>
          <p:cNvPr id="17" name="TextBox 16"/>
          <p:cNvSpPr txBox="1"/>
          <p:nvPr/>
        </p:nvSpPr>
        <p:spPr>
          <a:xfrm>
            <a:off x="1492005" y="1686130"/>
            <a:ext cx="2016096"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Inorder</a:t>
            </a:r>
            <a:r>
              <a:rPr lang="en-US" sz="2400" dirty="0">
                <a:latin typeface="Times New Roman" panose="02020603050405020304" pitchFamily="18" charset="0"/>
                <a:cs typeface="Times New Roman" panose="02020603050405020304" pitchFamily="18" charset="0"/>
              </a:rPr>
              <a:t> walks: 20 30 39</a:t>
            </a:r>
          </a:p>
        </p:txBody>
      </p:sp>
      <p:sp>
        <p:nvSpPr>
          <p:cNvPr id="20" name="Rectangle 19">
            <a:extLst>
              <a:ext uri="{FF2B5EF4-FFF2-40B4-BE49-F238E27FC236}">
                <a16:creationId xmlns:a16="http://schemas.microsoft.com/office/drawing/2014/main" id="{B2418DC9-08CB-416D-8998-8423F4603FAC}"/>
              </a:ext>
            </a:extLst>
          </p:cNvPr>
          <p:cNvSpPr/>
          <p:nvPr/>
        </p:nvSpPr>
        <p:spPr>
          <a:xfrm>
            <a:off x="9810549" y="2162755"/>
            <a:ext cx="1839030" cy="646331"/>
          </a:xfrm>
          <a:prstGeom prst="rect">
            <a:avLst/>
          </a:prstGeom>
        </p:spPr>
        <p:txBody>
          <a:bodyPr wrap="none">
            <a:spAutoFit/>
          </a:bodyPr>
          <a:lstStyle/>
          <a:p>
            <a:r>
              <a:rPr lang="en-US" dirty="0">
                <a:solidFill>
                  <a:srgbClr val="0000FF"/>
                </a:solidFill>
                <a:latin typeface="Times New Roman" panose="02020603050405020304" pitchFamily="18" charset="0"/>
                <a:cs typeface="Times New Roman" panose="02020603050405020304" pitchFamily="18" charset="0"/>
              </a:rPr>
              <a:t>A binary tree and </a:t>
            </a:r>
          </a:p>
          <a:p>
            <a:r>
              <a:rPr lang="en-US" dirty="0">
                <a:solidFill>
                  <a:srgbClr val="0000FF"/>
                </a:solidFill>
                <a:latin typeface="Times New Roman" panose="02020603050405020304" pitchFamily="18" charset="0"/>
                <a:cs typeface="Times New Roman" panose="02020603050405020304" pitchFamily="18" charset="0"/>
              </a:rPr>
              <a:t>a </a:t>
            </a:r>
            <a:r>
              <a:rPr lang="en-US" i="1" dirty="0">
                <a:solidFill>
                  <a:srgbClr val="0000FF"/>
                </a:solidFill>
                <a:latin typeface="Times New Roman" panose="02020603050405020304" pitchFamily="18" charset="0"/>
                <a:cs typeface="Times New Roman" panose="02020603050405020304" pitchFamily="18" charset="0"/>
              </a:rPr>
              <a:t>full binary tree </a:t>
            </a:r>
            <a:endParaRPr lang="en-US" dirty="0">
              <a:solidFill>
                <a:srgbClr val="0000FF"/>
              </a:solidFill>
            </a:endParaRPr>
          </a:p>
        </p:txBody>
      </p:sp>
      <p:pic>
        <p:nvPicPr>
          <p:cNvPr id="40" name="Picture 39" descr="Image result for smiley face images">
            <a:extLst>
              <a:ext uri="{FF2B5EF4-FFF2-40B4-BE49-F238E27FC236}">
                <a16:creationId xmlns:a16="http://schemas.microsoft.com/office/drawing/2014/main" id="{9FDCCF3B-B44D-4435-831B-A7A1199FCD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1015">
            <a:off x="474244" y="3299875"/>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22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3BB073-1C95-A2CC-0AB4-085608C36473}"/>
              </a:ext>
            </a:extLst>
          </p:cNvPr>
          <p:cNvSpPr/>
          <p:nvPr/>
        </p:nvSpPr>
        <p:spPr>
          <a:xfrm>
            <a:off x="513177" y="296068"/>
            <a:ext cx="8290088" cy="701239"/>
          </a:xfrm>
          <a:prstGeom prst="rect">
            <a:avLst/>
          </a:prstGeom>
          <a:solidFill>
            <a:srgbClr val="FFFF00"/>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600"/>
              </a:spcAft>
            </a:pPr>
            <a:endParaRPr lang="en-US" sz="3200" dirty="0">
              <a:ea typeface="SimSun" panose="02010600030101010101" pitchFamily="2" charset="-122"/>
              <a:cs typeface="Times New Roman" panose="02020603050405020304" pitchFamily="18" charset="0"/>
            </a:endParaRPr>
          </a:p>
        </p:txBody>
      </p:sp>
      <p:sp>
        <p:nvSpPr>
          <p:cNvPr id="2" name="Oval 1"/>
          <p:cNvSpPr/>
          <p:nvPr/>
        </p:nvSpPr>
        <p:spPr>
          <a:xfrm>
            <a:off x="6854857" y="1463019"/>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 name="Oval 2"/>
          <p:cNvSpPr/>
          <p:nvPr/>
        </p:nvSpPr>
        <p:spPr>
          <a:xfrm>
            <a:off x="5842791" y="2197623"/>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4" name="Oval 3"/>
          <p:cNvSpPr/>
          <p:nvPr/>
        </p:nvSpPr>
        <p:spPr>
          <a:xfrm>
            <a:off x="8183700" y="227705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6" name="Oval 5"/>
          <p:cNvSpPr/>
          <p:nvPr/>
        </p:nvSpPr>
        <p:spPr>
          <a:xfrm>
            <a:off x="6911559" y="2969506"/>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
        <p:nvSpPr>
          <p:cNvPr id="8" name="Oval 7"/>
          <p:cNvSpPr/>
          <p:nvPr/>
        </p:nvSpPr>
        <p:spPr>
          <a:xfrm>
            <a:off x="5188771" y="4425555"/>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
        <p:nvSpPr>
          <p:cNvPr id="9" name="Oval 8"/>
          <p:cNvSpPr/>
          <p:nvPr/>
        </p:nvSpPr>
        <p:spPr>
          <a:xfrm>
            <a:off x="5993824" y="3642248"/>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10" name="Oval 9"/>
          <p:cNvSpPr/>
          <p:nvPr/>
        </p:nvSpPr>
        <p:spPr>
          <a:xfrm>
            <a:off x="4381204" y="5255595"/>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11" name="Oval 10"/>
          <p:cNvSpPr/>
          <p:nvPr/>
        </p:nvSpPr>
        <p:spPr>
          <a:xfrm>
            <a:off x="6844448" y="4673336"/>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p:cNvSpPr/>
          <p:nvPr/>
        </p:nvSpPr>
        <p:spPr>
          <a:xfrm>
            <a:off x="5165339" y="6001728"/>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15" name="Oval 14"/>
          <p:cNvSpPr/>
          <p:nvPr/>
        </p:nvSpPr>
        <p:spPr>
          <a:xfrm>
            <a:off x="7471623" y="3728793"/>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a:t>
            </a:r>
          </a:p>
        </p:txBody>
      </p:sp>
      <p:sp>
        <p:nvSpPr>
          <p:cNvPr id="16" name="Oval 15"/>
          <p:cNvSpPr/>
          <p:nvPr/>
        </p:nvSpPr>
        <p:spPr>
          <a:xfrm>
            <a:off x="9343139" y="3471644"/>
            <a:ext cx="725864" cy="707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18" name="Straight Connector 17"/>
          <p:cNvCxnSpPr/>
          <p:nvPr/>
        </p:nvCxnSpPr>
        <p:spPr>
          <a:xfrm flipH="1">
            <a:off x="6497620" y="2013070"/>
            <a:ext cx="433967" cy="3001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1"/>
          </p:cNvCxnSpPr>
          <p:nvPr/>
        </p:nvCxnSpPr>
        <p:spPr>
          <a:xfrm flipH="1" flipV="1">
            <a:off x="7488245" y="2061532"/>
            <a:ext cx="801755" cy="3190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497620" y="2753226"/>
            <a:ext cx="475051" cy="3570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97620" y="4201349"/>
            <a:ext cx="493337" cy="6004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 idx="5"/>
            <a:endCxn id="12" idx="1"/>
          </p:cNvCxnSpPr>
          <p:nvPr/>
        </p:nvCxnSpPr>
        <p:spPr>
          <a:xfrm>
            <a:off x="5000768" y="5859067"/>
            <a:ext cx="270871" cy="246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541658" y="3452639"/>
            <a:ext cx="443705" cy="4014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756884" y="4186551"/>
            <a:ext cx="394691" cy="3890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 idx="3"/>
            <a:endCxn id="10" idx="7"/>
          </p:cNvCxnSpPr>
          <p:nvPr/>
        </p:nvCxnSpPr>
        <p:spPr>
          <a:xfrm flipH="1">
            <a:off x="5000768" y="5029027"/>
            <a:ext cx="294303" cy="3301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945633" y="2920072"/>
            <a:ext cx="448852" cy="8347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 idx="5"/>
          </p:cNvCxnSpPr>
          <p:nvPr/>
        </p:nvCxnSpPr>
        <p:spPr>
          <a:xfrm>
            <a:off x="8803264" y="2880526"/>
            <a:ext cx="719119" cy="6643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04101" y="2236572"/>
            <a:ext cx="2138437" cy="461665"/>
          </a:xfrm>
          <a:prstGeom prst="rect">
            <a:avLst/>
          </a:prstGeom>
          <a:noFill/>
        </p:spPr>
        <p:txBody>
          <a:bodyPr wrap="square" rtlCol="0">
            <a:spAutoFit/>
          </a:bodyPr>
          <a:lstStyle/>
          <a:p>
            <a:r>
              <a:rPr lang="en-US" sz="2400" dirty="0"/>
              <a:t>Predecessor(X)</a:t>
            </a:r>
          </a:p>
        </p:txBody>
      </p:sp>
      <p:sp>
        <p:nvSpPr>
          <p:cNvPr id="59" name="Right Arrow 58"/>
          <p:cNvSpPr/>
          <p:nvPr/>
        </p:nvSpPr>
        <p:spPr>
          <a:xfrm rot="1390185">
            <a:off x="5488765" y="2226878"/>
            <a:ext cx="401673" cy="205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839728" y="5416749"/>
            <a:ext cx="515332" cy="461665"/>
          </a:xfrm>
          <a:prstGeom prst="rect">
            <a:avLst/>
          </a:prstGeom>
          <a:noFill/>
        </p:spPr>
        <p:txBody>
          <a:bodyPr wrap="square" rtlCol="0">
            <a:spAutoFit/>
          </a:bodyPr>
          <a:lstStyle/>
          <a:p>
            <a:pPr algn="r"/>
            <a:r>
              <a:rPr lang="en-US" sz="2400" dirty="0"/>
              <a:t>X</a:t>
            </a:r>
          </a:p>
        </p:txBody>
      </p:sp>
      <p:sp>
        <p:nvSpPr>
          <p:cNvPr id="61" name="TextBox 60"/>
          <p:cNvSpPr txBox="1"/>
          <p:nvPr/>
        </p:nvSpPr>
        <p:spPr>
          <a:xfrm>
            <a:off x="1364806" y="565070"/>
            <a:ext cx="925803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predecessor and successor of a node X in a binary tree, assuming all keys are distinct?   20, 21, 22, 23, 24, 25, 28, 30, 48,50, 55</a:t>
            </a:r>
          </a:p>
        </p:txBody>
      </p:sp>
      <p:sp>
        <p:nvSpPr>
          <p:cNvPr id="33" name="TextBox 32"/>
          <p:cNvSpPr txBox="1"/>
          <p:nvPr/>
        </p:nvSpPr>
        <p:spPr>
          <a:xfrm>
            <a:off x="6016553" y="5968799"/>
            <a:ext cx="1790011" cy="461665"/>
          </a:xfrm>
          <a:prstGeom prst="rect">
            <a:avLst/>
          </a:prstGeom>
          <a:noFill/>
        </p:spPr>
        <p:txBody>
          <a:bodyPr wrap="square" rtlCol="0">
            <a:spAutoFit/>
          </a:bodyPr>
          <a:lstStyle/>
          <a:p>
            <a:r>
              <a:rPr lang="en-US" sz="2400" dirty="0"/>
              <a:t>Successor(X)</a:t>
            </a:r>
          </a:p>
        </p:txBody>
      </p:sp>
      <p:sp>
        <p:nvSpPr>
          <p:cNvPr id="34" name="Right Arrow 33"/>
          <p:cNvSpPr/>
          <p:nvPr/>
        </p:nvSpPr>
        <p:spPr>
          <a:xfrm rot="7963551">
            <a:off x="5737486" y="5930171"/>
            <a:ext cx="401673" cy="205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1483C2-57B9-4028-AB3C-4F182EB4C610}"/>
              </a:ext>
            </a:extLst>
          </p:cNvPr>
          <p:cNvSpPr/>
          <p:nvPr/>
        </p:nvSpPr>
        <p:spPr>
          <a:xfrm>
            <a:off x="9728564" y="5321994"/>
            <a:ext cx="1997170" cy="923330"/>
          </a:xfrm>
          <a:prstGeom prst="rect">
            <a:avLst/>
          </a:prstGeom>
        </p:spPr>
        <p:txBody>
          <a:bodyPr wrap="square">
            <a:spAutoFit/>
          </a:bodyPr>
          <a:lstStyle/>
          <a:p>
            <a:r>
              <a:rPr lang="en-US" dirty="0">
                <a:solidFill>
                  <a:srgbClr val="0000FF"/>
                </a:solidFill>
                <a:latin typeface="Times New Roman" panose="02020603050405020304" pitchFamily="18" charset="0"/>
                <a:cs typeface="Times New Roman" panose="02020603050405020304" pitchFamily="18" charset="0"/>
              </a:rPr>
              <a:t>A binary tree but not </a:t>
            </a:r>
          </a:p>
          <a:p>
            <a:r>
              <a:rPr lang="en-US" dirty="0">
                <a:solidFill>
                  <a:srgbClr val="0000FF"/>
                </a:solidFill>
                <a:latin typeface="Times New Roman" panose="02020603050405020304" pitchFamily="18" charset="0"/>
                <a:cs typeface="Times New Roman" panose="02020603050405020304" pitchFamily="18" charset="0"/>
              </a:rPr>
              <a:t>a </a:t>
            </a:r>
            <a:r>
              <a:rPr lang="en-US" i="1" dirty="0">
                <a:solidFill>
                  <a:srgbClr val="0000FF"/>
                </a:solidFill>
                <a:latin typeface="Times New Roman" panose="02020603050405020304" pitchFamily="18" charset="0"/>
                <a:cs typeface="Times New Roman" panose="02020603050405020304" pitchFamily="18" charset="0"/>
              </a:rPr>
              <a:t>full binary tree </a:t>
            </a:r>
            <a:endParaRPr lang="en-US" dirty="0">
              <a:solidFill>
                <a:srgbClr val="0000FF"/>
              </a:solidFill>
            </a:endParaRPr>
          </a:p>
        </p:txBody>
      </p:sp>
      <p:pic>
        <p:nvPicPr>
          <p:cNvPr id="31" name="Picture 30" descr="Image result for smiley face images">
            <a:extLst>
              <a:ext uri="{FF2B5EF4-FFF2-40B4-BE49-F238E27FC236}">
                <a16:creationId xmlns:a16="http://schemas.microsoft.com/office/drawing/2014/main" id="{B76A8BF6-EA1A-4AEB-8151-4D04E1078D8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20" y="2753226"/>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582852D-415E-4770-B7DF-033139CAE75E}"/>
              </a:ext>
            </a:extLst>
          </p:cNvPr>
          <p:cNvSpPr txBox="1"/>
          <p:nvPr/>
        </p:nvSpPr>
        <p:spPr>
          <a:xfrm>
            <a:off x="975053" y="3604807"/>
            <a:ext cx="2016096"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Inorder</a:t>
            </a:r>
            <a:r>
              <a:rPr lang="en-US" sz="2400" dirty="0">
                <a:latin typeface="Times New Roman" panose="02020603050405020304" pitchFamily="18" charset="0"/>
                <a:cs typeface="Times New Roman" panose="02020603050405020304" pitchFamily="18" charset="0"/>
              </a:rPr>
              <a:t> walks: 20 30 50</a:t>
            </a:r>
          </a:p>
        </p:txBody>
      </p:sp>
    </p:spTree>
    <p:extLst>
      <p:ext uri="{BB962C8B-B14F-4D97-AF65-F5344CB8AC3E}">
        <p14:creationId xmlns:p14="http://schemas.microsoft.com/office/powerpoint/2010/main" val="4001713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422" y="2059574"/>
            <a:ext cx="8390427" cy="2334293"/>
          </a:xfrm>
          <a:prstGeom prst="rect">
            <a:avLst/>
          </a:prstGeom>
        </p:spPr>
        <p:txBody>
          <a:bodyPr wrap="square">
            <a:spAutoFit/>
          </a:bodyPr>
          <a:lstStyle/>
          <a:p>
            <a:pPr>
              <a:lnSpc>
                <a:spcPct val="150000"/>
              </a:lnSpc>
            </a:pPr>
            <a:r>
              <a:rPr lang="en-US" sz="2800" dirty="0">
                <a:ea typeface="SimSun" panose="02010600030101010101" pitchFamily="2" charset="-122"/>
                <a:cs typeface="Times New Roman" panose="02020603050405020304" pitchFamily="18" charset="0"/>
              </a:rPr>
              <a:t>Depth-First Search and Breadth-First Search Algorithms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Viewed as </a:t>
            </a:r>
            <a:r>
              <a:rPr lang="en-US" sz="24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applications of the decrease-by-one technique</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ea typeface="SimSun" panose="02010600030101010101" pitchFamily="2" charset="-122"/>
                <a:cs typeface="Times New Roman" panose="02020603050405020304" pitchFamily="18" charset="0"/>
              </a:rPr>
              <a:t>Doing their main job of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visiting vertices and traversing edges of a graph.</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8788442-3462-4C7D-B4F8-57981575A5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20" y="2753226"/>
            <a:ext cx="699135" cy="473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1B9560-5639-40E2-AB75-24E88A3BC5A9}"/>
              </a:ext>
            </a:extLst>
          </p:cNvPr>
          <p:cNvSpPr/>
          <p:nvPr/>
        </p:nvSpPr>
        <p:spPr>
          <a:xfrm>
            <a:off x="1285187" y="894581"/>
            <a:ext cx="5308889" cy="754694"/>
          </a:xfrm>
          <a:prstGeom prst="rect">
            <a:avLst/>
          </a:prstGeom>
        </p:spPr>
        <p:txBody>
          <a:bodyPr wrap="none">
            <a:spAutoFit/>
          </a:bodyPr>
          <a:lstStyle/>
          <a:p>
            <a:pPr lvl="1">
              <a:lnSpc>
                <a:spcPct val="150000"/>
              </a:lnSpc>
            </a:pPr>
            <a:r>
              <a:rPr lang="en-US" sz="3200" dirty="0">
                <a:solidFill>
                  <a:srgbClr val="C00000"/>
                </a:solidFill>
                <a:ea typeface="SimSun" panose="02010600030101010101" pitchFamily="2" charset="-122"/>
                <a:cs typeface="Times New Roman" panose="02020603050405020304" pitchFamily="18" charset="0"/>
              </a:rPr>
              <a:t>Decrease-by-one technique</a:t>
            </a:r>
            <a:r>
              <a:rPr lang="en-US" sz="2400" dirty="0">
                <a:latin typeface="Times New Roman" panose="02020603050405020304" pitchFamily="18"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98763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05978B-AA8C-44FD-9CA2-BBA25CFAE78C}"/>
              </a:ext>
            </a:extLst>
          </p:cNvPr>
          <p:cNvSpPr/>
          <p:nvPr/>
        </p:nvSpPr>
        <p:spPr>
          <a:xfrm>
            <a:off x="3522374" y="2828835"/>
            <a:ext cx="5438861" cy="1200329"/>
          </a:xfrm>
          <a:prstGeom prst="rect">
            <a:avLst/>
          </a:prstGeom>
        </p:spPr>
        <p:txBody>
          <a:bodyPr wrap="none">
            <a:spAutoFit/>
          </a:bodyPr>
          <a:lstStyle/>
          <a:p>
            <a:pPr algn="ctr"/>
            <a:r>
              <a:rPr lang="en-US" sz="3600" dirty="0">
                <a:solidFill>
                  <a:srgbClr val="C00000"/>
                </a:solidFill>
                <a:ea typeface="SimSun" panose="02010600030101010101" pitchFamily="2" charset="-122"/>
                <a:cs typeface="Times New Roman" panose="02020603050405020304" pitchFamily="18" charset="0"/>
              </a:rPr>
              <a:t>Decrease-by-one technique </a:t>
            </a:r>
          </a:p>
          <a:p>
            <a:pPr algn="ctr"/>
            <a:r>
              <a:rPr lang="en-US" sz="3600" dirty="0">
                <a:ea typeface="SimSun" panose="02010600030101010101" pitchFamily="2" charset="-122"/>
                <a:cs typeface="Times New Roman" panose="02020603050405020304" pitchFamily="18" charset="0"/>
              </a:rPr>
              <a:t>Depth-First Search </a:t>
            </a:r>
            <a:endParaRPr lang="en-US" sz="3600" dirty="0"/>
          </a:p>
        </p:txBody>
      </p:sp>
      <p:pic>
        <p:nvPicPr>
          <p:cNvPr id="3" name="Picture 2" descr="Image result for smiley face images">
            <a:extLst>
              <a:ext uri="{FF2B5EF4-FFF2-40B4-BE49-F238E27FC236}">
                <a16:creationId xmlns:a16="http://schemas.microsoft.com/office/drawing/2014/main" id="{CEF4FA34-5AC6-4D2F-980E-6A81394D81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545" y="1879859"/>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24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3209544"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3209544"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621792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498348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498348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621792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cxnSp>
        <p:nvCxnSpPr>
          <p:cNvPr id="9" name="Straight Connector 8">
            <a:extLst>
              <a:ext uri="{FF2B5EF4-FFF2-40B4-BE49-F238E27FC236}">
                <a16:creationId xmlns:a16="http://schemas.microsoft.com/office/drawing/2014/main" id="{260D1EFE-FB17-47DC-AE2A-73088E1FFFA2}"/>
              </a:ext>
            </a:extLst>
          </p:cNvPr>
          <p:cNvCxnSpPr>
            <a:cxnSpLocks/>
            <a:stCxn id="2" idx="6"/>
            <a:endCxn id="5" idx="2"/>
          </p:cNvCxnSpPr>
          <p:nvPr/>
        </p:nvCxnSpPr>
        <p:spPr>
          <a:xfrm>
            <a:off x="3749040" y="2061972"/>
            <a:ext cx="1234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66A65D-60DE-4FEC-A9C3-A830C6DB052D}"/>
              </a:ext>
            </a:extLst>
          </p:cNvPr>
          <p:cNvCxnSpPr>
            <a:cxnSpLocks/>
            <a:endCxn id="6" idx="1"/>
          </p:cNvCxnSpPr>
          <p:nvPr/>
        </p:nvCxnSpPr>
        <p:spPr>
          <a:xfrm>
            <a:off x="3663696" y="2232660"/>
            <a:ext cx="1398791" cy="1187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425C93-773D-4167-BF00-3BBA8259CC3E}"/>
              </a:ext>
            </a:extLst>
          </p:cNvPr>
          <p:cNvCxnSpPr>
            <a:cxnSpLocks/>
            <a:endCxn id="6" idx="0"/>
          </p:cNvCxnSpPr>
          <p:nvPr/>
        </p:nvCxnSpPr>
        <p:spPr>
          <a:xfrm>
            <a:off x="5253228"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514CB9-78E2-4C10-B6B0-757F518D7BD7}"/>
              </a:ext>
            </a:extLst>
          </p:cNvPr>
          <p:cNvCxnSpPr>
            <a:cxnSpLocks/>
          </p:cNvCxnSpPr>
          <p:nvPr/>
        </p:nvCxnSpPr>
        <p:spPr>
          <a:xfrm>
            <a:off x="6480048" y="2322576"/>
            <a:ext cx="0" cy="1021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488CE0-040A-48D3-B037-32B2F1BAAE56}"/>
              </a:ext>
            </a:extLst>
          </p:cNvPr>
          <p:cNvSpPr txBox="1"/>
          <p:nvPr/>
        </p:nvSpPr>
        <p:spPr>
          <a:xfrm>
            <a:off x="2066544" y="4507992"/>
            <a:ext cx="721461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5.2b An undirected graph G = (V, E), where V = {1, 2, 3, 4, 5, 6} and E = {(1, 2), (1, 5), (2, 5), (3, 6)}. The vertex 4 is isolated.</a:t>
            </a:r>
          </a:p>
          <a:p>
            <a:r>
              <a:rPr lang="en-US" dirty="0">
                <a:latin typeface="Times New Roman" panose="02020603050405020304" pitchFamily="18" charset="0"/>
                <a:cs typeface="Times New Roman" panose="02020603050405020304" pitchFamily="18" charset="0"/>
              </a:rPr>
              <a:t>It is a pictorial representation of an undirected graph on the vertex set {1, 2, 3, 4, 5. 6}</a:t>
            </a:r>
          </a:p>
        </p:txBody>
      </p:sp>
    </p:spTree>
    <p:extLst>
      <p:ext uri="{BB962C8B-B14F-4D97-AF65-F5344CB8AC3E}">
        <p14:creationId xmlns:p14="http://schemas.microsoft.com/office/powerpoint/2010/main" val="39607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AF0988-4946-4A99-8ED6-39C8D90D788F}"/>
              </a:ext>
            </a:extLst>
          </p:cNvPr>
          <p:cNvSpPr/>
          <p:nvPr/>
        </p:nvSpPr>
        <p:spPr>
          <a:xfrm>
            <a:off x="6309360"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3" name="Oval 2">
            <a:extLst>
              <a:ext uri="{FF2B5EF4-FFF2-40B4-BE49-F238E27FC236}">
                <a16:creationId xmlns:a16="http://schemas.microsoft.com/office/drawing/2014/main" id="{F0D9BA07-9541-4D29-9094-E34FD9B7528C}"/>
              </a:ext>
            </a:extLst>
          </p:cNvPr>
          <p:cNvSpPr/>
          <p:nvPr/>
        </p:nvSpPr>
        <p:spPr>
          <a:xfrm>
            <a:off x="6309360"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4" name="Oval 3">
            <a:extLst>
              <a:ext uri="{FF2B5EF4-FFF2-40B4-BE49-F238E27FC236}">
                <a16:creationId xmlns:a16="http://schemas.microsoft.com/office/drawing/2014/main" id="{499A7862-6F8D-4AE3-825A-4EAE2AC82967}"/>
              </a:ext>
            </a:extLst>
          </p:cNvPr>
          <p:cNvSpPr/>
          <p:nvPr/>
        </p:nvSpPr>
        <p:spPr>
          <a:xfrm>
            <a:off x="9317736"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 name="Oval 4">
            <a:extLst>
              <a:ext uri="{FF2B5EF4-FFF2-40B4-BE49-F238E27FC236}">
                <a16:creationId xmlns:a16="http://schemas.microsoft.com/office/drawing/2014/main" id="{D97F4CBD-9183-478F-85A3-0466F82ECE8E}"/>
              </a:ext>
            </a:extLst>
          </p:cNvPr>
          <p:cNvSpPr/>
          <p:nvPr/>
        </p:nvSpPr>
        <p:spPr>
          <a:xfrm>
            <a:off x="8083296" y="1801368"/>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197C57C7-E588-4E9F-8036-93BFA94070D9}"/>
              </a:ext>
            </a:extLst>
          </p:cNvPr>
          <p:cNvSpPr/>
          <p:nvPr/>
        </p:nvSpPr>
        <p:spPr>
          <a:xfrm>
            <a:off x="8083296"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7" name="Oval 6">
            <a:extLst>
              <a:ext uri="{FF2B5EF4-FFF2-40B4-BE49-F238E27FC236}">
                <a16:creationId xmlns:a16="http://schemas.microsoft.com/office/drawing/2014/main" id="{5BFC7BE7-CB56-4C6D-A7B7-406404C63050}"/>
              </a:ext>
            </a:extLst>
          </p:cNvPr>
          <p:cNvSpPr/>
          <p:nvPr/>
        </p:nvSpPr>
        <p:spPr>
          <a:xfrm>
            <a:off x="9317736" y="3343656"/>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CB9B5F4-9624-406A-9431-7B22F724346D}"/>
              </a:ext>
            </a:extLst>
          </p:cNvPr>
          <p:cNvCxnSpPr>
            <a:cxnSpLocks/>
            <a:stCxn id="2" idx="6"/>
            <a:endCxn id="5" idx="2"/>
          </p:cNvCxnSpPr>
          <p:nvPr/>
        </p:nvCxnSpPr>
        <p:spPr>
          <a:xfrm>
            <a:off x="6848856" y="2061972"/>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F0613F-A964-4ECD-AE03-BA736F0D3D48}"/>
              </a:ext>
            </a:extLst>
          </p:cNvPr>
          <p:cNvCxnSpPr>
            <a:cxnSpLocks/>
            <a:stCxn id="7" idx="0"/>
          </p:cNvCxnSpPr>
          <p:nvPr/>
        </p:nvCxnSpPr>
        <p:spPr>
          <a:xfrm flipV="1">
            <a:off x="9587484" y="2290572"/>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6683DB-E655-464D-A82E-68073184072D}"/>
              </a:ext>
            </a:extLst>
          </p:cNvPr>
          <p:cNvCxnSpPr>
            <a:stCxn id="5" idx="1"/>
            <a:endCxn id="5" idx="7"/>
          </p:cNvCxnSpPr>
          <p:nvPr/>
        </p:nvCxnSpPr>
        <p:spPr>
          <a:xfrm rot="5400000" flipH="1" flipV="1">
            <a:off x="8353044" y="1686956"/>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426368-ABD1-4FE1-838D-3F527FDFAC0A}"/>
              </a:ext>
            </a:extLst>
          </p:cNvPr>
          <p:cNvSpPr txBox="1"/>
          <p:nvPr/>
        </p:nvSpPr>
        <p:spPr>
          <a:xfrm>
            <a:off x="5213604" y="4762834"/>
            <a:ext cx="545744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5.2c   The subgraph of the graph in Figure 5.2a </a:t>
            </a:r>
          </a:p>
          <a:p>
            <a:r>
              <a:rPr lang="en-US" dirty="0">
                <a:latin typeface="Times New Roman" panose="02020603050405020304" pitchFamily="18" charset="0"/>
                <a:cs typeface="Times New Roman" panose="02020603050405020304" pitchFamily="18" charset="0"/>
              </a:rPr>
              <a:t>induced by the vertex set {1, 2, 3, 6}.</a:t>
            </a:r>
          </a:p>
        </p:txBody>
      </p:sp>
      <p:sp>
        <p:nvSpPr>
          <p:cNvPr id="12" name="Oval 11">
            <a:extLst>
              <a:ext uri="{FF2B5EF4-FFF2-40B4-BE49-F238E27FC236}">
                <a16:creationId xmlns:a16="http://schemas.microsoft.com/office/drawing/2014/main" id="{574570E7-A7E2-4281-923F-5855F0734F01}"/>
              </a:ext>
            </a:extLst>
          </p:cNvPr>
          <p:cNvSpPr/>
          <p:nvPr/>
        </p:nvSpPr>
        <p:spPr>
          <a:xfrm>
            <a:off x="1222248"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sp>
        <p:nvSpPr>
          <p:cNvPr id="13" name="Oval 12">
            <a:extLst>
              <a:ext uri="{FF2B5EF4-FFF2-40B4-BE49-F238E27FC236}">
                <a16:creationId xmlns:a16="http://schemas.microsoft.com/office/drawing/2014/main" id="{9A798ED1-01F2-4AF1-99BE-9C2C2FE33550}"/>
              </a:ext>
            </a:extLst>
          </p:cNvPr>
          <p:cNvSpPr/>
          <p:nvPr/>
        </p:nvSpPr>
        <p:spPr>
          <a:xfrm>
            <a:off x="1222248"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14" name="Oval 13">
            <a:extLst>
              <a:ext uri="{FF2B5EF4-FFF2-40B4-BE49-F238E27FC236}">
                <a16:creationId xmlns:a16="http://schemas.microsoft.com/office/drawing/2014/main" id="{A5EAEF39-1950-4106-A770-1318FE061035}"/>
              </a:ext>
            </a:extLst>
          </p:cNvPr>
          <p:cNvSpPr/>
          <p:nvPr/>
        </p:nvSpPr>
        <p:spPr>
          <a:xfrm>
            <a:off x="4230624"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15" name="Oval 14">
            <a:extLst>
              <a:ext uri="{FF2B5EF4-FFF2-40B4-BE49-F238E27FC236}">
                <a16:creationId xmlns:a16="http://schemas.microsoft.com/office/drawing/2014/main" id="{4CA47950-49D5-44CB-AED9-F52BF2F7FC2F}"/>
              </a:ext>
            </a:extLst>
          </p:cNvPr>
          <p:cNvSpPr/>
          <p:nvPr/>
        </p:nvSpPr>
        <p:spPr>
          <a:xfrm>
            <a:off x="2996184" y="1002792"/>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17" name="Oval 16">
            <a:extLst>
              <a:ext uri="{FF2B5EF4-FFF2-40B4-BE49-F238E27FC236}">
                <a16:creationId xmlns:a16="http://schemas.microsoft.com/office/drawing/2014/main" id="{C24B9339-393E-4404-B1F8-699AABDB366C}"/>
              </a:ext>
            </a:extLst>
          </p:cNvPr>
          <p:cNvSpPr/>
          <p:nvPr/>
        </p:nvSpPr>
        <p:spPr>
          <a:xfrm>
            <a:off x="2996184"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8" name="Oval 17">
            <a:extLst>
              <a:ext uri="{FF2B5EF4-FFF2-40B4-BE49-F238E27FC236}">
                <a16:creationId xmlns:a16="http://schemas.microsoft.com/office/drawing/2014/main" id="{501A6900-D66C-4DBF-AA58-3FB4DC2D7FB8}"/>
              </a:ext>
            </a:extLst>
          </p:cNvPr>
          <p:cNvSpPr/>
          <p:nvPr/>
        </p:nvSpPr>
        <p:spPr>
          <a:xfrm>
            <a:off x="4230624" y="2545080"/>
            <a:ext cx="539496" cy="521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02109602-7D68-4723-BF01-3C192560F5BF}"/>
              </a:ext>
            </a:extLst>
          </p:cNvPr>
          <p:cNvCxnSpPr>
            <a:cxnSpLocks/>
            <a:stCxn id="12" idx="6"/>
            <a:endCxn id="15" idx="2"/>
          </p:cNvCxnSpPr>
          <p:nvPr/>
        </p:nvCxnSpPr>
        <p:spPr>
          <a:xfrm>
            <a:off x="1761744" y="1263396"/>
            <a:ext cx="12344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A01216-2469-4ADB-B93B-5CEE840BA76A}"/>
              </a:ext>
            </a:extLst>
          </p:cNvPr>
          <p:cNvCxnSpPr>
            <a:cxnSpLocks/>
            <a:stCxn id="13" idx="0"/>
            <a:endCxn id="12" idx="4"/>
          </p:cNvCxnSpPr>
          <p:nvPr/>
        </p:nvCxnSpPr>
        <p:spPr>
          <a:xfrm flipV="1">
            <a:off x="1491996" y="1524000"/>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1E0803-64C9-4693-9BC0-C711DAB471F8}"/>
              </a:ext>
            </a:extLst>
          </p:cNvPr>
          <p:cNvCxnSpPr>
            <a:cxnSpLocks/>
            <a:stCxn id="15" idx="3"/>
            <a:endCxn id="13" idx="7"/>
          </p:cNvCxnSpPr>
          <p:nvPr/>
        </p:nvCxnSpPr>
        <p:spPr>
          <a:xfrm flipH="1">
            <a:off x="1682737" y="1447671"/>
            <a:ext cx="1392454" cy="11737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8BA5F1-2382-4DCE-8974-52BBD37C75B0}"/>
              </a:ext>
            </a:extLst>
          </p:cNvPr>
          <p:cNvCxnSpPr>
            <a:cxnSpLocks/>
            <a:stCxn id="15" idx="4"/>
            <a:endCxn id="17" idx="0"/>
          </p:cNvCxnSpPr>
          <p:nvPr/>
        </p:nvCxnSpPr>
        <p:spPr>
          <a:xfrm>
            <a:off x="3265932" y="1524000"/>
            <a:ext cx="0" cy="10210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D6C74B-2E35-4DA0-AA6B-155BF138C900}"/>
              </a:ext>
            </a:extLst>
          </p:cNvPr>
          <p:cNvCxnSpPr>
            <a:cxnSpLocks/>
            <a:stCxn id="18" idx="0"/>
          </p:cNvCxnSpPr>
          <p:nvPr/>
        </p:nvCxnSpPr>
        <p:spPr>
          <a:xfrm flipV="1">
            <a:off x="4500372" y="1491996"/>
            <a:ext cx="13716" cy="10530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E672BB-F906-4370-AB8D-D5F8A03F6B4B}"/>
              </a:ext>
            </a:extLst>
          </p:cNvPr>
          <p:cNvCxnSpPr>
            <a:cxnSpLocks/>
            <a:stCxn id="13" idx="7"/>
            <a:endCxn id="17" idx="1"/>
          </p:cNvCxnSpPr>
          <p:nvPr/>
        </p:nvCxnSpPr>
        <p:spPr>
          <a:xfrm>
            <a:off x="1682737" y="2621409"/>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09BF87-529B-43AE-A5D9-B811E66AC921}"/>
              </a:ext>
            </a:extLst>
          </p:cNvPr>
          <p:cNvCxnSpPr>
            <a:cxnSpLocks/>
            <a:stCxn id="17" idx="3"/>
            <a:endCxn id="13" idx="5"/>
          </p:cNvCxnSpPr>
          <p:nvPr/>
        </p:nvCxnSpPr>
        <p:spPr>
          <a:xfrm flipH="1">
            <a:off x="1682737" y="2989959"/>
            <a:ext cx="139245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F128D4D-7D96-4379-8152-F957A96C043E}"/>
              </a:ext>
            </a:extLst>
          </p:cNvPr>
          <p:cNvCxnSpPr>
            <a:stCxn id="15" idx="1"/>
            <a:endCxn id="15" idx="7"/>
          </p:cNvCxnSpPr>
          <p:nvPr/>
        </p:nvCxnSpPr>
        <p:spPr>
          <a:xfrm rot="5400000" flipH="1" flipV="1">
            <a:off x="3265932" y="888380"/>
            <a:ext cx="12700" cy="381482"/>
          </a:xfrm>
          <a:prstGeom prst="curvedConnector3">
            <a:avLst>
              <a:gd name="adj1" fmla="val 240101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BC14CE-FCE3-4A1A-A846-77794E48665A}"/>
              </a:ext>
            </a:extLst>
          </p:cNvPr>
          <p:cNvSpPr txBox="1"/>
          <p:nvPr/>
        </p:nvSpPr>
        <p:spPr>
          <a:xfrm>
            <a:off x="2334768" y="3593592"/>
            <a:ext cx="11490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(5.2a)</a:t>
            </a:r>
          </a:p>
        </p:txBody>
      </p:sp>
      <p:sp>
        <p:nvSpPr>
          <p:cNvPr id="28" name="TextBox 27">
            <a:extLst>
              <a:ext uri="{FF2B5EF4-FFF2-40B4-BE49-F238E27FC236}">
                <a16:creationId xmlns:a16="http://schemas.microsoft.com/office/drawing/2014/main" id="{14363132-AC01-4911-ACE6-ED75A5E3E72A}"/>
              </a:ext>
            </a:extLst>
          </p:cNvPr>
          <p:cNvSpPr txBox="1"/>
          <p:nvPr/>
        </p:nvSpPr>
        <p:spPr>
          <a:xfrm>
            <a:off x="7203948" y="3895834"/>
            <a:ext cx="11490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(5.2c)</a:t>
            </a:r>
          </a:p>
        </p:txBody>
      </p:sp>
    </p:spTree>
    <p:extLst>
      <p:ext uri="{BB962C8B-B14F-4D97-AF65-F5344CB8AC3E}">
        <p14:creationId xmlns:p14="http://schemas.microsoft.com/office/powerpoint/2010/main" val="352017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C9E6F-6E6B-4F5F-93D1-A962F0C52458}"/>
              </a:ext>
            </a:extLst>
          </p:cNvPr>
          <p:cNvSpPr txBox="1"/>
          <p:nvPr/>
        </p:nvSpPr>
        <p:spPr>
          <a:xfrm>
            <a:off x="1792224" y="786384"/>
            <a:ext cx="8805672"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a graph G = (V, E),  the vertex is </a:t>
            </a:r>
            <a:r>
              <a:rPr lang="en-US" sz="2400" dirty="0">
                <a:solidFill>
                  <a:srgbClr val="0033CC"/>
                </a:solidFill>
                <a:latin typeface="Times New Roman" panose="02020603050405020304" pitchFamily="18" charset="0"/>
                <a:cs typeface="Times New Roman" panose="02020603050405020304" pitchFamily="18" charset="0"/>
              </a:rPr>
              <a:t>adjacent</a:t>
            </a:r>
            <a:r>
              <a:rPr lang="en-US" sz="2400" dirty="0">
                <a:latin typeface="Times New Roman" panose="02020603050405020304" pitchFamily="18" charset="0"/>
                <a:cs typeface="Times New Roman" panose="02020603050405020304" pitchFamily="18" charset="0"/>
              </a:rPr>
              <a:t> to vertex u if (u, v) is an edge.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adjacency relation is symmetric for undirected graph.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adjacency relation is not necessarily symmetric for directed graph.</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degree</a:t>
            </a:r>
            <a:r>
              <a:rPr lang="en-US" sz="2400" dirty="0">
                <a:latin typeface="Times New Roman" panose="02020603050405020304" pitchFamily="18" charset="0"/>
                <a:cs typeface="Times New Roman" panose="02020603050405020304" pitchFamily="18" charset="0"/>
              </a:rPr>
              <a:t> of a vertex in an undirected graph is the number of edges incident on it.  For example, vertex 2 in Figure 5.2b has degree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out-degree</a:t>
            </a:r>
            <a:r>
              <a:rPr lang="en-US" sz="2400" dirty="0">
                <a:latin typeface="Times New Roman" panose="02020603050405020304" pitchFamily="18" charset="0"/>
                <a:cs typeface="Times New Roman" panose="02020603050405020304" pitchFamily="18" charset="0"/>
              </a:rPr>
              <a:t> of a vertex in a directed graph is the number of edges leaving it, and the </a:t>
            </a:r>
            <a:r>
              <a:rPr lang="en-US" sz="2400" dirty="0">
                <a:solidFill>
                  <a:srgbClr val="0033CC"/>
                </a:solidFill>
                <a:latin typeface="Times New Roman" panose="02020603050405020304" pitchFamily="18" charset="0"/>
                <a:cs typeface="Times New Roman" panose="02020603050405020304" pitchFamily="18" charset="0"/>
              </a:rPr>
              <a:t>in-degree</a:t>
            </a:r>
            <a:r>
              <a:rPr lang="en-US" sz="2400" dirty="0">
                <a:latin typeface="Times New Roman" panose="02020603050405020304" pitchFamily="18" charset="0"/>
                <a:cs typeface="Times New Roman" panose="02020603050405020304" pitchFamily="18" charset="0"/>
              </a:rPr>
              <a:t> of a vertex is the number of edges entering 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33CC"/>
                </a:solidFill>
                <a:latin typeface="Times New Roman" panose="02020603050405020304" pitchFamily="18" charset="0"/>
                <a:cs typeface="Times New Roman" panose="02020603050405020304" pitchFamily="18" charset="0"/>
              </a:rPr>
              <a:t>degree</a:t>
            </a:r>
            <a:r>
              <a:rPr lang="en-US" sz="2400" dirty="0">
                <a:latin typeface="Times New Roman" panose="02020603050405020304" pitchFamily="18" charset="0"/>
                <a:cs typeface="Times New Roman" panose="02020603050405020304" pitchFamily="18" charset="0"/>
              </a:rPr>
              <a:t> of a vertex in a directed graph is its in-degree plus its out-degree. Vertex 2 in Figure 5.2a has in-degree 2, out-degree 3, and therefore degree 5.</a:t>
            </a:r>
          </a:p>
        </p:txBody>
      </p:sp>
      <p:pic>
        <p:nvPicPr>
          <p:cNvPr id="3" name="Picture 2" descr="Image result for smiley face images">
            <a:extLst>
              <a:ext uri="{FF2B5EF4-FFF2-40B4-BE49-F238E27FC236}">
                <a16:creationId xmlns:a16="http://schemas.microsoft.com/office/drawing/2014/main" id="{A7238F96-F696-4A27-AADC-97471CB9A9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83059">
            <a:off x="721049" y="2899897"/>
            <a:ext cx="699135" cy="47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45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23797</TotalTime>
  <Words>6663</Words>
  <Application>Microsoft Office PowerPoint</Application>
  <PresentationFormat>Widescreen</PresentationFormat>
  <Paragraphs>791</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Cambria Math</vt:lpstr>
      <vt:lpstr>Courier New</vt:lpstr>
      <vt:lpstr>Times New Roman</vt:lpstr>
      <vt:lpstr>Office Theme</vt:lpstr>
      <vt:lpstr>Introduction to 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843</cp:revision>
  <dcterms:created xsi:type="dcterms:W3CDTF">2016-10-13T00:10:31Z</dcterms:created>
  <dcterms:modified xsi:type="dcterms:W3CDTF">2022-11-10T02:42:21Z</dcterms:modified>
</cp:coreProperties>
</file>