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49" r:id="rId3"/>
    <p:sldId id="285" r:id="rId4"/>
    <p:sldId id="501" r:id="rId5"/>
    <p:sldId id="304" r:id="rId6"/>
    <p:sldId id="489" r:id="rId7"/>
    <p:sldId id="349" r:id="rId8"/>
    <p:sldId id="354" r:id="rId9"/>
    <p:sldId id="545" r:id="rId10"/>
    <p:sldId id="357" r:id="rId11"/>
    <p:sldId id="360" r:id="rId12"/>
    <p:sldId id="361" r:id="rId13"/>
    <p:sldId id="546" r:id="rId14"/>
    <p:sldId id="364" r:id="rId15"/>
    <p:sldId id="369" r:id="rId16"/>
    <p:sldId id="525" r:id="rId17"/>
    <p:sldId id="377" r:id="rId18"/>
    <p:sldId id="475" r:id="rId19"/>
    <p:sldId id="378" r:id="rId20"/>
    <p:sldId id="515" r:id="rId21"/>
    <p:sldId id="487" r:id="rId22"/>
    <p:sldId id="381" r:id="rId23"/>
    <p:sldId id="547" r:id="rId24"/>
    <p:sldId id="548" r:id="rId25"/>
    <p:sldId id="383" r:id="rId26"/>
    <p:sldId id="480" r:id="rId27"/>
    <p:sldId id="481" r:id="rId28"/>
    <p:sldId id="482" r:id="rId29"/>
    <p:sldId id="379" r:id="rId30"/>
    <p:sldId id="488" r:id="rId31"/>
    <p:sldId id="476" r:id="rId32"/>
    <p:sldId id="477" r:id="rId33"/>
    <p:sldId id="478" r:id="rId34"/>
    <p:sldId id="479" r:id="rId35"/>
    <p:sldId id="385" r:id="rId36"/>
    <p:sldId id="386" r:id="rId37"/>
    <p:sldId id="387" r:id="rId38"/>
    <p:sldId id="388" r:id="rId39"/>
    <p:sldId id="526" r:id="rId40"/>
    <p:sldId id="400" r:id="rId41"/>
    <p:sldId id="516" r:id="rId42"/>
    <p:sldId id="517" r:id="rId43"/>
    <p:sldId id="519" r:id="rId44"/>
    <p:sldId id="520" r:id="rId45"/>
    <p:sldId id="527" r:id="rId46"/>
    <p:sldId id="401" r:id="rId47"/>
    <p:sldId id="530" r:id="rId48"/>
    <p:sldId id="403" r:id="rId49"/>
    <p:sldId id="521" r:id="rId50"/>
    <p:sldId id="466" r:id="rId5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220" autoAdjust="0"/>
    <p:restoredTop sz="94660"/>
  </p:normalViewPr>
  <p:slideViewPr>
    <p:cSldViewPr snapToGrid="0">
      <p:cViewPr varScale="1">
        <p:scale>
          <a:sx n="57" d="100"/>
          <a:sy n="57" d="100"/>
        </p:scale>
        <p:origin x="77" y="475"/>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6/28/2022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34.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Chapter 00</a:t>
            </a:r>
          </a:p>
        </p:txBody>
      </p:sp>
      <p:sp>
        <p:nvSpPr>
          <p:cNvPr id="3" name="Subtitle 2"/>
          <p:cNvSpPr>
            <a:spLocks noGrp="1"/>
          </p:cNvSpPr>
          <p:nvPr>
            <p:ph type="subTitle" idx="1"/>
          </p:nvPr>
        </p:nvSpPr>
        <p:spPr/>
        <p:txBody>
          <a:bodyPr>
            <a:normAutofit/>
          </a:bodyPr>
          <a:lstStyle/>
          <a:p>
            <a:r>
              <a:rPr lang="en-US" sz="3600" dirty="0"/>
              <a:t>Introducing Foundations</a:t>
            </a: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F6350-2AE2-4011-805B-40F3115B17C0}"/>
              </a:ext>
            </a:extLst>
          </p:cNvPr>
          <p:cNvSpPr txBox="1"/>
          <p:nvPr/>
        </p:nvSpPr>
        <p:spPr>
          <a:xfrm>
            <a:off x="1360349" y="3548742"/>
            <a:ext cx="9542782" cy="2756264"/>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96AAC6F3-2F60-4362-9F8D-1B476B548B63}"/>
              </a:ext>
            </a:extLst>
          </p:cNvPr>
          <p:cNvSpPr txBox="1"/>
          <p:nvPr/>
        </p:nvSpPr>
        <p:spPr>
          <a:xfrm>
            <a:off x="1360349" y="1027611"/>
            <a:ext cx="9446988" cy="167204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61874" y="1097351"/>
            <a:ext cx="9068251" cy="5276060"/>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Theorem 0.9</a:t>
            </a: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 n) is a product of the primes </a:t>
            </a:r>
            <a:r>
              <a:rPr lang="en-US" sz="2400" dirty="0">
                <a:latin typeface="Times New Roman" panose="02020603050405020304" pitchFamily="18" charset="0"/>
                <a:ea typeface="Calibri" panose="020F0502020204030204" pitchFamily="34" charset="0"/>
                <a:cs typeface="Times New Roman" panose="02020603050405020304" pitchFamily="18" charset="0"/>
              </a:rPr>
              <a:t>that are common to m and 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where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 power of each prime in the product is the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of its orders in m and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Proof: 	The proof is left as an exercise.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600" dirty="0">
                <a:ea typeface="Calibri" panose="020F0502020204030204" pitchFamily="34" charset="0"/>
                <a:cs typeface="Times New Roman" panose="02020603050405020304" pitchFamily="18" charset="0"/>
              </a:rPr>
              <a:t>Example 0.40:</a:t>
            </a:r>
          </a:p>
          <a:p>
            <a:pPr marL="342900"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300 = </a:t>
            </a:r>
            <a:r>
              <a:rPr lang="en-US" sz="2400" dirty="0">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1125 = 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(300, 1125)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75.</a:t>
            </a:r>
          </a:p>
          <a:p>
            <a:pPr>
              <a:lnSpc>
                <a:spcPct val="107000"/>
              </a:lnSpc>
            </a:pP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(300, 1125) = 4*300 + (-1)*1125 </a:t>
            </a: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75{4*4 + (-1)*15}, where 0 &lt;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4*4 + (-1)*15 = 1</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75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Emoticon making a point Stock Vector - 14709057">
            <a:extLst>
              <a:ext uri="{FF2B5EF4-FFF2-40B4-BE49-F238E27FC236}">
                <a16:creationId xmlns:a16="http://schemas.microsoft.com/office/drawing/2014/main" id="{C0F9D88B-C1DC-7A69-F788-E586BB72C6F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519" y="1863634"/>
            <a:ext cx="417830" cy="281940"/>
          </a:xfrm>
          <a:prstGeom prst="rect">
            <a:avLst/>
          </a:prstGeom>
          <a:noFill/>
          <a:ln>
            <a:noFill/>
          </a:ln>
        </p:spPr>
      </p:pic>
    </p:spTree>
    <p:extLst>
      <p:ext uri="{BB962C8B-B14F-4D97-AF65-F5344CB8AC3E}">
        <p14:creationId xmlns:p14="http://schemas.microsoft.com/office/powerpoint/2010/main" val="144180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9A5F1B-6176-40F9-B576-827032D299E9}"/>
              </a:ext>
            </a:extLst>
          </p:cNvPr>
          <p:cNvSpPr txBox="1"/>
          <p:nvPr/>
        </p:nvSpPr>
        <p:spPr>
          <a:xfrm>
            <a:off x="1360347" y="2779412"/>
            <a:ext cx="9455697" cy="3050977"/>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E130891C-7FA4-428F-9B6A-C43BB16C65EA}"/>
              </a:ext>
            </a:extLst>
          </p:cNvPr>
          <p:cNvSpPr txBox="1"/>
          <p:nvPr/>
        </p:nvSpPr>
        <p:spPr>
          <a:xfrm>
            <a:off x="1360348" y="1027611"/>
            <a:ext cx="9455697" cy="84473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10091" y="1409351"/>
            <a:ext cx="8722629" cy="4863576"/>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Computing the Greatest Common Divisor</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Theorem 0.9 gives us a straightforward way to compute the greatest common divisor of two such integers.</a:t>
            </a:r>
            <a:r>
              <a:rPr lang="en-US" sz="2400" dirty="0">
                <a:latin typeface="Times New Roman" panose="02020603050405020304" pitchFamily="18" charset="0"/>
                <a:ea typeface="Calibri" panose="020F0502020204030204" pitchFamily="34" charset="0"/>
                <a:cs typeface="Times New Roman" panose="02020603050405020304" pitchFamily="18" charset="0"/>
              </a:rPr>
              <a:t> We simply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find the unique factorizations for the two integers,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determine which primes they have in common, and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determine the greatest common divisor to be a product whose terms are these common primes, where the power of each prime in the product is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smaller</a:t>
            </a:r>
            <a:r>
              <a:rPr lang="en-US" sz="2400" dirty="0">
                <a:latin typeface="Times New Roman" panose="02020603050405020304" pitchFamily="18" charset="0"/>
                <a:ea typeface="Calibri" panose="020F0502020204030204" pitchFamily="34" charset="0"/>
                <a:cs typeface="Times New Roman" panose="02020603050405020304" pitchFamily="18" charset="0"/>
              </a:rPr>
              <a:t> of its orders in the two integers. </a:t>
            </a:r>
          </a:p>
          <a:p>
            <a:pPr>
              <a:lnSpc>
                <a:spcPct val="107000"/>
              </a:lnSpc>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example illustrated this.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A6934CB-FA5E-4DCF-8ADC-50326B44F38F}"/>
              </a:ext>
            </a:extLst>
          </p:cNvPr>
          <p:cNvSpPr/>
          <p:nvPr/>
        </p:nvSpPr>
        <p:spPr>
          <a:xfrm rot="20706359" flipH="1">
            <a:off x="594074" y="1653421"/>
            <a:ext cx="595129" cy="437843"/>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Times New Roman" panose="02020603050405020304" pitchFamily="18" charset="0"/>
                <a:cs typeface="Times New Roman" panose="02020603050405020304" pitchFamily="18" charset="0"/>
              </a:rPr>
              <a:t>?</a:t>
            </a:r>
          </a:p>
        </p:txBody>
      </p:sp>
      <p:pic>
        <p:nvPicPr>
          <p:cNvPr id="7" name="Picture 6"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58905" y="1551576"/>
            <a:ext cx="460395" cy="421006"/>
          </a:xfrm>
          <a:prstGeom prst="rect">
            <a:avLst/>
          </a:prstGeom>
          <a:noFill/>
        </p:spPr>
      </p:pic>
    </p:spTree>
    <p:extLst>
      <p:ext uri="{BB962C8B-B14F-4D97-AF65-F5344CB8AC3E}">
        <p14:creationId xmlns:p14="http://schemas.microsoft.com/office/powerpoint/2010/main" val="312353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4480" y="1024128"/>
            <a:ext cx="8686591" cy="4878323"/>
          </a:xfrm>
          <a:prstGeom prst="rect">
            <a:avLst/>
          </a:prstGeom>
          <a:solidFill>
            <a:srgbClr val="FFFF00"/>
          </a:solidFill>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0.43:</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3,185,325 =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13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7,276,500 = 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x 7</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(3,185,325, 7,276,500) =  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11</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7,425.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problem </a:t>
            </a:r>
            <a:r>
              <a:rPr lang="en-US" sz="2400" dirty="0">
                <a:latin typeface="Times New Roman" panose="02020603050405020304" pitchFamily="18" charset="0"/>
                <a:ea typeface="Calibri" panose="020F0502020204030204" pitchFamily="34" charset="0"/>
                <a:cs typeface="Times New Roman" panose="02020603050405020304" pitchFamily="18" charset="0"/>
              </a:rPr>
              <a:t>with this technique is:</a:t>
            </a:r>
          </a:p>
          <a:p>
            <a:pPr marL="342900"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Not easy to find the unique factorization of an integer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Some difficulty factoring these integers in this example.</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imagine the difficulty if the integer has 25 digits instead of 7. </a:t>
            </a:r>
          </a:p>
          <a:p>
            <a:pPr marL="342900" indent="-342900">
              <a:lnSpc>
                <a:spcPct val="107000"/>
              </a:lnSpc>
              <a:spcAft>
                <a:spcPts val="800"/>
              </a:spcAft>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 one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has ever found a polynomial-time algorithm </a:t>
            </a:r>
            <a:r>
              <a:rPr lang="en-US" sz="2400" dirty="0">
                <a:latin typeface="Times New Roman" panose="02020603050405020304" pitchFamily="18" charset="0"/>
                <a:ea typeface="Calibri" panose="020F0502020204030204" pitchFamily="34" charset="0"/>
                <a:cs typeface="Times New Roman" panose="02020603050405020304" pitchFamily="18" charset="0"/>
              </a:rPr>
              <a:t>for determining the factorization of an integer.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42421" y="3429000"/>
            <a:ext cx="462212" cy="422667"/>
          </a:xfrm>
          <a:prstGeom prst="rect">
            <a:avLst/>
          </a:prstGeom>
          <a:noFill/>
        </p:spPr>
      </p:pic>
    </p:spTree>
    <p:extLst>
      <p:ext uri="{BB962C8B-B14F-4D97-AF65-F5344CB8AC3E}">
        <p14:creationId xmlns:p14="http://schemas.microsoft.com/office/powerpoint/2010/main" val="60435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35608" y="140968"/>
                <a:ext cx="10165842" cy="6717032"/>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0.43:  </a:t>
                </a:r>
                <a:r>
                  <a:rPr lang="en-US" sz="2400" dirty="0">
                    <a:ea typeface="Calibri" panose="020F0502020204030204" pitchFamily="34" charset="0"/>
                    <a:cs typeface="Times New Roman" panose="02020603050405020304" pitchFamily="18" charset="0"/>
                  </a:rPr>
                  <a:t>find </a:t>
                </a:r>
                <a:r>
                  <a:rPr lang="en-US" sz="2400" dirty="0" err="1">
                    <a:ea typeface="Calibri" panose="020F0502020204030204" pitchFamily="34" charset="0"/>
                    <a:cs typeface="Times New Roman" panose="02020603050405020304" pitchFamily="18" charset="0"/>
                  </a:rPr>
                  <a:t>gcd</a:t>
                </a:r>
                <a:r>
                  <a:rPr lang="en-US" sz="2400" dirty="0">
                    <a:ea typeface="Calibri" panose="020F0502020204030204" pitchFamily="34" charset="0"/>
                    <a:cs typeface="Times New Roman" panose="02020603050405020304" pitchFamily="18" charset="0"/>
                  </a:rPr>
                  <a:t>(7,276,500, 3,185,325)</a:t>
                </a:r>
              </a:p>
              <a:p>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7,276,500, 3,185,325)</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(3,185,325, 905,850)   </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+ 905,850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(905,850, 467,775)      </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3*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+ 467,775</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(467,775, 438,075)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+ 438,075 </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(438,075, 29,700)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+ 29,700</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(29,770, 22,275)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 14* </a:t>
                </a:r>
                <a:r>
                  <a:rPr lang="en-US" u="sng" dirty="0">
                    <a:latin typeface="Times New Roman" panose="02020603050405020304" pitchFamily="18" charset="0"/>
                    <a:ea typeface="Calibri" panose="020F0502020204030204" pitchFamily="34" charset="0"/>
                    <a:cs typeface="Times New Roman" panose="02020603050405020304" pitchFamily="18" charset="0"/>
                  </a:rPr>
                  <a:t>29,700</a:t>
                </a:r>
                <a:r>
                  <a:rPr lang="en-US" dirty="0">
                    <a:latin typeface="Times New Roman" panose="02020603050405020304" pitchFamily="18" charset="0"/>
                    <a:ea typeface="Calibri" panose="020F0502020204030204" pitchFamily="34" charset="0"/>
                    <a:cs typeface="Times New Roman" panose="02020603050405020304" pitchFamily="18" charset="0"/>
                  </a:rPr>
                  <a:t> + 22,275</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(22,275, 7,425)	       </a:t>
                </a:r>
                <a:r>
                  <a:rPr lang="en-US" u="sng" dirty="0">
                    <a:latin typeface="Times New Roman" panose="02020603050405020304" pitchFamily="18" charset="0"/>
                    <a:ea typeface="Calibri" panose="020F0502020204030204" pitchFamily="34" charset="0"/>
                    <a:cs typeface="Times New Roman" panose="02020603050405020304" pitchFamily="18" charset="0"/>
                  </a:rPr>
                  <a:t>29,770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22,275</a:t>
                </a:r>
                <a:r>
                  <a:rPr lang="en-US" dirty="0">
                    <a:latin typeface="Times New Roman" panose="02020603050405020304" pitchFamily="18" charset="0"/>
                    <a:ea typeface="Calibri" panose="020F0502020204030204" pitchFamily="34" charset="0"/>
                    <a:cs typeface="Times New Roman" panose="02020603050405020304" pitchFamily="18" charset="0"/>
                  </a:rPr>
                  <a:t> + 7425</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(7,425, 0) 		       </a:t>
                </a:r>
                <a:r>
                  <a:rPr lang="en-US" u="sng" dirty="0">
                    <a:latin typeface="Times New Roman" panose="02020603050405020304" pitchFamily="18" charset="0"/>
                    <a:ea typeface="Calibri" panose="020F0502020204030204" pitchFamily="34" charset="0"/>
                    <a:cs typeface="Times New Roman" panose="02020603050405020304" pitchFamily="18" charset="0"/>
                  </a:rPr>
                  <a:t>22,275</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7,425</a:t>
                </a:r>
                <a:r>
                  <a:rPr lang="en-US" dirty="0">
                    <a:latin typeface="Times New Roman" panose="02020603050405020304" pitchFamily="18" charset="0"/>
                    <a:ea typeface="Calibri" panose="020F0502020204030204" pitchFamily="34" charset="0"/>
                    <a:cs typeface="Times New Roman" panose="02020603050405020304" pitchFamily="18" charset="0"/>
                  </a:rPr>
                  <a:t> + 0</a:t>
                </a:r>
              </a:p>
              <a:p>
                <a:r>
                  <a:rPr lang="en-US" dirty="0">
                    <a:latin typeface="Times New Roman" panose="02020603050405020304" pitchFamily="18" charset="0"/>
                    <a:ea typeface="Calibri" panose="020F0502020204030204" pitchFamily="34" charset="0"/>
                    <a:cs typeface="Times New Roman" panose="02020603050405020304" pitchFamily="18" charset="0"/>
                  </a:rPr>
                  <a:t>= 7,425			         </a:t>
                </a:r>
                <a:r>
                  <a:rPr lang="en-US" u="sng" dirty="0">
                    <a:latin typeface="Times New Roman" panose="02020603050405020304" pitchFamily="18" charset="0"/>
                    <a:ea typeface="Calibri" panose="020F0502020204030204" pitchFamily="34" charset="0"/>
                    <a:cs typeface="Times New Roman" panose="02020603050405020304" pitchFamily="18" charset="0"/>
                  </a:rPr>
                  <a:t>7,425</a:t>
                </a:r>
                <a:r>
                  <a:rPr lang="en-US" dirty="0">
                    <a:latin typeface="Times New Roman" panose="02020603050405020304" pitchFamily="18" charset="0"/>
                    <a:ea typeface="Calibri" panose="020F0502020204030204" pitchFamily="34" charset="0"/>
                    <a:cs typeface="Times New Roman" panose="02020603050405020304" pitchFamily="18" charset="0"/>
                  </a:rPr>
                  <a:t>  = 0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+ 7,425</a:t>
                </a:r>
              </a:p>
              <a:p>
                <a:r>
                  <a:rPr lang="en-US" dirty="0">
                    <a:latin typeface="Times New Roman" panose="02020603050405020304" pitchFamily="18" charset="0"/>
                    <a:ea typeface="Calibri" panose="020F0502020204030204" pitchFamily="34" charset="0"/>
                    <a:cs typeface="Times New Roman" panose="02020603050405020304" pitchFamily="18" charset="0"/>
                  </a:rPr>
                  <a:t>7,425 = 1*</a:t>
                </a:r>
                <a:r>
                  <a:rPr lang="en-US" u="sng" dirty="0">
                    <a:latin typeface="Times New Roman" panose="02020603050405020304" pitchFamily="18" charset="0"/>
                    <a:ea typeface="Calibri" panose="020F0502020204030204" pitchFamily="34" charset="0"/>
                    <a:cs typeface="Times New Roman" panose="02020603050405020304" pitchFamily="18" charset="0"/>
                  </a:rPr>
                  <a:t> 7,425</a:t>
                </a:r>
                <a:r>
                  <a:rPr lang="en-US" dirty="0">
                    <a:latin typeface="Times New Roman" panose="02020603050405020304" pitchFamily="18" charset="0"/>
                    <a:ea typeface="Calibri" panose="020F0502020204030204" pitchFamily="34" charset="0"/>
                    <a:cs typeface="Times New Roman" panose="02020603050405020304" pitchFamily="18" charset="0"/>
                  </a:rPr>
                  <a:t>  = 1*(1* </a:t>
                </a:r>
                <a:r>
                  <a:rPr lang="en-US" u="sng" dirty="0">
                    <a:latin typeface="Times New Roman" panose="02020603050405020304" pitchFamily="18" charset="0"/>
                    <a:ea typeface="Calibri" panose="020F0502020204030204" pitchFamily="34" charset="0"/>
                    <a:cs typeface="Times New Roman" panose="02020603050405020304" pitchFamily="18" charset="0"/>
                  </a:rPr>
                  <a:t>29,770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22,275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 (1*</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 – (1 *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-14* </a:t>
                </a:r>
                <a:r>
                  <a:rPr lang="en-US" u="sng" dirty="0">
                    <a:latin typeface="Times New Roman" panose="02020603050405020304" pitchFamily="18" charset="0"/>
                    <a:ea typeface="Calibri" panose="020F0502020204030204" pitchFamily="34" charset="0"/>
                    <a:cs typeface="Times New Roman" panose="02020603050405020304" pitchFamily="18" charset="0"/>
                  </a:rPr>
                  <a:t>29,700</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- 2*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+ 14* </a:t>
                </a:r>
                <a:r>
                  <a:rPr lang="en-US" u="sng" dirty="0">
                    <a:latin typeface="Times New Roman" panose="02020603050405020304" pitchFamily="18" charset="0"/>
                    <a:ea typeface="Calibri" panose="020F0502020204030204" pitchFamily="34" charset="0"/>
                    <a:cs typeface="Times New Roman" panose="02020603050405020304" pitchFamily="18" charset="0"/>
                  </a:rPr>
                  <a:t>29,700</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-2*(1*</a:t>
                </a:r>
                <a:r>
                  <a:rPr lang="en-US" u="sng" dirty="0">
                    <a:latin typeface="Times New Roman" panose="02020603050405020304" pitchFamily="18" charset="0"/>
                    <a:ea typeface="Calibri" panose="020F0502020204030204" pitchFamily="34" charset="0"/>
                    <a:cs typeface="Times New Roman" panose="02020603050405020304" pitchFamily="18" charset="0"/>
                  </a:rPr>
                  <a:t> 905,850</a:t>
                </a:r>
                <a:r>
                  <a:rPr lang="en-US" dirty="0">
                    <a:latin typeface="Times New Roman" panose="02020603050405020304" pitchFamily="18" charset="0"/>
                    <a:ea typeface="Calibri" panose="020F0502020204030204" pitchFamily="34" charset="0"/>
                    <a:cs typeface="Times New Roman" panose="02020603050405020304" pitchFamily="18" charset="0"/>
                  </a:rPr>
                  <a:t>  -1*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+ 14*(1*</a:t>
                </a:r>
                <a:r>
                  <a:rPr lang="en-US" u="sng" dirty="0">
                    <a:latin typeface="Times New Roman" panose="02020603050405020304" pitchFamily="18" charset="0"/>
                    <a:ea typeface="Calibri" panose="020F0502020204030204" pitchFamily="34" charset="0"/>
                    <a:cs typeface="Times New Roman" panose="02020603050405020304" pitchFamily="18" charset="0"/>
                  </a:rPr>
                  <a:t> 467,775</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7</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-2*</a:t>
                </a:r>
                <a:r>
                  <a:rPr lang="en-US" u="sng" dirty="0">
                    <a:latin typeface="Times New Roman" panose="02020603050405020304" pitchFamily="18" charset="0"/>
                    <a:ea typeface="Calibri" panose="020F0502020204030204" pitchFamily="34" charset="0"/>
                    <a:cs typeface="Times New Roman" panose="02020603050405020304" pitchFamily="18" charset="0"/>
                  </a:rPr>
                  <a:t> 905,850</a:t>
                </a:r>
                <a:r>
                  <a:rPr lang="en-US" dirty="0">
                    <a:latin typeface="Times New Roman" panose="02020603050405020304" pitchFamily="18" charset="0"/>
                    <a:ea typeface="Calibri" panose="020F0502020204030204" pitchFamily="34" charset="0"/>
                    <a:cs typeface="Times New Roman" panose="02020603050405020304" pitchFamily="18" charset="0"/>
                  </a:rPr>
                  <a:t>  - 14*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17*(</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- 3*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-2*</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-14*(</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17*</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- 51*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+4*</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-14*</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+14*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+ 21*</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- 65*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+ 14*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+ 21*</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- 65* </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+ 130*</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+ 14* *</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- 42*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- 67*</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+ 166*</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- 42* </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+ 84*</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- 109*</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+ 250*</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p>
              <a:p>
                <a:r>
                  <a:rPr lang="en-US" dirty="0">
                    <a:latin typeface="Times New Roman" panose="02020603050405020304" pitchFamily="18" charset="0"/>
                    <a:ea typeface="Calibri" panose="020F0502020204030204" pitchFamily="34" charset="0"/>
                    <a:cs typeface="Times New Roman" panose="02020603050405020304" pitchFamily="18" charset="0"/>
                  </a:rPr>
                  <a:t>= -109 * 980 * 7425 + 250 * 429 * 7425</a:t>
                </a:r>
              </a:p>
              <a:p>
                <a:r>
                  <a:rPr lang="en-US" dirty="0">
                    <a:latin typeface="Times New Roman" panose="02020603050405020304" pitchFamily="18" charset="0"/>
                    <a:ea typeface="Calibri" panose="020F0502020204030204" pitchFamily="34" charset="0"/>
                    <a:cs typeface="Times New Roman" panose="02020603050405020304" pitchFamily="18" charset="0"/>
                  </a:rPr>
                  <a:t>= (-109 * 980 + 250 *429)*7425</a:t>
                </a:r>
              </a:p>
            </p:txBody>
          </p:sp>
        </mc:Choice>
        <mc:Fallback xmlns="">
          <p:sp>
            <p:nvSpPr>
              <p:cNvPr id="2" name="Rectangle 1"/>
              <p:cNvSpPr>
                <a:spLocks noRot="1" noChangeAspect="1" noMove="1" noResize="1" noEditPoints="1" noAdjustHandles="1" noChangeArrowheads="1" noChangeShapeType="1" noTextEdit="1"/>
              </p:cNvSpPr>
              <p:nvPr/>
            </p:nvSpPr>
            <p:spPr>
              <a:xfrm>
                <a:off x="1435608" y="140968"/>
                <a:ext cx="10165842" cy="6717032"/>
              </a:xfrm>
              <a:prstGeom prst="rect">
                <a:avLst/>
              </a:prstGeom>
              <a:blipFill>
                <a:blip r:embed="rId2"/>
                <a:stretch>
                  <a:fillRect l="-1080" t="-635" b="-454"/>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B85BB631-E2CF-47E3-9316-0D9A8273850C}"/>
              </a:ext>
            </a:extLst>
          </p:cNvPr>
          <p:cNvSpPr/>
          <p:nvPr/>
        </p:nvSpPr>
        <p:spPr>
          <a:xfrm rot="20706359" flipH="1">
            <a:off x="893574" y="1173951"/>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34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8D5CCF-87AF-4F2F-B192-D8730DCBFD5C}"/>
              </a:ext>
            </a:extLst>
          </p:cNvPr>
          <p:cNvSpPr txBox="1"/>
          <p:nvPr/>
        </p:nvSpPr>
        <p:spPr>
          <a:xfrm>
            <a:off x="1288870" y="1254034"/>
            <a:ext cx="10224680" cy="5116020"/>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23999" y="714369"/>
            <a:ext cx="9144001" cy="5554854"/>
          </a:xfrm>
          <a:prstGeom prst="rect">
            <a:avLst/>
          </a:prstGeom>
        </p:spPr>
        <p:txBody>
          <a:bodyPr wrap="square">
            <a:spAutoFit/>
          </a:bodyPr>
          <a:lstStyle/>
          <a:p>
            <a:pPr>
              <a:lnSpc>
                <a:spcPct val="107000"/>
              </a:lnSpc>
              <a:spcAft>
                <a:spcPts val="800"/>
              </a:spcAft>
            </a:pPr>
            <a:r>
              <a:rPr lang="en-US" sz="2800" i="1" dirty="0">
                <a:ea typeface="Calibri" panose="020F0502020204030204" pitchFamily="34" charset="0"/>
                <a:cs typeface="Times New Roman" panose="02020603050405020304" pitchFamily="18" charset="0"/>
              </a:rPr>
              <a:t>Euclid’s Algorithm</a:t>
            </a:r>
            <a:endParaRPr lang="en-US" sz="2800" dirty="0">
              <a:ea typeface="Calibri" panose="020F0502020204030204" pitchFamily="34" charset="0"/>
              <a:cs typeface="Times New Roman" panose="02020603050405020304" pitchFamily="18" charset="0"/>
            </a:endParaRPr>
          </a:p>
          <a:p>
            <a:pPr>
              <a:lnSpc>
                <a:spcPct val="107000"/>
              </a:lnSpc>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recursive Euclid’s algorithm is based on Theorem 0.4.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any nonnegative integer a and any positive integer b,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b)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 a mod b). </a:t>
            </a:r>
          </a:p>
          <a:p>
            <a:pPr>
              <a:lnSpc>
                <a:spcPct val="107000"/>
              </a:lnSpc>
              <a:spcAft>
                <a:spcPts val="6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600" dirty="0">
                <a:ea typeface="Calibri" panose="020F0502020204030204" pitchFamily="34" charset="0"/>
                <a:cs typeface="Times New Roman" panose="02020603050405020304" pitchFamily="18" charset="0"/>
              </a:rPr>
              <a:t>Algorithm Euclid (m, n)</a:t>
            </a:r>
          </a:p>
          <a:p>
            <a:pPr marL="457200" marR="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//Compute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(m, n) by Euclid’s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non-negative m and n, not both zero integers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the greatest common divisor of m and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(n == 0)</a:t>
            </a:r>
          </a:p>
          <a:p>
            <a:pPr marL="457200" marR="0">
              <a:lnSpc>
                <a:spcPct val="107000"/>
              </a:lnSpc>
              <a:spcBef>
                <a:spcPts val="0"/>
              </a:spcBef>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then return m;</a:t>
            </a:r>
          </a:p>
          <a:p>
            <a:pPr marL="457200" marR="0">
              <a:lnSpc>
                <a:spcPct val="107000"/>
              </a:lnSpc>
              <a:spcBef>
                <a:spcPts val="0"/>
              </a:spcBef>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else Euclid(n, m mod n);</a:t>
            </a:r>
            <a:endParaRPr lang="en-US" sz="24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BD599C3-C8BC-4FB6-A70B-71928260C187}"/>
              </a:ext>
            </a:extLst>
          </p:cNvPr>
          <p:cNvSpPr txBox="1"/>
          <p:nvPr/>
        </p:nvSpPr>
        <p:spPr>
          <a:xfrm>
            <a:off x="4238172" y="6370054"/>
            <a:ext cx="5486399" cy="369332"/>
          </a:xfrm>
          <a:prstGeom prst="rect">
            <a:avLst/>
          </a:prstGeom>
          <a:noFill/>
        </p:spPr>
        <p:txBody>
          <a:bodyPr wrap="square">
            <a:spAutoFit/>
          </a:bodyPr>
          <a:lstStyle/>
          <a:p>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total running time is 2</a:t>
            </a:r>
            <a:r>
              <a:rPr lang="en-US" sz="1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O(</a:t>
            </a:r>
            <a:r>
              <a:rPr lang="en-US" sz="1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18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 O(</a:t>
            </a:r>
            <a:r>
              <a:rPr lang="en-US" sz="1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18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endParaRPr lang="en-US" dirty="0"/>
          </a:p>
        </p:txBody>
      </p:sp>
      <p:pic>
        <p:nvPicPr>
          <p:cNvPr id="5" name="Picture 4" descr="Emoticon making a point Stock Vector - 14709057">
            <a:extLst>
              <a:ext uri="{FF2B5EF4-FFF2-40B4-BE49-F238E27FC236}">
                <a16:creationId xmlns:a16="http://schemas.microsoft.com/office/drawing/2014/main" id="{7F7F827F-4600-5E09-3D13-B45EC69801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690" y="2696359"/>
            <a:ext cx="417830" cy="281940"/>
          </a:xfrm>
          <a:prstGeom prst="rect">
            <a:avLst/>
          </a:prstGeom>
          <a:noFill/>
          <a:ln>
            <a:noFill/>
          </a:ln>
        </p:spPr>
      </p:pic>
    </p:spTree>
    <p:extLst>
      <p:ext uri="{BB962C8B-B14F-4D97-AF65-F5344CB8AC3E}">
        <p14:creationId xmlns:p14="http://schemas.microsoft.com/office/powerpoint/2010/main" val="3358406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A3794B-1C03-4666-9E09-890C7FEF5E4C}"/>
              </a:ext>
            </a:extLst>
          </p:cNvPr>
          <p:cNvSpPr txBox="1"/>
          <p:nvPr/>
        </p:nvSpPr>
        <p:spPr>
          <a:xfrm>
            <a:off x="1033441" y="2742943"/>
            <a:ext cx="9888854" cy="3953692"/>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2" name="Rectangle 1"/>
              <p:cNvSpPr/>
              <p:nvPr/>
            </p:nvSpPr>
            <p:spPr>
              <a:xfrm>
                <a:off x="1500146" y="794161"/>
                <a:ext cx="9191708" cy="6063839"/>
              </a:xfrm>
              <a:prstGeom prst="rect">
                <a:avLst/>
              </a:prstGeom>
            </p:spPr>
            <p:txBody>
              <a:bodyPr wrap="square">
                <a:spAutoFit/>
              </a:bodyPr>
              <a:lstStyle/>
              <a:p>
                <a:pPr>
                  <a:lnSpc>
                    <a:spcPct val="107000"/>
                  </a:lnSpc>
                  <a:spcAft>
                    <a:spcPts val="800"/>
                  </a:spcAft>
                </a:pPr>
                <a:r>
                  <a:rPr lang="en-US" sz="2600" i="1" dirty="0">
                    <a:ea typeface="Calibri" panose="020F0502020204030204" pitchFamily="34" charset="0"/>
                    <a:cs typeface="Times New Roman" panose="02020603050405020304" pitchFamily="18" charset="0"/>
                  </a:rPr>
                  <a:t>Analysis of </a:t>
                </a:r>
                <a:r>
                  <a:rPr lang="en-US" sz="2600" spc="-100" dirty="0">
                    <a:latin typeface="Consolas" panose="020B0609020204030204" pitchFamily="49" charset="0"/>
                    <a:ea typeface="Calibri" panose="020F0502020204030204" pitchFamily="34" charset="0"/>
                    <a:cs typeface="Times New Roman" panose="02020603050405020304" pitchFamily="18" charset="0"/>
                  </a:rPr>
                  <a:t>Algorithm Euclid(m, n)</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Let’s analyze the Algorithm Euclid (m, n) using binary encoding.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input size is the number of bits it takes to encode the numbers m and n, which are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m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 and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log n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 respectively.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Worst-Case Time Complexity (Euclid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Basic operation: One-bit manipulation in the computation of a remainder.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Input size: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bits s it takes to encode m and the number of bits t it takes to encode n. That is,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 =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m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		t =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log n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the case 1 </a:t>
                </a:r>
                <a14:m>
                  <m:oMath xmlns:m="http://schemas.openxmlformats.org/officeDocument/2006/math">
                    <m:r>
                      <a:rPr lang="en-US" sz="24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 &lt; n, the worst-case number of recursive calls for input size s, t is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W(s, t) </a:t>
                </a:r>
                <a14:m>
                  <m:oMath xmlns:m="http://schemas.openxmlformats.org/officeDocument/2006/math">
                    <m:r>
                      <a:rPr lang="en-US" sz="2400" b="0" i="1" smtClean="0">
                        <a:solidFill>
                          <a:srgbClr val="0000CC"/>
                        </a:solidFill>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𝜃</m:t>
                    </m:r>
                    <m:d>
                      <m:dPr>
                        <m:ctrlPr>
                          <a:rPr lang="en-US" sz="2400" i="1">
                            <a:solidFill>
                              <a:srgbClr val="0000CC"/>
                            </a:solidFill>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solidFill>
                              <a:srgbClr val="0000CC"/>
                            </a:solidFill>
                            <a:latin typeface="Cambria Math" panose="02040503050406030204" pitchFamily="18" charset="0"/>
                            <a:ea typeface="Calibri" panose="020F0502020204030204" pitchFamily="34" charset="0"/>
                            <a:cs typeface="Times New Roman" panose="02020603050405020304" pitchFamily="18" charset="0"/>
                          </a:rPr>
                          <m:t>𝑡</m:t>
                        </m:r>
                      </m:e>
                    </m:d>
                    <m:r>
                      <a:rPr lang="en-US" sz="2400" b="0" i="1" smtClean="0">
                        <a:solidFill>
                          <a:srgbClr val="0000CC"/>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500146" y="794161"/>
                <a:ext cx="9191708" cy="6063839"/>
              </a:xfrm>
              <a:prstGeom prst="rect">
                <a:avLst/>
              </a:prstGeom>
              <a:blipFill>
                <a:blip r:embed="rId2"/>
                <a:stretch>
                  <a:fillRect l="-1194" t="-804" r="-729" b="-1206"/>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F7A3B598-BBC9-4065-8A36-50B8B594474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21658">
            <a:off x="1111381" y="3256280"/>
            <a:ext cx="475615" cy="345440"/>
          </a:xfrm>
          <a:prstGeom prst="rect">
            <a:avLst/>
          </a:prstGeom>
          <a:noFill/>
        </p:spPr>
      </p:pic>
    </p:spTree>
    <p:extLst>
      <p:ext uri="{BB962C8B-B14F-4D97-AF65-F5344CB8AC3E}">
        <p14:creationId xmlns:p14="http://schemas.microsoft.com/office/powerpoint/2010/main" val="3748036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B798E-8149-4387-BCF8-6944E013558E}"/>
              </a:ext>
            </a:extLst>
          </p:cNvPr>
          <p:cNvSpPr/>
          <p:nvPr/>
        </p:nvSpPr>
        <p:spPr>
          <a:xfrm>
            <a:off x="3507298" y="3241962"/>
            <a:ext cx="5738302" cy="595932"/>
          </a:xfrm>
          <a:prstGeom prst="rect">
            <a:avLst/>
          </a:prstGeom>
          <a:solidFill>
            <a:srgbClr val="FFFF00"/>
          </a:solidFill>
        </p:spPr>
        <p:txBody>
          <a:bodyPr wrap="square">
            <a:spAutoFit/>
          </a:bodyPr>
          <a:lstStyle/>
          <a:p>
            <a:pPr>
              <a:lnSpc>
                <a:spcPct val="107000"/>
              </a:lnSpc>
              <a:spcAft>
                <a:spcPts val="800"/>
              </a:spcAft>
            </a:pPr>
            <a:r>
              <a:rPr lang="en-US" sz="3200" dirty="0">
                <a:ea typeface="Calibri" panose="020F0502020204030204" pitchFamily="34" charset="0"/>
                <a:cs typeface="Times New Roman" panose="02020603050405020304" pitchFamily="18" charset="0"/>
              </a:rPr>
              <a:t>An extension of Euclid Algorithm</a:t>
            </a:r>
          </a:p>
        </p:txBody>
      </p:sp>
    </p:spTree>
    <p:extLst>
      <p:ext uri="{BB962C8B-B14F-4D97-AF65-F5344CB8AC3E}">
        <p14:creationId xmlns:p14="http://schemas.microsoft.com/office/powerpoint/2010/main" val="265196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6CFEC94-6BB7-4597-B5F3-CF718C2D82EC}"/>
              </a:ext>
            </a:extLst>
          </p:cNvPr>
          <p:cNvSpPr txBox="1"/>
          <p:nvPr/>
        </p:nvSpPr>
        <p:spPr>
          <a:xfrm>
            <a:off x="1568399" y="4452505"/>
            <a:ext cx="9455697" cy="844732"/>
          </a:xfrm>
          <a:prstGeom prst="rect">
            <a:avLst/>
          </a:prstGeom>
          <a:solidFill>
            <a:schemeClr val="accent5">
              <a:lumMod val="20000"/>
              <a:lumOff val="80000"/>
            </a:schemeClr>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082F25D1-ADAB-4C9C-9F16-C0F0B235303D}"/>
              </a:ext>
            </a:extLst>
          </p:cNvPr>
          <p:cNvSpPr txBox="1"/>
          <p:nvPr/>
        </p:nvSpPr>
        <p:spPr>
          <a:xfrm>
            <a:off x="1568399" y="5420296"/>
            <a:ext cx="9455697" cy="844732"/>
          </a:xfrm>
          <a:prstGeom prst="rect">
            <a:avLst/>
          </a:prstGeom>
          <a:solidFill>
            <a:schemeClr val="accent5">
              <a:lumMod val="20000"/>
              <a:lumOff val="80000"/>
            </a:schemeClr>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19D1F943-B373-4A1F-BFC7-FD335B36D8C4}"/>
              </a:ext>
            </a:extLst>
          </p:cNvPr>
          <p:cNvSpPr txBox="1"/>
          <p:nvPr/>
        </p:nvSpPr>
        <p:spPr>
          <a:xfrm>
            <a:off x="1468251" y="3486497"/>
            <a:ext cx="9455697" cy="844732"/>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A0F730EE-6B09-4C84-BF68-2CAC3510004D}"/>
              </a:ext>
            </a:extLst>
          </p:cNvPr>
          <p:cNvSpPr txBox="1"/>
          <p:nvPr/>
        </p:nvSpPr>
        <p:spPr>
          <a:xfrm>
            <a:off x="1468252" y="2438400"/>
            <a:ext cx="9455697" cy="84473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71825" y="1352030"/>
            <a:ext cx="8601885" cy="4911216"/>
          </a:xfrm>
          <a:prstGeom prst="rect">
            <a:avLst/>
          </a:prstGeom>
        </p:spPr>
        <p:txBody>
          <a:bodyPr wrap="square">
            <a:spAutoFit/>
          </a:bodyPr>
          <a:lstStyle/>
          <a:p>
            <a:pPr>
              <a:lnSpc>
                <a:spcPct val="107000"/>
              </a:lnSpc>
              <a:spcAft>
                <a:spcPts val="800"/>
              </a:spcAft>
            </a:pPr>
            <a:r>
              <a:rPr lang="en-US" sz="2800" i="1" dirty="0">
                <a:ea typeface="Calibri" panose="020F0502020204030204" pitchFamily="34" charset="0"/>
                <a:cs typeface="Times New Roman" panose="02020603050405020304" pitchFamily="18" charset="0"/>
              </a:rPr>
              <a:t>An extension of Euclid Algorithm</a:t>
            </a:r>
            <a:endParaRPr lang="en-US" sz="2800" dirty="0">
              <a:ea typeface="Calibri" panose="020F0502020204030204" pitchFamily="34" charset="0"/>
              <a:cs typeface="Times New Roman" panose="02020603050405020304" pitchFamily="18" charset="0"/>
            </a:endParaRPr>
          </a:p>
          <a:p>
            <a:pPr marL="342900" indent="-342900">
              <a:lnSpc>
                <a:spcPct val="107000"/>
              </a:lnSpc>
              <a:spcAft>
                <a:spcPts val="120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How can we check that d is claimed to be the GCD(a, b)?  </a:t>
            </a:r>
          </a:p>
          <a:p>
            <a:pPr marL="800100" lvl="1" indent="-342900">
              <a:lnSpc>
                <a:spcPct val="107000"/>
              </a:lnSpc>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When we </a:t>
            </a:r>
            <a:r>
              <a:rPr lang="en-US" sz="2400" i="1" dirty="0">
                <a:latin typeface="Times New Roman" panose="02020603050405020304" pitchFamily="18" charset="0"/>
                <a:ea typeface="Calibri" panose="020F0502020204030204" pitchFamily="34" charset="0"/>
                <a:cs typeface="Times New Roman" panose="02020603050405020304" pitchFamily="18" charset="0"/>
              </a:rPr>
              <a:t>check</a:t>
            </a:r>
            <a:r>
              <a:rPr lang="en-US" sz="2400" dirty="0">
                <a:latin typeface="Times New Roman" panose="02020603050405020304" pitchFamily="18" charset="0"/>
                <a:ea typeface="Calibri" panose="020F0502020204030204" pitchFamily="34" charset="0"/>
                <a:cs typeface="Times New Roman" panose="02020603050405020304" pitchFamily="18" charset="0"/>
              </a:rPr>
              <a:t> 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 | a  and  d | b</a:t>
            </a:r>
            <a:r>
              <a:rPr lang="en-US" sz="2400" dirty="0">
                <a:latin typeface="Times New Roman" panose="02020603050405020304" pitchFamily="18" charset="0"/>
                <a:ea typeface="Calibri" panose="020F0502020204030204" pitchFamily="34" charset="0"/>
                <a:cs typeface="Times New Roman" panose="02020603050405020304" pitchFamily="18" charset="0"/>
              </a:rPr>
              <a:t>, this only shows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dirty="0">
                <a:latin typeface="Times New Roman" panose="02020603050405020304" pitchFamily="18" charset="0"/>
                <a:ea typeface="Calibri" panose="020F0502020204030204" pitchFamily="34" charset="0"/>
                <a:cs typeface="Times New Roman" panose="02020603050405020304" pitchFamily="18" charset="0"/>
              </a:rPr>
              <a:t> to be 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common factor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not necessarily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greatest (largest) one </a:t>
            </a:r>
            <a:endPar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1200"/>
              </a:spcAft>
              <a:buFont typeface="Arial" panose="020B0604020202020204" pitchFamily="34" charset="0"/>
              <a:buChar char="•"/>
            </a:pPr>
            <a:r>
              <a:rPr lang="en-US" sz="2400" i="1" dirty="0">
                <a:latin typeface="Times New Roman" panose="02020603050405020304" pitchFamily="18" charset="0"/>
                <a:ea typeface="Calibri" panose="020F0502020204030204" pitchFamily="34" charset="0"/>
                <a:cs typeface="Times New Roman" panose="02020603050405020304" pitchFamily="18" charset="0"/>
              </a:rPr>
              <a:t>Here is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test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that can be used if d = ai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bj</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for some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120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Theorem 0.2</a:t>
            </a:r>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states that: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If d | a and d | b, then for integers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and j, d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jb</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This theorem entails that there are integers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and j such that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 b)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jb.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D5C6E873-E931-46BC-BFC9-902E038391FB}"/>
              </a:ext>
            </a:extLst>
          </p:cNvPr>
          <p:cNvSpPr/>
          <p:nvPr/>
        </p:nvSpPr>
        <p:spPr>
          <a:xfrm rot="20706359" flipH="1">
            <a:off x="294071" y="4282516"/>
            <a:ext cx="1121807" cy="554157"/>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recall</a:t>
            </a:r>
          </a:p>
        </p:txBody>
      </p:sp>
      <p:pic>
        <p:nvPicPr>
          <p:cNvPr id="10" name="Picture 9"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97244" y="2338161"/>
            <a:ext cx="407007" cy="372185"/>
          </a:xfrm>
          <a:prstGeom prst="rect">
            <a:avLst/>
          </a:prstGeom>
          <a:noFill/>
        </p:spPr>
      </p:pic>
    </p:spTree>
    <p:extLst>
      <p:ext uri="{BB962C8B-B14F-4D97-AF65-F5344CB8AC3E}">
        <p14:creationId xmlns:p14="http://schemas.microsoft.com/office/powerpoint/2010/main" val="270505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4D36DE-7CD4-4579-A4C7-6F4A3C92CF39}"/>
              </a:ext>
            </a:extLst>
          </p:cNvPr>
          <p:cNvSpPr txBox="1"/>
          <p:nvPr/>
        </p:nvSpPr>
        <p:spPr>
          <a:xfrm>
            <a:off x="1458721" y="1178081"/>
            <a:ext cx="9281310" cy="2827861"/>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72176" y="762153"/>
                <a:ext cx="9167854" cy="5732531"/>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Recall:</a:t>
                </a:r>
              </a:p>
              <a:p>
                <a:pPr>
                  <a:lnSpc>
                    <a:spcPct val="107000"/>
                  </a:lnSpc>
                  <a:spcAft>
                    <a:spcPts val="800"/>
                  </a:spcAft>
                </a:pPr>
                <a:r>
                  <a:rPr lang="en-US" sz="2600" dirty="0">
                    <a:ea typeface="Calibri" panose="020F0502020204030204" pitchFamily="34" charset="0"/>
                    <a:cs typeface="Times New Roman" panose="02020603050405020304" pitchFamily="18" charset="0"/>
                  </a:rPr>
                  <a:t>Theorem 0.3</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x and y be integers, not both 0. Let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d = min{ix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&gt; 0</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i.e., d is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smallest positive </a:t>
                </a:r>
                <a:r>
                  <a:rPr lang="en-US" sz="2400" dirty="0">
                    <a:latin typeface="Times New Roman" panose="02020603050405020304" pitchFamily="18" charset="0"/>
                    <a:ea typeface="Calibri" panose="020F0502020204030204" pitchFamily="34" charset="0"/>
                    <a:cs typeface="Times New Roman" panose="02020603050405020304" pitchFamily="18" charset="0"/>
                  </a:rPr>
                  <a:t>linear combination of x and y.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Then d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a:t>
                </a:r>
              </a:p>
              <a:p>
                <a:pPr>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 = 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&gt; 0</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d(</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𝑥</m:t>
                        </m:r>
                      </m:num>
                      <m:den>
                        <m:r>
                          <a:rPr lang="en-US" sz="2400" b="0" i="1" smtClean="0">
                            <a:latin typeface="Cambria Math" panose="02040503050406030204" pitchFamily="18" charset="0"/>
                            <a:cs typeface="Times New Roman" panose="02020603050405020304" pitchFamily="18" charset="0"/>
                          </a:rPr>
                          <m:t>𝑑</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j*</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𝑦</m:t>
                        </m:r>
                      </m:num>
                      <m:den>
                        <m:r>
                          <a:rPr lang="en-US" sz="2400" b="0" i="1" smtClean="0">
                            <a:latin typeface="Cambria Math" panose="02040503050406030204" pitchFamily="18" charset="0"/>
                            <a:cs typeface="Times New Roman" panose="02020603050405020304" pitchFamily="18" charset="0"/>
                          </a:rPr>
                          <m:t>𝑑</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&gt; 0, where 0 &lt;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𝑥</m:t>
                        </m:r>
                      </m:num>
                      <m:den>
                        <m:r>
                          <a:rPr lang="en-US" sz="2400" b="0" i="1" smtClean="0">
                            <a:latin typeface="Cambria Math" panose="02040503050406030204" pitchFamily="18" charset="0"/>
                            <a:cs typeface="Times New Roman" panose="02020603050405020304" pitchFamily="18" charset="0"/>
                          </a:rPr>
                          <m:t>𝑑</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j*</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𝑦</m:t>
                        </m:r>
                      </m:num>
                      <m:den>
                        <m:r>
                          <a:rPr lang="en-US" sz="2400" b="0" i="1" smtClean="0">
                            <a:latin typeface="Cambria Math" panose="02040503050406030204" pitchFamily="18" charset="0"/>
                            <a:cs typeface="Times New Roman" panose="02020603050405020304" pitchFamily="18" charset="0"/>
                          </a:rPr>
                          <m:t>𝑑</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 1</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d = min{ix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&gt; 0</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Furthermore,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𝑥</m:t>
                        </m:r>
                      </m:num>
                      <m:den>
                        <m:r>
                          <a:rPr lang="en-US" sz="2400" b="0" i="1" smtClean="0">
                            <a:latin typeface="Cambria Math" panose="02040503050406030204" pitchFamily="18" charset="0"/>
                            <a:cs typeface="Times New Roman" panose="02020603050405020304" pitchFamily="18" charset="0"/>
                          </a:rPr>
                          <m:t>𝑑</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𝑦</m:t>
                        </m:r>
                      </m:num>
                      <m:den>
                        <m:r>
                          <a:rPr lang="en-US" sz="2400" b="0" i="1" smtClean="0">
                            <a:latin typeface="Cambria Math" panose="02040503050406030204" pitchFamily="18" charset="0"/>
                            <a:cs typeface="Times New Roman" panose="02020603050405020304" pitchFamily="18" charset="0"/>
                          </a:rPr>
                          <m:t>𝑑</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are relatively prime.</a:t>
                </a:r>
              </a:p>
            </p:txBody>
          </p:sp>
        </mc:Choice>
        <mc:Fallback xmlns="">
          <p:sp>
            <p:nvSpPr>
              <p:cNvPr id="2" name="Rectangle 1"/>
              <p:cNvSpPr>
                <a:spLocks noRot="1" noChangeAspect="1" noMove="1" noResize="1" noEditPoints="1" noAdjustHandles="1" noChangeArrowheads="1" noChangeShapeType="1" noTextEdit="1"/>
              </p:cNvSpPr>
              <p:nvPr/>
            </p:nvSpPr>
            <p:spPr>
              <a:xfrm>
                <a:off x="1572176" y="762153"/>
                <a:ext cx="9167854" cy="5732531"/>
              </a:xfrm>
              <a:prstGeom prst="rect">
                <a:avLst/>
              </a:prstGeom>
              <a:blipFill>
                <a:blip r:embed="rId2"/>
                <a:stretch>
                  <a:fillRect l="-1197" t="-851" b="-638"/>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D5C6E873-E931-46BC-BFC9-902E038391FB}"/>
              </a:ext>
            </a:extLst>
          </p:cNvPr>
          <p:cNvSpPr/>
          <p:nvPr/>
        </p:nvSpPr>
        <p:spPr>
          <a:xfrm rot="21223345" flipH="1">
            <a:off x="271387" y="1587472"/>
            <a:ext cx="1166440" cy="446109"/>
          </a:xfrm>
          <a:prstGeom prst="cloudCallout">
            <a:avLst>
              <a:gd name="adj1" fmla="val -22594"/>
              <a:gd name="adj2" fmla="val 16672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recall</a:t>
            </a:r>
          </a:p>
        </p:txBody>
      </p:sp>
      <p:pic>
        <p:nvPicPr>
          <p:cNvPr id="5" name="Picture 4" descr="Image result for smiley face images">
            <a:extLst>
              <a:ext uri="{FF2B5EF4-FFF2-40B4-BE49-F238E27FC236}">
                <a16:creationId xmlns:a16="http://schemas.microsoft.com/office/drawing/2014/main" id="{CB19796A-34FE-4D81-BEC0-B9AA9A49A19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64929">
            <a:off x="641157" y="1984248"/>
            <a:ext cx="684724" cy="44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77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7EBEB4-B724-4E0F-8C20-25AD00100E5A}"/>
              </a:ext>
            </a:extLst>
          </p:cNvPr>
          <p:cNvSpPr txBox="1"/>
          <p:nvPr/>
        </p:nvSpPr>
        <p:spPr>
          <a:xfrm>
            <a:off x="1317998" y="4143477"/>
            <a:ext cx="10024257" cy="213725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953331" y="1105683"/>
                <a:ext cx="8506053" cy="5065169"/>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Theorem 0.3</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x and y be integers, not both 0. Let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d = min{ix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&gt; 0</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i.e., d is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smallest positive </a:t>
                </a:r>
                <a:r>
                  <a:rPr lang="en-US" sz="2400" dirty="0">
                    <a:latin typeface="Times New Roman" panose="02020603050405020304" pitchFamily="18" charset="0"/>
                    <a:ea typeface="Calibri" panose="020F0502020204030204" pitchFamily="34" charset="0"/>
                    <a:cs typeface="Times New Roman" panose="02020603050405020304" pitchFamily="18" charset="0"/>
                  </a:rPr>
                  <a:t>linear combination of x and y.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Then d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a:t>
                </a:r>
              </a:p>
              <a:p>
                <a:pPr>
                  <a:lnSpc>
                    <a:spcPct val="107000"/>
                  </a:lnSpc>
                  <a:spcAft>
                    <a:spcPts val="1200"/>
                  </a:spcAft>
                </a:pPr>
                <a:endParaRPr lang="en-US" sz="2600" dirty="0">
                  <a:ea typeface="Calibri" panose="020F0502020204030204" pitchFamily="34" charset="0"/>
                  <a:cs typeface="Times New Roman" panose="02020603050405020304" pitchFamily="18" charset="0"/>
                </a:endParaRPr>
              </a:p>
              <a:p>
                <a:pPr>
                  <a:lnSpc>
                    <a:spcPct val="107000"/>
                  </a:lnSpc>
                  <a:spcAft>
                    <a:spcPts val="1200"/>
                  </a:spcAft>
                </a:pPr>
                <a:r>
                  <a:rPr lang="en-US" sz="2600" b="1" dirty="0">
                    <a:ea typeface="Calibri" panose="020F0502020204030204" pitchFamily="34" charset="0"/>
                    <a:cs typeface="Times New Roman" panose="02020603050405020304" pitchFamily="18" charset="0"/>
                  </a:rPr>
                  <a:t>Lemma 0.4:  </a:t>
                </a:r>
              </a:p>
              <a:p>
                <a:pPr>
                  <a:lnSpc>
                    <a:spcPct val="107000"/>
                  </a:lnSpc>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d divides both x and y, and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j*y for some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then necessarily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a:t>
                </a:r>
              </a:p>
              <a:p>
                <a:pPr>
                  <a:lnSpc>
                    <a:spcPct val="107000"/>
                  </a:lnSpc>
                  <a:spcAft>
                    <a:spcPts val="8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[note that d is the smallest positive of the set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j*y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53331" y="1105683"/>
                <a:ext cx="8506053" cy="5065169"/>
              </a:xfrm>
              <a:prstGeom prst="rect">
                <a:avLst/>
              </a:prstGeom>
              <a:blipFill>
                <a:blip r:embed="rId2"/>
                <a:stretch>
                  <a:fillRect l="-1289" t="-842" r="-931" b="-1685"/>
                </a:stretch>
              </a:blipFill>
            </p:spPr>
            <p:txBody>
              <a:bodyPr/>
              <a:lstStyle/>
              <a:p>
                <a:r>
                  <a:rPr lang="en-US">
                    <a:noFill/>
                  </a:rPr>
                  <a:t> </a:t>
                </a:r>
              </a:p>
            </p:txBody>
          </p:sp>
        </mc:Fallback>
      </mc:AlternateContent>
      <p:pic>
        <p:nvPicPr>
          <p:cNvPr id="5" name="Picture 4" descr="Emoticon making a point Stock Vector - 14709057">
            <a:extLst>
              <a:ext uri="{FF2B5EF4-FFF2-40B4-BE49-F238E27FC236}">
                <a16:creationId xmlns:a16="http://schemas.microsoft.com/office/drawing/2014/main" id="{EFA22FB9-9DC9-2C30-4B99-8E02D23C61A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7444" y="5071132"/>
            <a:ext cx="417830" cy="281940"/>
          </a:xfrm>
          <a:prstGeom prst="rect">
            <a:avLst/>
          </a:prstGeom>
          <a:noFill/>
          <a:ln>
            <a:noFill/>
          </a:ln>
        </p:spPr>
      </p:pic>
    </p:spTree>
    <p:extLst>
      <p:ext uri="{BB962C8B-B14F-4D97-AF65-F5344CB8AC3E}">
        <p14:creationId xmlns:p14="http://schemas.microsoft.com/office/powerpoint/2010/main" val="186499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F4709E-6C64-47E9-AB29-1E1E2822BB53}"/>
              </a:ext>
            </a:extLst>
          </p:cNvPr>
          <p:cNvSpPr/>
          <p:nvPr/>
        </p:nvSpPr>
        <p:spPr>
          <a:xfrm>
            <a:off x="1916609" y="2260828"/>
            <a:ext cx="8766942" cy="2154436"/>
          </a:xfrm>
          <a:prstGeom prst="rect">
            <a:avLst/>
          </a:prstGeom>
          <a:solidFill>
            <a:srgbClr val="FFFF00"/>
          </a:solidFill>
        </p:spPr>
        <p:txBody>
          <a:bodyPr wrap="square">
            <a:spAutoFit/>
          </a:bodyPr>
          <a:lstStyle/>
          <a:p>
            <a:pPr>
              <a:spcAft>
                <a:spcPts val="1200"/>
              </a:spcAft>
            </a:pPr>
            <a:r>
              <a:rPr lang="en-US" sz="3200" dirty="0">
                <a:ea typeface="Calibri" panose="020F0502020204030204" pitchFamily="34" charset="0"/>
                <a:cs typeface="Times New Roman" panose="02020603050405020304" pitchFamily="18" charset="0"/>
              </a:rPr>
              <a:t>Outline</a:t>
            </a:r>
          </a:p>
          <a:p>
            <a:pPr marL="461963" indent="-461963">
              <a:spcAft>
                <a:spcPts val="120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Relative Prime and Prime Factorization [5-6, 9-12, 13-15]</a:t>
            </a:r>
          </a:p>
          <a:p>
            <a:pPr marL="461963" indent="-461963">
              <a:spcAft>
                <a:spcPts val="120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An Extension of Euclid Algorithm  [17-25]</a:t>
            </a:r>
          </a:p>
          <a:p>
            <a:pPr marL="461963" indent="-461963">
              <a:spcAft>
                <a:spcPts val="120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Modular Division and</a:t>
            </a:r>
            <a:r>
              <a:rPr lang="en-US" sz="2400" dirty="0">
                <a:solidFill>
                  <a:srgbClr val="3333FF"/>
                </a:solidFill>
                <a:cs typeface="Times New Roman" panose="02020603050405020304" pitchFamily="18" charset="0"/>
              </a:rPr>
              <a:t> Inverse Modulo n Computation [40-45]</a:t>
            </a:r>
            <a:endParaRPr lang="en-US" sz="2400" dirty="0">
              <a:ea typeface="Calibri" panose="020F0502020204030204" pitchFamily="34" charset="0"/>
              <a:cs typeface="Times New Roman" panose="02020603050405020304" pitchFamily="18" charset="0"/>
            </a:endParaRPr>
          </a:p>
        </p:txBody>
      </p:sp>
      <p:pic>
        <p:nvPicPr>
          <p:cNvPr id="6" name="Picture 5"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345109" y="1738223"/>
            <a:ext cx="571500" cy="522605"/>
          </a:xfrm>
          <a:prstGeom prst="rect">
            <a:avLst/>
          </a:prstGeom>
          <a:noFill/>
        </p:spPr>
      </p:pic>
    </p:spTree>
    <p:extLst>
      <p:ext uri="{BB962C8B-B14F-4D97-AF65-F5344CB8AC3E}">
        <p14:creationId xmlns:p14="http://schemas.microsoft.com/office/powerpoint/2010/main" val="2948239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098861" y="991012"/>
                <a:ext cx="9994277" cy="5458289"/>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if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 = d, then {ix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{d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x</m:t>
                        </m:r>
                      </m:num>
                      <m:den>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d</m:t>
                        </m:r>
                      </m:den>
                    </m:f>
                    <m:r>
                      <a:rPr lang="en-US" sz="2400" i="0">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i</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y</m:t>
                        </m:r>
                      </m:num>
                      <m:den>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d</m:t>
                        </m:r>
                      </m:den>
                    </m:f>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j</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pPr>
                <a:r>
                  <a:rPr lang="en-US" sz="2600" dirty="0">
                    <a:ea typeface="Calibri" panose="020F0502020204030204" pitchFamily="34" charset="0"/>
                    <a:cs typeface="Times New Roman" panose="02020603050405020304" pitchFamily="18" charset="0"/>
                  </a:rPr>
                  <a:t>Example 0.28</a:t>
                </a:r>
                <a:r>
                  <a:rPr lang="en-US" sz="2400" dirty="0">
                    <a:latin typeface="Times New Roman" panose="02020603050405020304" pitchFamily="18" charset="0"/>
                    <a:ea typeface="Calibri" panose="020F0502020204030204" pitchFamily="34" charset="0"/>
                    <a:cs typeface="Times New Roman" panose="02020603050405020304" pitchFamily="18" charset="0"/>
                  </a:rPr>
                  <a:t>: continue….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x = 60, y = 24.  find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a:t>
                </a:r>
              </a:p>
              <a:p>
                <a:pPr lvl="1">
                  <a:spcAft>
                    <a:spcPts val="600"/>
                  </a:spcAft>
                </a:pP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+ 12   implies 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(1)</a:t>
                </a:r>
              </a:p>
              <a:p>
                <a:pPr lvl="1">
                  <a:spcAft>
                    <a:spcPts val="600"/>
                  </a:spcAft>
                </a:pP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implies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(2)</a:t>
                </a:r>
              </a:p>
              <a:p>
                <a:pPr lvl="1">
                  <a:spcAft>
                    <a:spcPts val="600"/>
                  </a:spcAft>
                </a:pP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+ 12     implies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(3)</a:t>
                </a:r>
              </a:p>
              <a:p>
                <a:pPr>
                  <a:spcAft>
                    <a:spcPts val="600"/>
                  </a:spcAft>
                </a:pPr>
                <a:endParaRPr lang="en-US" sz="9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using (3) and (2)</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24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12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1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24)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using (1)</a:t>
                </a:r>
                <a:endParaRPr lang="en-US" sz="2400" u="sng"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rPr>
                  <a:t>Thus, </a:t>
                </a:r>
                <a:r>
                  <a:rPr lang="en-US" sz="2400" dirty="0" err="1">
                    <a:solidFill>
                      <a:srgbClr val="0000FF"/>
                    </a:solidFill>
                    <a:latin typeface="Times New Roman" panose="02020603050405020304" pitchFamily="18" charset="0"/>
                  </a:rPr>
                  <a:t>gcd</a:t>
                </a:r>
                <a:r>
                  <a:rPr lang="en-US" sz="2400" dirty="0">
                    <a:solidFill>
                      <a:srgbClr val="0000FF"/>
                    </a:solidFill>
                    <a:latin typeface="Times New Roman" panose="02020603050405020304" pitchFamily="18" charset="0"/>
                  </a:rPr>
                  <a:t>(60, 24) = 1*60 + (-2) *24 </a:t>
                </a:r>
              </a:p>
              <a:p>
                <a:pPr>
                  <a:spcAft>
                    <a:spcPts val="600"/>
                  </a:spcAft>
                </a:pPr>
                <a:r>
                  <a:rPr lang="en-US" sz="2400" dirty="0">
                    <a:solidFill>
                      <a:srgbClr val="0000FF"/>
                    </a:solidFill>
                    <a:latin typeface="Times New Roman" panose="02020603050405020304" pitchFamily="18" charset="0"/>
                  </a:rPr>
                  <a:t>		     = 12{</a:t>
                </a:r>
                <a:r>
                  <a:rPr lang="en-US" sz="2400" dirty="0">
                    <a:latin typeface="Times New Roman" panose="02020603050405020304" pitchFamily="18" charset="0"/>
                    <a:ea typeface="Calibri" panose="020F0502020204030204" pitchFamily="34" charset="0"/>
                    <a:cs typeface="Times New Roman" panose="02020603050405020304" pitchFamily="18" charset="0"/>
                  </a:rPr>
                  <a:t>1*5 + (- 2)*2</a:t>
                </a:r>
                <a:r>
                  <a:rPr lang="en-US" sz="2400" dirty="0">
                    <a:solidFill>
                      <a:srgbClr val="0000FF"/>
                    </a:solidFill>
                    <a:latin typeface="Times New Roman" panose="02020603050405020304" pitchFamily="18" charset="0"/>
                  </a:rPr>
                  <a:t> } = 12, where </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r>
                  <a:rPr lang="en-US" sz="2400" u="sng" dirty="0">
                    <a:latin typeface="Times New Roman" panose="02020603050405020304" pitchFamily="18" charset="0"/>
                    <a:ea typeface="Calibri" panose="020F0502020204030204" pitchFamily="34" charset="0"/>
                    <a:cs typeface="Times New Roman" panose="02020603050405020304" pitchFamily="18" charset="0"/>
                  </a:rPr>
                  <a:t>5</a:t>
                </a:r>
                <a:r>
                  <a:rPr lang="en-US" sz="2400" dirty="0">
                    <a:latin typeface="Times New Roman" panose="02020603050405020304" pitchFamily="18" charset="0"/>
                    <a:ea typeface="Calibri" panose="020F0502020204030204" pitchFamily="34" charset="0"/>
                    <a:cs typeface="Times New Roman" panose="02020603050405020304" pitchFamily="18" charset="0"/>
                  </a:rPr>
                  <a:t> + (- 2)*</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rPr>
                  <a:t> = 1 </a:t>
                </a:r>
                <a:endParaRPr lang="en-US" sz="2400" dirty="0"/>
              </a:p>
            </p:txBody>
          </p:sp>
        </mc:Choice>
        <mc:Fallback>
          <p:sp>
            <p:nvSpPr>
              <p:cNvPr id="2" name="Rectangle 1"/>
              <p:cNvSpPr>
                <a:spLocks noRot="1" noChangeAspect="1" noMove="1" noResize="1" noEditPoints="1" noAdjustHandles="1" noChangeArrowheads="1" noChangeShapeType="1" noTextEdit="1"/>
              </p:cNvSpPr>
              <p:nvPr/>
            </p:nvSpPr>
            <p:spPr>
              <a:xfrm>
                <a:off x="1098861" y="991012"/>
                <a:ext cx="9994277" cy="5458289"/>
              </a:xfrm>
              <a:prstGeom prst="rect">
                <a:avLst/>
              </a:prstGeom>
              <a:blipFill>
                <a:blip r:embed="rId2"/>
                <a:stretch>
                  <a:fillRect l="-1098" b="-1564"/>
                </a:stretch>
              </a:blipFill>
            </p:spPr>
            <p:txBody>
              <a:bodyPr/>
              <a:lstStyle/>
              <a:p>
                <a:r>
                  <a:rPr lang="en-US">
                    <a:noFill/>
                  </a:rPr>
                  <a:t> </a:t>
                </a:r>
              </a:p>
            </p:txBody>
          </p:sp>
        </mc:Fallback>
      </mc:AlternateContent>
      <p:sp>
        <p:nvSpPr>
          <p:cNvPr id="5" name="TextBox 4"/>
          <p:cNvSpPr txBox="1"/>
          <p:nvPr/>
        </p:nvSpPr>
        <p:spPr>
          <a:xfrm>
            <a:off x="3545145" y="470232"/>
            <a:ext cx="6621375" cy="400110"/>
          </a:xfrm>
          <a:prstGeom prst="rect">
            <a:avLst/>
          </a:prstGeom>
          <a:noFill/>
          <a:ln>
            <a:solidFill>
              <a:schemeClr val="accent1"/>
            </a:solidFill>
          </a:ln>
        </p:spPr>
        <p:txBody>
          <a:bodyPr wrap="square" rtlCol="0">
            <a:spAutoFit/>
          </a:bodyPr>
          <a:lstStyle/>
          <a:p>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(60, 24) d=12= min{1*60 + (-2)*24,  3*60 + (-7)*24, …. }</a:t>
            </a:r>
          </a:p>
        </p:txBody>
      </p:sp>
      <p:sp>
        <p:nvSpPr>
          <p:cNvPr id="6" name="Thought Bubble: Cloud 5">
            <a:extLst>
              <a:ext uri="{FF2B5EF4-FFF2-40B4-BE49-F238E27FC236}">
                <a16:creationId xmlns:a16="http://schemas.microsoft.com/office/drawing/2014/main" id="{5E45BF84-F09F-4A36-ACEC-53F905CA8248}"/>
              </a:ext>
            </a:extLst>
          </p:cNvPr>
          <p:cNvSpPr/>
          <p:nvPr/>
        </p:nvSpPr>
        <p:spPr>
          <a:xfrm rot="20706359" flipH="1">
            <a:off x="770763" y="243312"/>
            <a:ext cx="1122235" cy="37999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Recall</a:t>
            </a:r>
          </a:p>
        </p:txBody>
      </p:sp>
      <p:sp>
        <p:nvSpPr>
          <p:cNvPr id="3" name="TextBox 2">
            <a:extLst>
              <a:ext uri="{FF2B5EF4-FFF2-40B4-BE49-F238E27FC236}">
                <a16:creationId xmlns:a16="http://schemas.microsoft.com/office/drawing/2014/main" id="{4BADE981-12A9-42D5-967A-F474EEFD6E97}"/>
              </a:ext>
            </a:extLst>
          </p:cNvPr>
          <p:cNvSpPr txBox="1"/>
          <p:nvPr/>
        </p:nvSpPr>
        <p:spPr>
          <a:xfrm>
            <a:off x="8633402" y="1838549"/>
            <a:ext cx="2459736" cy="2293607"/>
          </a:xfrm>
          <a:prstGeom prst="rect">
            <a:avLst/>
          </a:prstGeom>
          <a:noFill/>
          <a:ln>
            <a:solidFill>
              <a:schemeClr val="accent1"/>
            </a:solidFill>
          </a:ln>
        </p:spPr>
        <p:txBody>
          <a:bodyPr wrap="square" rtlCol="0">
            <a:spAutoFit/>
          </a:bodyPr>
          <a:lstStyle/>
          <a:p>
            <a:r>
              <a:rPr lang="en-US" sz="2400" dirty="0"/>
              <a:t>   </a:t>
            </a:r>
            <a:r>
              <a:rPr lang="en-US" sz="2400" dirty="0" err="1">
                <a:solidFill>
                  <a:srgbClr val="0000FF"/>
                </a:solidFill>
              </a:rPr>
              <a:t>gcd</a:t>
            </a:r>
            <a:r>
              <a:rPr lang="en-US" sz="2400" dirty="0">
                <a:solidFill>
                  <a:srgbClr val="0000FF"/>
                </a:solidFill>
              </a:rPr>
              <a:t>(60, 24)</a:t>
            </a:r>
          </a:p>
          <a:p>
            <a:r>
              <a:rPr lang="en-US" sz="2400" dirty="0"/>
              <a:t>= </a:t>
            </a:r>
            <a:r>
              <a:rPr lang="en-US" sz="2400" dirty="0" err="1"/>
              <a:t>gcd</a:t>
            </a:r>
            <a:r>
              <a:rPr lang="en-US" sz="2400" dirty="0"/>
              <a:t>(24, 60%24)</a:t>
            </a:r>
          </a:p>
          <a:p>
            <a:r>
              <a:rPr lang="en-US" sz="2400" dirty="0"/>
              <a:t>= </a:t>
            </a:r>
            <a:r>
              <a:rPr lang="en-US" sz="2400" dirty="0" err="1">
                <a:solidFill>
                  <a:srgbClr val="0000FF"/>
                </a:solidFill>
              </a:rPr>
              <a:t>gcd</a:t>
            </a:r>
            <a:r>
              <a:rPr lang="en-US" sz="2400" dirty="0">
                <a:solidFill>
                  <a:srgbClr val="0000FF"/>
                </a:solidFill>
              </a:rPr>
              <a:t>(24, 12)</a:t>
            </a:r>
          </a:p>
          <a:p>
            <a:r>
              <a:rPr lang="en-US" sz="2400" dirty="0"/>
              <a:t>= </a:t>
            </a:r>
            <a:r>
              <a:rPr lang="en-US" sz="2400" dirty="0" err="1"/>
              <a:t>gcd</a:t>
            </a:r>
            <a:r>
              <a:rPr lang="en-US" sz="2400" dirty="0"/>
              <a:t>(12, 24%12)</a:t>
            </a:r>
          </a:p>
          <a:p>
            <a:r>
              <a:rPr lang="en-US" sz="2400" dirty="0"/>
              <a:t>= </a:t>
            </a:r>
            <a:r>
              <a:rPr lang="en-US" sz="2400" dirty="0" err="1">
                <a:solidFill>
                  <a:srgbClr val="0000FF"/>
                </a:solidFill>
              </a:rPr>
              <a:t>gcd</a:t>
            </a:r>
            <a:r>
              <a:rPr lang="en-US" sz="2400" dirty="0">
                <a:solidFill>
                  <a:srgbClr val="0000FF"/>
                </a:solidFill>
              </a:rPr>
              <a:t>(12, 0)</a:t>
            </a:r>
          </a:p>
          <a:p>
            <a:r>
              <a:rPr lang="en-US" sz="2400" dirty="0"/>
              <a:t>= 12                                                                                                       </a:t>
            </a:r>
          </a:p>
        </p:txBody>
      </p:sp>
      <p:pic>
        <p:nvPicPr>
          <p:cNvPr id="8" name="Picture 7"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30080">
            <a:off x="1292990" y="487034"/>
            <a:ext cx="630936" cy="45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86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C411F7-6C43-4E64-8B70-7C129282E10B}"/>
              </a:ext>
            </a:extLst>
          </p:cNvPr>
          <p:cNvSpPr txBox="1"/>
          <p:nvPr/>
        </p:nvSpPr>
        <p:spPr>
          <a:xfrm>
            <a:off x="1297122" y="4142278"/>
            <a:ext cx="10020880" cy="174128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33507" y="1184220"/>
            <a:ext cx="10020880" cy="5237331"/>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0.45:</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We know 12 is the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24). Using the extended Euclid Algorithm, it yields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which are stated in the following table.  </a:t>
            </a:r>
          </a:p>
          <a:p>
            <a:pPr>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min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 where 1*5 + (-2)*2 = 1 &gt; 0. (3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p>
          <a:p>
            <a:pPr>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min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0*</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where 0*2 + 1*1 = 1 &gt; 0.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 </a:t>
            </a:r>
          </a:p>
          <a:p>
            <a:pPr>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min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+ 0*</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where 1*1 + 0*0 = 1 &gt; 0. (initial step)</a:t>
            </a:r>
          </a:p>
          <a:p>
            <a:pPr>
              <a:lnSpc>
                <a:spcPct val="107000"/>
              </a:lnSpc>
              <a:spcAft>
                <a:spcPts val="800"/>
              </a:spcAft>
            </a:pP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cs typeface="Times New Roman" panose="02020603050405020304" pitchFamily="18" charset="0"/>
              </a:rPr>
              <a:t>d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60 + </a:t>
            </a:r>
            <a:r>
              <a:rPr lang="en-US" sz="2400" dirty="0">
                <a:latin typeface="Times New Roman" panose="02020603050405020304" pitchFamily="18" charset="0"/>
                <a:ea typeface="Calibri" panose="020F0502020204030204" pitchFamily="34"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24 =  min{12*(</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5 + j</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2)|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in Z,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5 + j</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2 &gt;0} </a:t>
            </a:r>
          </a:p>
        </p:txBody>
      </p:sp>
      <p:graphicFrame>
        <p:nvGraphicFramePr>
          <p:cNvPr id="3" name="Table 2"/>
          <p:cNvGraphicFramePr>
            <a:graphicFrameLocks noGrp="1"/>
          </p:cNvGraphicFramePr>
          <p:nvPr>
            <p:extLst>
              <p:ext uri="{D42A27DB-BD31-4B8C-83A1-F6EECF244321}">
                <p14:modId xmlns:p14="http://schemas.microsoft.com/office/powerpoint/2010/main" val="3612032163"/>
              </p:ext>
            </p:extLst>
          </p:nvPr>
        </p:nvGraphicFramePr>
        <p:xfrm>
          <a:off x="1566953" y="4314227"/>
          <a:ext cx="8221650" cy="1488653"/>
        </p:xfrm>
        <a:graphic>
          <a:graphicData uri="http://schemas.openxmlformats.org/drawingml/2006/table">
            <a:tbl>
              <a:tblPr firstRow="1" firstCol="1" bandRow="1">
                <a:tableStyleId>{5C22544A-7EE6-4342-B048-85BDC9FD1C3A}</a:tableStyleId>
              </a:tblPr>
              <a:tblGrid>
                <a:gridCol w="1173630">
                  <a:extLst>
                    <a:ext uri="{9D8B030D-6E8A-4147-A177-3AD203B41FA5}">
                      <a16:colId xmlns:a16="http://schemas.microsoft.com/office/drawing/2014/main" val="20000"/>
                    </a:ext>
                  </a:extLst>
                </a:gridCol>
                <a:gridCol w="1174670">
                  <a:extLst>
                    <a:ext uri="{9D8B030D-6E8A-4147-A177-3AD203B41FA5}">
                      <a16:colId xmlns:a16="http://schemas.microsoft.com/office/drawing/2014/main" val="20001"/>
                    </a:ext>
                  </a:extLst>
                </a:gridCol>
                <a:gridCol w="1174670">
                  <a:extLst>
                    <a:ext uri="{9D8B030D-6E8A-4147-A177-3AD203B41FA5}">
                      <a16:colId xmlns:a16="http://schemas.microsoft.com/office/drawing/2014/main" val="20002"/>
                    </a:ext>
                  </a:extLst>
                </a:gridCol>
                <a:gridCol w="1174670">
                  <a:extLst>
                    <a:ext uri="{9D8B030D-6E8A-4147-A177-3AD203B41FA5}">
                      <a16:colId xmlns:a16="http://schemas.microsoft.com/office/drawing/2014/main" val="20003"/>
                    </a:ext>
                  </a:extLst>
                </a:gridCol>
                <a:gridCol w="1174670">
                  <a:extLst>
                    <a:ext uri="{9D8B030D-6E8A-4147-A177-3AD203B41FA5}">
                      <a16:colId xmlns:a16="http://schemas.microsoft.com/office/drawing/2014/main" val="20004"/>
                    </a:ext>
                  </a:extLst>
                </a:gridCol>
                <a:gridCol w="1174670">
                  <a:extLst>
                    <a:ext uri="{9D8B030D-6E8A-4147-A177-3AD203B41FA5}">
                      <a16:colId xmlns:a16="http://schemas.microsoft.com/office/drawing/2014/main" val="20005"/>
                    </a:ext>
                  </a:extLst>
                </a:gridCol>
                <a:gridCol w="1174670">
                  <a:extLst>
                    <a:ext uri="{9D8B030D-6E8A-4147-A177-3AD203B41FA5}">
                      <a16:colId xmlns:a16="http://schemas.microsoft.com/office/drawing/2014/main" val="3204623052"/>
                    </a:ext>
                  </a:extLst>
                </a:gridCol>
              </a:tblGrid>
              <a:tr h="426710">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aseline="-25000" dirty="0">
                          <a:solidFill>
                            <a:schemeClr val="tx1"/>
                          </a:solidFill>
                          <a:effectLst/>
                          <a:latin typeface="Times New Roman" panose="02020603050405020304" pitchFamily="18" charset="0"/>
                          <a:cs typeface="Times New Roman" panose="02020603050405020304" pitchFamily="18" charset="0"/>
                        </a:rPr>
                        <a:t>└</a:t>
                      </a:r>
                      <a:r>
                        <a:rPr lang="en-US" sz="2200" dirty="0">
                          <a:solidFill>
                            <a:schemeClr val="tx1"/>
                          </a:solidFill>
                          <a:effectLst/>
                          <a:latin typeface="Times New Roman" panose="02020603050405020304" pitchFamily="18" charset="0"/>
                          <a:cs typeface="Times New Roman" panose="02020603050405020304" pitchFamily="18" charset="0"/>
                        </a:rPr>
                        <a:t> x/y </a:t>
                      </a:r>
                      <a:r>
                        <a:rPr lang="en-US" sz="2200" baseline="-250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gcd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j</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3981">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60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24</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12</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latin typeface="Times New Roman" panose="02020603050405020304" pitchFamily="18" charset="0"/>
                          <a:cs typeface="Times New Roman" panose="02020603050405020304" pitchFamily="18" charset="0"/>
                        </a:rPr>
                        <a:t>1</a:t>
                      </a:r>
                      <a:endParaRPr lang="en-US" sz="2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latin typeface="Times New Roman" panose="02020603050405020304" pitchFamily="18" charset="0"/>
                          <a:cs typeface="Times New Roman" panose="02020603050405020304" pitchFamily="18" charset="0"/>
                        </a:rPr>
                        <a:t>-2</a:t>
                      </a:r>
                      <a:endParaRPr lang="en-US" sz="2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3981">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12</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latin typeface="Times New Roman" panose="02020603050405020304" pitchFamily="18" charset="0"/>
                          <a:cs typeface="Times New Roman" panose="02020603050405020304" pitchFamily="18" charset="0"/>
                        </a:rPr>
                        <a:t>0</a:t>
                      </a:r>
                      <a:endParaRPr lang="en-US" sz="2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latin typeface="Times New Roman" panose="02020603050405020304" pitchFamily="18" charset="0"/>
                          <a:cs typeface="Times New Roman" panose="02020603050405020304" pitchFamily="18" charset="0"/>
                        </a:rPr>
                        <a:t>1</a:t>
                      </a:r>
                      <a:endParaRPr lang="en-US" sz="2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3981">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12</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latin typeface="Times New Roman" panose="02020603050405020304" pitchFamily="18" charset="0"/>
                          <a:cs typeface="Times New Roman" panose="02020603050405020304" pitchFamily="18" charset="0"/>
                        </a:rPr>
                        <a:t>1</a:t>
                      </a:r>
                      <a:endParaRPr lang="en-US" sz="2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latin typeface="Times New Roman" panose="02020603050405020304" pitchFamily="18" charset="0"/>
                          <a:cs typeface="Times New Roman" panose="02020603050405020304" pitchFamily="18" charset="0"/>
                        </a:rPr>
                        <a:t>0</a:t>
                      </a:r>
                      <a:endParaRPr lang="en-US" sz="2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695A06E2-A134-4C2D-8EF3-5E93AF58B4EC}"/>
                  </a:ext>
                </a:extLst>
              </p:cNvPr>
              <p:cNvSpPr/>
              <p:nvPr/>
            </p:nvSpPr>
            <p:spPr>
              <a:xfrm>
                <a:off x="4588319" y="312717"/>
                <a:ext cx="6328498" cy="1323439"/>
              </a:xfrm>
              <a:prstGeom prst="rect">
                <a:avLst/>
              </a:prstGeom>
              <a:ln>
                <a:solidFill>
                  <a:schemeClr val="tx1"/>
                </a:solidFill>
              </a:ln>
            </p:spPr>
            <p:txBody>
              <a:bodyPr wrap="square">
                <a:spAutoFit/>
              </a:bodyPr>
              <a:lstStyle/>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*60+ j*24 = 12(i5 + j2).</a:t>
                </a:r>
              </a:p>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(60, 24) = min{12(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 &gt; 0}</a:t>
                </a:r>
              </a:p>
              <a:p>
                <a:r>
                  <a:rPr lang="en-US" sz="2000" dirty="0" err="1">
                    <a:solidFill>
                      <a:srgbClr val="C00000"/>
                    </a:solidFill>
                    <a:latin typeface="Times New Roman" panose="02020603050405020304" pitchFamily="18" charset="0"/>
                    <a:cs typeface="Times New Roman" panose="02020603050405020304" pitchFamily="18" charset="0"/>
                  </a:rPr>
                  <a:t>gcd</a:t>
                </a:r>
                <a:r>
                  <a:rPr lang="en-US" sz="2000" dirty="0">
                    <a:solidFill>
                      <a:srgbClr val="C00000"/>
                    </a:solidFill>
                    <a:latin typeface="Times New Roman" panose="02020603050405020304" pitchFamily="18" charset="0"/>
                    <a:cs typeface="Times New Roman" panose="02020603050405020304" pitchFamily="18" charset="0"/>
                  </a:rPr>
                  <a:t>(24, 12) = mi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 j*1)|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 j*1 &gt; 0}</a:t>
                </a:r>
              </a:p>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(12, 0)  = min {12(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 + j*0)|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 + j*0 &gt; 0}</a:t>
                </a:r>
              </a:p>
            </p:txBody>
          </p:sp>
        </mc:Choice>
        <mc:Fallback>
          <p:sp>
            <p:nvSpPr>
              <p:cNvPr id="4" name="Rectangle 3">
                <a:extLst>
                  <a:ext uri="{FF2B5EF4-FFF2-40B4-BE49-F238E27FC236}">
                    <a16:creationId xmlns:a16="http://schemas.microsoft.com/office/drawing/2014/main" id="{695A06E2-A134-4C2D-8EF3-5E93AF58B4EC}"/>
                  </a:ext>
                </a:extLst>
              </p:cNvPr>
              <p:cNvSpPr>
                <a:spLocks noRot="1" noChangeAspect="1" noMove="1" noResize="1" noEditPoints="1" noAdjustHandles="1" noChangeArrowheads="1" noChangeShapeType="1" noTextEdit="1"/>
              </p:cNvSpPr>
              <p:nvPr/>
            </p:nvSpPr>
            <p:spPr>
              <a:xfrm>
                <a:off x="4588319" y="312717"/>
                <a:ext cx="6328498" cy="1323439"/>
              </a:xfrm>
              <a:prstGeom prst="rect">
                <a:avLst/>
              </a:prstGeom>
              <a:blipFill>
                <a:blip r:embed="rId2"/>
                <a:stretch>
                  <a:fillRect l="-962" t="-1826" b="-6849"/>
                </a:stretch>
              </a:blipFill>
              <a:ln>
                <a:solidFill>
                  <a:schemeClr val="tx1"/>
                </a:solidFill>
              </a:ln>
            </p:spPr>
            <p:txBody>
              <a:bodyPr/>
              <a:lstStyle/>
              <a:p>
                <a:r>
                  <a:rPr lang="en-US">
                    <a:noFill/>
                  </a:rPr>
                  <a:t> </a:t>
                </a:r>
              </a:p>
            </p:txBody>
          </p:sp>
        </mc:Fallback>
      </mc:AlternateContent>
      <p:pic>
        <p:nvPicPr>
          <p:cNvPr id="6" name="Picture 5" descr="Emoticon making a point Stock Vector - 14709057">
            <a:extLst>
              <a:ext uri="{FF2B5EF4-FFF2-40B4-BE49-F238E27FC236}">
                <a16:creationId xmlns:a16="http://schemas.microsoft.com/office/drawing/2014/main" id="{C1ABAF9C-6385-10D5-5E41-8D98E2E2E8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5677" y="1354216"/>
            <a:ext cx="417830" cy="281940"/>
          </a:xfrm>
          <a:prstGeom prst="rect">
            <a:avLst/>
          </a:prstGeom>
          <a:noFill/>
          <a:ln>
            <a:noFill/>
          </a:ln>
        </p:spPr>
      </p:pic>
    </p:spTree>
    <p:extLst>
      <p:ext uri="{BB962C8B-B14F-4D97-AF65-F5344CB8AC3E}">
        <p14:creationId xmlns:p14="http://schemas.microsoft.com/office/powerpoint/2010/main" val="2980327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649BFE-D9CB-422F-94F1-1B47D602B6D1}"/>
              </a:ext>
            </a:extLst>
          </p:cNvPr>
          <p:cNvSpPr txBox="1"/>
          <p:nvPr/>
        </p:nvSpPr>
        <p:spPr>
          <a:xfrm>
            <a:off x="1141726" y="3080097"/>
            <a:ext cx="10163583" cy="298819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16893" y="3161311"/>
            <a:ext cx="8119695" cy="2751715"/>
          </a:xfrm>
          <a:prstGeom prst="rect">
            <a:avLst/>
          </a:prstGeom>
        </p:spPr>
        <p:txBody>
          <a:bodyPr wrap="square">
            <a:spAutoFit/>
          </a:bodyPr>
          <a:lstStyle/>
          <a:p>
            <a:pPr>
              <a:lnSpc>
                <a:spcPct val="107000"/>
              </a:lnSpc>
              <a:spcAft>
                <a:spcPts val="8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But when can we find these integer numbers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and j?</a:t>
            </a:r>
          </a:p>
          <a:p>
            <a:pPr marL="800100" lvl="1" indent="-342900">
              <a:lnSpc>
                <a:spcPct val="107000"/>
              </a:lnSpc>
              <a:spcAft>
                <a:spcPts val="800"/>
              </a:spcAft>
              <a:buFont typeface="Arial" panose="020B0604020202020204" pitchFamily="34" charset="0"/>
              <a:buChar char="•"/>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Under what circumstance can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(x, y) be expressed in this checkable form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*x + j*y &gt; 0?</a:t>
            </a:r>
            <a:endPar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 turns out that it always can. </a:t>
            </a:r>
          </a:p>
          <a:p>
            <a:pPr>
              <a:lnSpc>
                <a:spcPct val="107000"/>
              </a:lnSpc>
              <a:spcAft>
                <a:spcPts val="800"/>
              </a:spcAf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What is even better, the coefficients </a:t>
            </a:r>
            <a:r>
              <a:rPr lang="en-US" sz="2400" i="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can be found by a small extension to Euclid’s algorithm which is as follows:</a:t>
            </a:r>
            <a:endParaRPr lang="en-US" sz="2400" i="1"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E2FDE41-24D7-479B-8C16-8838A96A51EA}"/>
                  </a:ext>
                </a:extLst>
              </p:cNvPr>
              <p:cNvSpPr txBox="1"/>
              <p:nvPr/>
            </p:nvSpPr>
            <p:spPr>
              <a:xfrm>
                <a:off x="1739698" y="1085627"/>
                <a:ext cx="7874084" cy="1612749"/>
              </a:xfrm>
              <a:prstGeom prst="rect">
                <a:avLst/>
              </a:prstGeom>
              <a:noFill/>
              <a:ln>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gcd(x, y) = d = min{ d(</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𝑥</m:t>
                        </m:r>
                      </m:num>
                      <m:den>
                        <m:r>
                          <a:rPr lang="en-US" sz="2400" b="0" i="1" smtClean="0">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j*</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a:t>
                </a:r>
                <a14:m>
                  <m:oMath xmlns:m="http://schemas.openxmlformats.org/officeDocument/2006/math">
                    <m:r>
                      <a:rPr lang="en-US" sz="2400" i="1" smtClean="0">
                        <a:latin typeface="Cambria Math" panose="02040503050406030204" pitchFamily="18" charset="0"/>
                        <a:ea typeface="Cambria Math" panose="02040503050406030204" pitchFamily="18" charset="0"/>
                      </a:rPr>
                      <m:t>𝜀</m:t>
                    </m:r>
                  </m:oMath>
                </a14:m>
                <a:r>
                  <a:rPr lang="en-US" sz="2400" dirty="0">
                    <a:latin typeface="Times New Roman" panose="02020603050405020304" pitchFamily="18" charset="0"/>
                    <a:cs typeface="Times New Roman" panose="02020603050405020304" pitchFamily="18" charset="0"/>
                  </a:rPr>
                  <a:t> Z,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𝑥</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j*</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&gt; 0 }.</a:t>
                </a:r>
              </a:p>
              <a:p>
                <a:r>
                  <a:rPr lang="en-US" sz="2400" dirty="0">
                    <a:latin typeface="Times New Roman" panose="02020603050405020304" pitchFamily="18" charset="0"/>
                    <a:cs typeface="Times New Roman" panose="02020603050405020304" pitchFamily="18" charset="0"/>
                  </a:rPr>
                  <a:t>That means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𝑥</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j*</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1 for getting the minimum d.</a:t>
                </a:r>
              </a:p>
              <a:p>
                <a:r>
                  <a:rPr lang="en-US" sz="2400" dirty="0">
                    <a:latin typeface="Times New Roman" panose="02020603050405020304" pitchFamily="18" charset="0"/>
                    <a:cs typeface="Times New Roman" panose="02020603050405020304" pitchFamily="18" charset="0"/>
                  </a:rPr>
                  <a:t>Furthermore,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𝑥</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are relatively prime.</a:t>
                </a:r>
              </a:p>
            </p:txBody>
          </p:sp>
        </mc:Choice>
        <mc:Fallback>
          <p:sp>
            <p:nvSpPr>
              <p:cNvPr id="5" name="TextBox 4">
                <a:extLst>
                  <a:ext uri="{FF2B5EF4-FFF2-40B4-BE49-F238E27FC236}">
                    <a16:creationId xmlns:a16="http://schemas.microsoft.com/office/drawing/2014/main" id="{2E2FDE41-24D7-479B-8C16-8838A96A51EA}"/>
                  </a:ext>
                </a:extLst>
              </p:cNvPr>
              <p:cNvSpPr txBox="1">
                <a:spLocks noRot="1" noChangeAspect="1" noMove="1" noResize="1" noEditPoints="1" noAdjustHandles="1" noChangeArrowheads="1" noChangeShapeType="1" noTextEdit="1"/>
              </p:cNvSpPr>
              <p:nvPr/>
            </p:nvSpPr>
            <p:spPr>
              <a:xfrm>
                <a:off x="1739698" y="1085627"/>
                <a:ext cx="7874084" cy="1612749"/>
              </a:xfrm>
              <a:prstGeom prst="rect">
                <a:avLst/>
              </a:prstGeom>
              <a:blipFill>
                <a:blip r:embed="rId2"/>
                <a:stretch>
                  <a:fillRect l="-1082"/>
                </a:stretch>
              </a:blipFill>
              <a:ln>
                <a:solidFill>
                  <a:schemeClr val="tx1"/>
                </a:solidFill>
              </a:ln>
            </p:spPr>
            <p:txBody>
              <a:bodyPr/>
              <a:lstStyle/>
              <a:p>
                <a:r>
                  <a:rPr lang="en-US">
                    <a:noFill/>
                  </a:rPr>
                  <a:t> </a:t>
                </a:r>
              </a:p>
            </p:txBody>
          </p:sp>
        </mc:Fallback>
      </mc:AlternateContent>
      <p:pic>
        <p:nvPicPr>
          <p:cNvPr id="6" name="Picture 5"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V="1">
            <a:off x="1141725" y="4046780"/>
            <a:ext cx="396471" cy="350408"/>
          </a:xfrm>
          <a:prstGeom prst="rect">
            <a:avLst/>
          </a:prstGeom>
          <a:noFill/>
        </p:spPr>
      </p:pic>
    </p:spTree>
    <p:extLst>
      <p:ext uri="{BB962C8B-B14F-4D97-AF65-F5344CB8AC3E}">
        <p14:creationId xmlns:p14="http://schemas.microsoft.com/office/powerpoint/2010/main" val="834814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783837" y="3155955"/>
                <a:ext cx="8508710" cy="3664721"/>
              </a:xfrm>
              <a:prstGeom prst="rect">
                <a:avLst/>
              </a:prstGeom>
              <a:solidFill>
                <a:schemeClr val="accent5">
                  <a:lumMod val="20000"/>
                  <a:lumOff val="80000"/>
                </a:schemeClr>
              </a:solidFill>
            </p:spPr>
            <p:txBody>
              <a:bodyPr wrap="square">
                <a:spAutoFit/>
              </a:bodyPr>
              <a:lstStyle/>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function extended-Euclid(x, y)</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integers x and y with x ≥ y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Integers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 such that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and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j*y = 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(y ==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a:t>
                </a:r>
                <a:r>
                  <a:rPr lang="en-US" sz="2400" spc="-100" dirty="0">
                    <a:latin typeface="Consolas" panose="020B0609020204030204" pitchFamily="49" charset="0"/>
                    <a:ea typeface="Calibri" panose="020F0502020204030204" pitchFamily="34" charset="0"/>
                    <a:cs typeface="Times New Roman" panose="02020603050405020304" pitchFamily="18" charset="0"/>
                  </a:rPr>
                  <a:t>) then return (1, 0, x);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1*x + </a:t>
                </a:r>
                <a:r>
                  <a:rPr lang="en-US" sz="2400" spc="-100" dirty="0">
                    <a:latin typeface="Consolas" panose="020B0609020204030204" pitchFamily="49" charset="0"/>
                    <a:ea typeface="Calibri" panose="020F0502020204030204" pitchFamily="34" charset="0"/>
                    <a:cs typeface="Times New Roman" panose="02020603050405020304" pitchFamily="18" charset="0"/>
                  </a:rPr>
                  <a:t>0*</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x</a:t>
                </a:r>
              </a:p>
              <a:p>
                <a:pPr>
                  <a:spcAft>
                    <a:spcPts val="12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else</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 extended-Euclid(y, x mod y);</a:t>
                </a:r>
                <a:endParaRPr lang="en-US" sz="2400" spc="-100" dirty="0">
                  <a:latin typeface="Consolas" panose="020B0609020204030204" pitchFamily="49" charset="0"/>
                  <a:ea typeface="Calibri" panose="020F0502020204030204" pitchFamily="34" charset="0"/>
                  <a:cs typeface="Times New Roman" panose="02020603050405020304" pitchFamily="18" charset="0"/>
                </a:endParaRPr>
              </a:p>
              <a:p>
                <a:pPr>
                  <a:spcAft>
                    <a:spcPts val="1200"/>
                  </a:spcAft>
                </a:pP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return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2400" spc="-10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400" spc="-100" baseline="-250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dirty="0" smtClean="0">
                            <a:solidFill>
                              <a:srgbClr val="FF0000"/>
                            </a:solidFill>
                            <a:effectLst/>
                            <a:latin typeface="Cambria Math" panose="02040503050406030204" pitchFamily="18" charset="0"/>
                            <a:cs typeface="Times New Roman" panose="02020603050405020304" pitchFamily="18" charset="0"/>
                          </a:rPr>
                        </m:ctrlPr>
                      </m:fPr>
                      <m:num>
                        <m:r>
                          <a:rPr lang="en-US" sz="2400" b="0" i="1" dirty="0" smtClean="0">
                            <a:solidFill>
                              <a:srgbClr val="FF0000"/>
                            </a:solidFill>
                            <a:effectLst/>
                            <a:latin typeface="Cambria Math" panose="02040503050406030204" pitchFamily="18" charset="0"/>
                            <a:cs typeface="Times New Roman" panose="02020603050405020304" pitchFamily="18" charset="0"/>
                          </a:rPr>
                          <m:t>𝑥</m:t>
                        </m:r>
                      </m:num>
                      <m:den>
                        <m:r>
                          <a:rPr lang="en-US" sz="2400" b="0" i="1" dirty="0" smtClean="0">
                            <a:solidFill>
                              <a:srgbClr val="FF0000"/>
                            </a:solidFill>
                            <a:effectLst/>
                            <a:latin typeface="Cambria Math" panose="02040503050406030204" pitchFamily="18" charset="0"/>
                            <a:cs typeface="Times New Roman" panose="02020603050405020304" pitchFamily="18" charset="0"/>
                          </a:rPr>
                          <m:t>𝑦</m:t>
                        </m:r>
                      </m:den>
                    </m:f>
                    <m:r>
                      <a:rPr lang="en-US" sz="2400" i="1" dirty="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spc="-100" baseline="-250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p>
              <a:p>
                <a:pPr>
                  <a:spcAft>
                    <a:spcPts val="12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mod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spc="-100" dirty="0">
                  <a:effectLst/>
                  <a:latin typeface="Consolas" panose="020B0609020204030204" pitchFamily="49" charset="0"/>
                  <a:ea typeface="Calibri" panose="020F0502020204030204" pitchFamily="34"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783837" y="3155955"/>
                <a:ext cx="8508710" cy="3664721"/>
              </a:xfrm>
              <a:prstGeom prst="rect">
                <a:avLst/>
              </a:prstGeom>
              <a:blipFill>
                <a:blip r:embed="rId2"/>
                <a:stretch>
                  <a:fillRect l="-1147" t="-1165" b="-28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 Box 546"/>
              <p:cNvSpPr txBox="1"/>
              <p:nvPr/>
            </p:nvSpPr>
            <p:spPr>
              <a:xfrm>
                <a:off x="4705028" y="474260"/>
                <a:ext cx="5703135" cy="2619940"/>
              </a:xfrm>
              <a:prstGeom prst="rect">
                <a:avLst/>
              </a:prstGeom>
              <a:solidFill>
                <a:srgbClr val="FFFF0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unction extended-Euclid(x, y)</a:t>
                </a: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clarity, x =  q * y + r, where r = x mod y.</a:t>
                </a: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if  (y == 0) then return (1, 0, x); //return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=1, j=0, x).</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lse {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j</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extended-Euclid(y, x mod y);</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j, d) = (j</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aseline="-25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dirty="0" smtClean="0">
                            <a:solidFill>
                              <a:srgbClr val="FF0000"/>
                            </a:solidFill>
                            <a:effectLst/>
                            <a:latin typeface="Cambria Math" panose="02040503050406030204" pitchFamily="18" charset="0"/>
                            <a:cs typeface="Times New Roman" panose="02020603050405020304" pitchFamily="18" charset="0"/>
                          </a:rPr>
                        </m:ctrlPr>
                      </m:fPr>
                      <m:num>
                        <m:r>
                          <a:rPr lang="en-US" sz="2400" b="0" i="1" dirty="0" smtClean="0">
                            <a:solidFill>
                              <a:srgbClr val="FF0000"/>
                            </a:solidFill>
                            <a:effectLst/>
                            <a:latin typeface="Cambria Math" panose="02040503050406030204" pitchFamily="18" charset="0"/>
                            <a:cs typeface="Times New Roman" panose="02020603050405020304" pitchFamily="18" charset="0"/>
                          </a:rPr>
                          <m:t>𝑥</m:t>
                        </m:r>
                      </m:num>
                      <m:den>
                        <m:r>
                          <a:rPr lang="en-US" sz="2400" b="0" i="1" dirty="0" smtClean="0">
                            <a:solidFill>
                              <a:srgbClr val="FF0000"/>
                            </a:solidFill>
                            <a:effectLst/>
                            <a:latin typeface="Cambria Math" panose="02040503050406030204" pitchFamily="18" charset="0"/>
                            <a:cs typeface="Times New Roman" panose="02020603050405020304" pitchFamily="18" charset="0"/>
                          </a:rPr>
                          <m:t>𝑦</m:t>
                        </m:r>
                      </m:den>
                    </m:f>
                    <m:r>
                      <a:rPr lang="en-US" sz="2400" i="1" dirty="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baseline="-25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j</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return (</a:t>
                </a:r>
                <a:r>
                  <a:rPr lang="en-US"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j, d) }</a:t>
                </a:r>
                <a:endParaRPr lang="en-US" sz="2000" dirty="0">
                  <a:effectLst/>
                  <a:ea typeface="Calibri" panose="020F0502020204030204" pitchFamily="34" charset="0"/>
                  <a:cs typeface="Times New Roman" panose="02020603050405020304" pitchFamily="18" charset="0"/>
                </a:endParaRPr>
              </a:p>
            </p:txBody>
          </p:sp>
        </mc:Choice>
        <mc:Fallback>
          <p:sp>
            <p:nvSpPr>
              <p:cNvPr id="3" name="Text Box 546"/>
              <p:cNvSpPr txBox="1">
                <a:spLocks noRot="1" noChangeAspect="1" noMove="1" noResize="1" noEditPoints="1" noAdjustHandles="1" noChangeArrowheads="1" noChangeShapeType="1" noTextEdit="1"/>
              </p:cNvSpPr>
              <p:nvPr/>
            </p:nvSpPr>
            <p:spPr>
              <a:xfrm>
                <a:off x="4705028" y="474260"/>
                <a:ext cx="5703135" cy="2619940"/>
              </a:xfrm>
              <a:prstGeom prst="rect">
                <a:avLst/>
              </a:prstGeom>
              <a:blipFill>
                <a:blip r:embed="rId3"/>
                <a:stretch>
                  <a:fillRect l="-1175" t="-1392" b="-6032"/>
                </a:stretch>
              </a:blipFill>
              <a:ln w="6350">
                <a:solidFill>
                  <a:prstClr val="black"/>
                </a:solidFill>
              </a:ln>
              <a:effectLst/>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E3BC171D-8FD7-4CD3-9B83-055D2529D2AE}"/>
              </a:ext>
            </a:extLst>
          </p:cNvPr>
          <p:cNvSpPr/>
          <p:nvPr/>
        </p:nvSpPr>
        <p:spPr>
          <a:xfrm rot="20706359" flipH="1">
            <a:off x="955665" y="1570801"/>
            <a:ext cx="514075" cy="42685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7B27FBE-E4AB-447B-98C3-9A56FF75E3B4}"/>
              </a:ext>
            </a:extLst>
          </p:cNvPr>
          <p:cNvSpPr txBox="1"/>
          <p:nvPr/>
        </p:nvSpPr>
        <p:spPr>
          <a:xfrm>
            <a:off x="1810360" y="1768377"/>
            <a:ext cx="287600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Euclid(x, y)</a:t>
            </a:r>
          </a:p>
          <a:p>
            <a:r>
              <a:rPr lang="en-US" sz="2000" dirty="0">
                <a:latin typeface="Times New Roman" panose="02020603050405020304" pitchFamily="18" charset="0"/>
                <a:cs typeface="Times New Roman" panose="02020603050405020304" pitchFamily="18" charset="0"/>
              </a:rPr>
              <a:t>if (y == 0) </a:t>
            </a:r>
          </a:p>
          <a:p>
            <a:r>
              <a:rPr lang="en-US" sz="2000" dirty="0">
                <a:latin typeface="Times New Roman" panose="02020603050405020304" pitchFamily="18" charset="0"/>
                <a:cs typeface="Times New Roman" panose="02020603050405020304" pitchFamily="18" charset="0"/>
              </a:rPr>
              <a:t>then  return x;</a:t>
            </a:r>
          </a:p>
          <a:p>
            <a:r>
              <a:rPr lang="en-US" sz="2000" dirty="0">
                <a:latin typeface="Times New Roman" panose="02020603050405020304" pitchFamily="18" charset="0"/>
                <a:cs typeface="Times New Roman" panose="02020603050405020304" pitchFamily="18" charset="0"/>
              </a:rPr>
              <a:t>else Euclid(y, x mod y);</a:t>
            </a:r>
          </a:p>
        </p:txBody>
      </p:sp>
      <p:sp>
        <p:nvSpPr>
          <p:cNvPr id="7" name="Left Brace 6">
            <a:extLst>
              <a:ext uri="{FF2B5EF4-FFF2-40B4-BE49-F238E27FC236}">
                <a16:creationId xmlns:a16="http://schemas.microsoft.com/office/drawing/2014/main" id="{FF989080-A5A9-4118-B6F6-09510441EFB1}"/>
              </a:ext>
            </a:extLst>
          </p:cNvPr>
          <p:cNvSpPr/>
          <p:nvPr/>
        </p:nvSpPr>
        <p:spPr>
          <a:xfrm rot="16200000">
            <a:off x="5356888" y="5557184"/>
            <a:ext cx="120444" cy="15145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descr="Emoticon making a point Stock Vector - 14709057">
            <a:extLst>
              <a:ext uri="{FF2B5EF4-FFF2-40B4-BE49-F238E27FC236}">
                <a16:creationId xmlns:a16="http://schemas.microsoft.com/office/drawing/2014/main" id="{B6529133-9ADA-2A08-74D6-799ADCC0EB4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750" y="1511904"/>
            <a:ext cx="612497" cy="413296"/>
          </a:xfrm>
          <a:prstGeom prst="rect">
            <a:avLst/>
          </a:prstGeom>
          <a:noFill/>
          <a:ln>
            <a:noFill/>
          </a:ln>
        </p:spPr>
      </p:pic>
    </p:spTree>
    <p:extLst>
      <p:ext uri="{BB962C8B-B14F-4D97-AF65-F5344CB8AC3E}">
        <p14:creationId xmlns:p14="http://schemas.microsoft.com/office/powerpoint/2010/main" val="653328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53EDDD9-9615-4842-BED3-A6204630BF1B}"/>
              </a:ext>
            </a:extLst>
          </p:cNvPr>
          <p:cNvSpPr txBox="1"/>
          <p:nvPr/>
        </p:nvSpPr>
        <p:spPr>
          <a:xfrm>
            <a:off x="1132114" y="1185478"/>
            <a:ext cx="10641875" cy="553753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75605" y="1482750"/>
            <a:ext cx="10232921" cy="4947958"/>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e-E(x = 60, y = 24)</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extended-Euclid(24, 60 mod 24 = 12);</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0 -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60/24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1, 12)</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-2, 12) which is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a:t>
            </a:r>
            <a:endParaRPr lang="en-US" sz="2400" dirty="0">
              <a:solidFill>
                <a:srgbClr val="0000FF"/>
              </a:solidFill>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e-E(x = 24, y =12)  </a:t>
            </a:r>
          </a:p>
          <a:p>
            <a:pPr>
              <a:lnSpc>
                <a:spcPct val="107000"/>
              </a:lnSpc>
              <a:spcAft>
                <a:spcPts val="800"/>
              </a:spcAf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j', d')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extended-Euclid(12, 24 mod 12 = 0);</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(0, 1 -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24/12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0, 12)</a:t>
            </a:r>
          </a:p>
          <a:p>
            <a:pPr>
              <a:lnSpc>
                <a:spcPct val="107000"/>
              </a:lnSpc>
              <a:spcAft>
                <a:spcPts val="800"/>
              </a:spcAft>
            </a:pP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(0, 1, 12) which is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e-E(x = 12, y = 0)</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Since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 = 0, </a:t>
            </a:r>
            <a:r>
              <a:rPr lang="en-US" sz="2400" dirty="0">
                <a:latin typeface="Times New Roman" panose="02020603050405020304" pitchFamily="18" charset="0"/>
                <a:ea typeface="Calibri" panose="020F0502020204030204" pitchFamily="34" charset="0"/>
                <a:cs typeface="Times New Roman" panose="02020603050405020304" pitchFamily="18" charset="0"/>
              </a:rPr>
              <a:t>return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 0, 12)   which is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 j'=0, x=12) …..(1)</a:t>
            </a:r>
            <a:endParaRPr lang="en-US" sz="2400" dirty="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Box 546"/>
          <p:cNvSpPr txBox="1"/>
          <p:nvPr/>
        </p:nvSpPr>
        <p:spPr>
          <a:xfrm>
            <a:off x="5955556" y="201670"/>
            <a:ext cx="5238468" cy="166688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function extended-Euclid(x, y)</a:t>
            </a:r>
          </a:p>
          <a:p>
            <a:r>
              <a:rPr lang="en-US" dirty="0">
                <a:latin typeface="Times New Roman" panose="02020603050405020304" pitchFamily="18" charset="0"/>
                <a:ea typeface="Calibri" panose="020F0502020204030204" pitchFamily="34" charset="0"/>
                <a:cs typeface="Times New Roman" panose="02020603050405020304" pitchFamily="18" charset="0"/>
              </a:rPr>
              <a:t>//For clarity, x =  q * y + r, where r = x mod y.</a:t>
            </a:r>
          </a:p>
          <a:p>
            <a:r>
              <a:rPr lang="en-US" dirty="0">
                <a:latin typeface="Times New Roman" panose="02020603050405020304" pitchFamily="18" charset="0"/>
                <a:ea typeface="Calibri" panose="020F0502020204030204" pitchFamily="34" charset="0"/>
                <a:cs typeface="Times New Roman" panose="02020603050405020304" pitchFamily="18" charset="0"/>
              </a:rPr>
              <a:t>if  y = 0 then return (1, 0, x)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else { </a:t>
            </a:r>
            <a:r>
              <a:rPr lang="en-US" dirty="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extended-Euclid(y, x mod y);</a:t>
            </a:r>
            <a:endParaRPr lang="en-US" dirty="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(j</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chemeClr val="tx1"/>
              </a:solidFill>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E67842C4-3EF6-4D3B-A397-4CC675F0ADB2}"/>
              </a:ext>
            </a:extLst>
          </p:cNvPr>
          <p:cNvSpPr/>
          <p:nvPr/>
        </p:nvSpPr>
        <p:spPr>
          <a:xfrm>
            <a:off x="7617349" y="5669280"/>
            <a:ext cx="45719" cy="200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cxnSp>
        <p:nvCxnSpPr>
          <p:cNvPr id="8" name="Straight Arrow Connector 7">
            <a:extLst>
              <a:ext uri="{FF2B5EF4-FFF2-40B4-BE49-F238E27FC236}">
                <a16:creationId xmlns:a16="http://schemas.microsoft.com/office/drawing/2014/main" id="{9F48BFC2-4BE3-4649-83C1-C6473FE8A5AB}"/>
              </a:ext>
            </a:extLst>
          </p:cNvPr>
          <p:cNvCxnSpPr/>
          <p:nvPr/>
        </p:nvCxnSpPr>
        <p:spPr>
          <a:xfrm flipH="1">
            <a:off x="2353586" y="2353586"/>
            <a:ext cx="882595" cy="11847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12BE6B-3C9C-4DBB-9D67-95B87E14CF97}"/>
              </a:ext>
            </a:extLst>
          </p:cNvPr>
          <p:cNvCxnSpPr/>
          <p:nvPr/>
        </p:nvCxnSpPr>
        <p:spPr>
          <a:xfrm flipH="1">
            <a:off x="2353584" y="4326835"/>
            <a:ext cx="882595" cy="11847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017172-4D75-42E8-94AE-D6A2A3367DBD}"/>
              </a:ext>
            </a:extLst>
          </p:cNvPr>
          <p:cNvCxnSpPr>
            <a:cxnSpLocks/>
          </p:cNvCxnSpPr>
          <p:nvPr/>
        </p:nvCxnSpPr>
        <p:spPr>
          <a:xfrm flipH="1" flipV="1">
            <a:off x="2682168" y="4292500"/>
            <a:ext cx="1373013" cy="16868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547B827-D224-407F-B04E-987C1BFB03B7}"/>
              </a:ext>
            </a:extLst>
          </p:cNvPr>
          <p:cNvCxnSpPr>
            <a:cxnSpLocks/>
          </p:cNvCxnSpPr>
          <p:nvPr/>
        </p:nvCxnSpPr>
        <p:spPr>
          <a:xfrm>
            <a:off x="2401291" y="4388632"/>
            <a:ext cx="850851" cy="3173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FAC525-4507-4DEF-A89C-E521DAED8912}"/>
              </a:ext>
            </a:extLst>
          </p:cNvPr>
          <p:cNvCxnSpPr>
            <a:cxnSpLocks/>
          </p:cNvCxnSpPr>
          <p:nvPr/>
        </p:nvCxnSpPr>
        <p:spPr>
          <a:xfrm flipH="1" flipV="1">
            <a:off x="2682168" y="2250334"/>
            <a:ext cx="4179809" cy="2758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86EF14-90DB-4E30-9283-1F2C1E3B8838}"/>
              </a:ext>
            </a:extLst>
          </p:cNvPr>
          <p:cNvCxnSpPr>
            <a:cxnSpLocks/>
          </p:cNvCxnSpPr>
          <p:nvPr/>
        </p:nvCxnSpPr>
        <p:spPr>
          <a:xfrm>
            <a:off x="2289247" y="2362426"/>
            <a:ext cx="962895" cy="3098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CA35F20-5872-4547-985F-FFF529FD73AE}"/>
              </a:ext>
            </a:extLst>
          </p:cNvPr>
          <p:cNvCxnSpPr>
            <a:cxnSpLocks/>
          </p:cNvCxnSpPr>
          <p:nvPr/>
        </p:nvCxnSpPr>
        <p:spPr>
          <a:xfrm flipH="1" flipV="1">
            <a:off x="3718560" y="1482750"/>
            <a:ext cx="3518264" cy="16436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8C9C986-0D2E-467F-B20E-BC6246A17D6B}"/>
              </a:ext>
            </a:extLst>
          </p:cNvPr>
          <p:cNvSpPr/>
          <p:nvPr/>
        </p:nvSpPr>
        <p:spPr>
          <a:xfrm>
            <a:off x="955994" y="501307"/>
            <a:ext cx="4825360"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 = min{12*(</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*5 + j*2)|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j in Z,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*5 + j*2 &gt;0}</a:t>
            </a:r>
          </a:p>
          <a:p>
            <a:r>
              <a:rPr lang="en-US" dirty="0">
                <a:latin typeface="Times New Roman" panose="02020603050405020304" pitchFamily="18" charset="0"/>
                <a:cs typeface="Times New Roman" panose="02020603050405020304" pitchFamily="18" charset="0"/>
              </a:rPr>
              <a:t>That is, </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*5  + </a:t>
            </a:r>
            <a:r>
              <a:rPr lang="en-US" dirty="0">
                <a:solidFill>
                  <a:srgbClr val="FF0000"/>
                </a:solidFill>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*2</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1</a:t>
            </a:r>
            <a:endParaRPr lang="en-US" dirty="0"/>
          </a:p>
        </p:txBody>
      </p:sp>
      <p:sp>
        <p:nvSpPr>
          <p:cNvPr id="14" name="Thought Bubble: Cloud 13">
            <a:extLst>
              <a:ext uri="{FF2B5EF4-FFF2-40B4-BE49-F238E27FC236}">
                <a16:creationId xmlns:a16="http://schemas.microsoft.com/office/drawing/2014/main" id="{C925FE20-2DB5-439C-AF38-A7F3C4AE24AA}"/>
              </a:ext>
            </a:extLst>
          </p:cNvPr>
          <p:cNvSpPr/>
          <p:nvPr/>
        </p:nvSpPr>
        <p:spPr>
          <a:xfrm rot="20706359" flipH="1">
            <a:off x="740937" y="1655128"/>
            <a:ext cx="514075" cy="42685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52037C-62E3-4F95-B921-75387CB03541}"/>
              </a:ext>
            </a:extLst>
          </p:cNvPr>
          <p:cNvSpPr/>
          <p:nvPr/>
        </p:nvSpPr>
        <p:spPr>
          <a:xfrm>
            <a:off x="1375605" y="1124126"/>
            <a:ext cx="3012363"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function extended-Euclid(x, y)</a:t>
            </a:r>
          </a:p>
        </p:txBody>
      </p:sp>
      <p:pic>
        <p:nvPicPr>
          <p:cNvPr id="16" name="Picture 15" descr="Image result for smiley face images">
            <a:extLst>
              <a:ext uri="{FF2B5EF4-FFF2-40B4-BE49-F238E27FC236}">
                <a16:creationId xmlns:a16="http://schemas.microsoft.com/office/drawing/2014/main" id="{F5FCAE3A-767B-43C6-B024-566897EBEED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1059">
            <a:off x="682624" y="1710559"/>
            <a:ext cx="661157" cy="41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799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473B47-BAB1-4EF1-B5FF-C0455E27DE85}"/>
              </a:ext>
            </a:extLst>
          </p:cNvPr>
          <p:cNvSpPr txBox="1"/>
          <p:nvPr/>
        </p:nvSpPr>
        <p:spPr>
          <a:xfrm>
            <a:off x="1809431" y="1941876"/>
            <a:ext cx="8222843" cy="1987251"/>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2063496" y="2139635"/>
            <a:ext cx="8065008" cy="1908215"/>
          </a:xfrm>
          <a:prstGeom prst="rect">
            <a:avLst/>
          </a:prstGeom>
        </p:spPr>
        <p:txBody>
          <a:bodyPr wrap="square">
            <a:spAutoFit/>
          </a:bodyPr>
          <a:lstStyle/>
          <a:p>
            <a:pPr>
              <a:spcAft>
                <a:spcPts val="600"/>
              </a:spcAft>
            </a:pPr>
            <a:r>
              <a:rPr lang="en-US" sz="2600" dirty="0">
                <a:ea typeface="Calibri" panose="020F0502020204030204" pitchFamily="34" charset="0"/>
                <a:cs typeface="Times New Roman" panose="02020603050405020304" pitchFamily="18" charset="0"/>
              </a:rPr>
              <a:t>Theorem 0.11 </a:t>
            </a:r>
          </a:p>
          <a:p>
            <a:pPr>
              <a:spcBef>
                <a:spcPts val="60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any positive integers a and b, the extended Euclid algorithm returns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j, and d such that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j*y.</a:t>
            </a:r>
          </a:p>
          <a:p>
            <a:pPr>
              <a:spcBef>
                <a:spcPts val="600"/>
              </a:spcBef>
              <a:spcAft>
                <a:spcPts val="600"/>
              </a:spcAft>
            </a:pP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hought Bubble: Cloud 2">
            <a:extLst>
              <a:ext uri="{FF2B5EF4-FFF2-40B4-BE49-F238E27FC236}">
                <a16:creationId xmlns:a16="http://schemas.microsoft.com/office/drawing/2014/main" id="{08E3867C-2F3B-4E3F-9FEE-C5A605E0FE68}"/>
              </a:ext>
            </a:extLst>
          </p:cNvPr>
          <p:cNvSpPr/>
          <p:nvPr/>
        </p:nvSpPr>
        <p:spPr>
          <a:xfrm rot="20706359" flipH="1">
            <a:off x="734822" y="1503625"/>
            <a:ext cx="459310" cy="385701"/>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2C28D2EC-DCB9-423E-8C31-2E7D50904AD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4487">
            <a:off x="633962" y="1509904"/>
            <a:ext cx="579055" cy="462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23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0785C2-814B-4413-89E0-8D8B02F4AAA0}"/>
              </a:ext>
            </a:extLst>
          </p:cNvPr>
          <p:cNvSpPr txBox="1"/>
          <p:nvPr/>
        </p:nvSpPr>
        <p:spPr>
          <a:xfrm>
            <a:off x="1166428" y="4390297"/>
            <a:ext cx="9109027" cy="1987251"/>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788FBE77-F9C6-4B41-BB41-1D03BB242EEB}"/>
              </a:ext>
            </a:extLst>
          </p:cNvPr>
          <p:cNvSpPr txBox="1"/>
          <p:nvPr/>
        </p:nvSpPr>
        <p:spPr>
          <a:xfrm>
            <a:off x="1254173" y="1797312"/>
            <a:ext cx="9109027" cy="198725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07381" y="1191578"/>
            <a:ext cx="8955819" cy="5185971"/>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Consider Example 0.45:</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We know 12 is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reason is that 60*1 + 24*(-2) = 12, or 60*(-1) + 24*3 = 12, or 60*(</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+ 24*</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-7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12, (which is the least positive).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However, we know 3 | 60 and 3 | 24. But 3 is not the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24) for there is no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such that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 j*24 = 3. </a:t>
            </a:r>
          </a:p>
          <a:p>
            <a:pPr>
              <a:lnSpc>
                <a:spcPct val="107000"/>
              </a:lnSpc>
              <a:spcBef>
                <a:spcPts val="600"/>
              </a:spcBef>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following table can be obtained by the computation as follows:   </a:t>
            </a:r>
          </a:p>
          <a:p>
            <a:pPr>
              <a:lnSpc>
                <a:spcPct val="107000"/>
              </a:lnSpc>
              <a:spcBef>
                <a:spcPts val="600"/>
              </a:spcBef>
              <a:spcAft>
                <a:spcPts val="800"/>
              </a:spcAft>
            </a:pP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*60 + j*24* =  min{12(</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*5 + j*2)|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in Z,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*5 + j*2 &gt;0}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29180605"/>
              </p:ext>
            </p:extLst>
          </p:nvPr>
        </p:nvGraphicFramePr>
        <p:xfrm>
          <a:off x="1504688" y="4433003"/>
          <a:ext cx="8221650" cy="1338580"/>
        </p:xfrm>
        <a:graphic>
          <a:graphicData uri="http://schemas.openxmlformats.org/drawingml/2006/table">
            <a:tbl>
              <a:tblPr firstRow="1" firstCol="1" bandRow="1">
                <a:tableStyleId>{5C22544A-7EE6-4342-B048-85BDC9FD1C3A}</a:tableStyleId>
              </a:tblPr>
              <a:tblGrid>
                <a:gridCol w="1173630">
                  <a:extLst>
                    <a:ext uri="{9D8B030D-6E8A-4147-A177-3AD203B41FA5}">
                      <a16:colId xmlns:a16="http://schemas.microsoft.com/office/drawing/2014/main" val="20000"/>
                    </a:ext>
                  </a:extLst>
                </a:gridCol>
                <a:gridCol w="1174670">
                  <a:extLst>
                    <a:ext uri="{9D8B030D-6E8A-4147-A177-3AD203B41FA5}">
                      <a16:colId xmlns:a16="http://schemas.microsoft.com/office/drawing/2014/main" val="20001"/>
                    </a:ext>
                  </a:extLst>
                </a:gridCol>
                <a:gridCol w="1174670">
                  <a:extLst>
                    <a:ext uri="{9D8B030D-6E8A-4147-A177-3AD203B41FA5}">
                      <a16:colId xmlns:a16="http://schemas.microsoft.com/office/drawing/2014/main" val="20002"/>
                    </a:ext>
                  </a:extLst>
                </a:gridCol>
                <a:gridCol w="1174670">
                  <a:extLst>
                    <a:ext uri="{9D8B030D-6E8A-4147-A177-3AD203B41FA5}">
                      <a16:colId xmlns:a16="http://schemas.microsoft.com/office/drawing/2014/main" val="20003"/>
                    </a:ext>
                  </a:extLst>
                </a:gridCol>
                <a:gridCol w="1174670">
                  <a:extLst>
                    <a:ext uri="{9D8B030D-6E8A-4147-A177-3AD203B41FA5}">
                      <a16:colId xmlns:a16="http://schemas.microsoft.com/office/drawing/2014/main" val="20004"/>
                    </a:ext>
                  </a:extLst>
                </a:gridCol>
                <a:gridCol w="1174670">
                  <a:extLst>
                    <a:ext uri="{9D8B030D-6E8A-4147-A177-3AD203B41FA5}">
                      <a16:colId xmlns:a16="http://schemas.microsoft.com/office/drawing/2014/main" val="20005"/>
                    </a:ext>
                  </a:extLst>
                </a:gridCol>
                <a:gridCol w="1174670">
                  <a:extLst>
                    <a:ext uri="{9D8B030D-6E8A-4147-A177-3AD203B41FA5}">
                      <a16:colId xmlns:a16="http://schemas.microsoft.com/office/drawing/2014/main" val="1497419700"/>
                    </a:ext>
                  </a:extLst>
                </a:gridCol>
              </a:tblGrid>
              <a:tr h="204470">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aseline="-25000" dirty="0">
                          <a:solidFill>
                            <a:schemeClr val="tx1"/>
                          </a:solidFill>
                          <a:effectLst/>
                          <a:latin typeface="Times New Roman" panose="02020603050405020304" pitchFamily="18" charset="0"/>
                          <a:cs typeface="Times New Roman" panose="02020603050405020304" pitchFamily="18" charset="0"/>
                        </a:rPr>
                        <a:t>└</a:t>
                      </a:r>
                      <a:r>
                        <a:rPr lang="en-US" sz="2200" dirty="0">
                          <a:solidFill>
                            <a:schemeClr val="tx1"/>
                          </a:solidFill>
                          <a:effectLst/>
                          <a:latin typeface="Times New Roman" panose="02020603050405020304" pitchFamily="18" charset="0"/>
                          <a:cs typeface="Times New Roman" panose="02020603050405020304" pitchFamily="18" charset="0"/>
                        </a:rPr>
                        <a:t> x/y </a:t>
                      </a:r>
                      <a:r>
                        <a:rPr lang="en-US" sz="2200" baseline="-250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gcd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j</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4470">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60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chemeClr val="accent6">
                              <a:lumMod val="75000"/>
                            </a:schemeClr>
                          </a:solidFill>
                          <a:effectLst/>
                          <a:latin typeface="Times New Roman" panose="02020603050405020304" pitchFamily="18" charset="0"/>
                          <a:cs typeface="Times New Roman" panose="02020603050405020304" pitchFamily="18" charset="0"/>
                        </a:rPr>
                        <a:t>3</a:t>
                      </a:r>
                      <a:endParaRPr lang="en-US" sz="22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chemeClr val="accent6">
                              <a:lumMod val="75000"/>
                            </a:schemeClr>
                          </a:solidFill>
                          <a:effectLst/>
                          <a:latin typeface="Times New Roman" panose="02020603050405020304" pitchFamily="18" charset="0"/>
                          <a:cs typeface="Times New Roman" panose="02020603050405020304" pitchFamily="18" charset="0"/>
                        </a:rPr>
                        <a:t>-7</a:t>
                      </a:r>
                      <a:endParaRPr lang="en-US" sz="22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4470">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a:solidFill>
                            <a:schemeClr val="accent6">
                              <a:lumMod val="75000"/>
                            </a:schemeClr>
                          </a:solidFill>
                          <a:effectLst/>
                          <a:latin typeface="Times New Roman" panose="02020603050405020304" pitchFamily="18" charset="0"/>
                          <a:cs typeface="Times New Roman" panose="02020603050405020304" pitchFamily="18" charset="0"/>
                        </a:rPr>
                        <a:t>-1</a:t>
                      </a:r>
                      <a:endParaRPr lang="en-US" sz="2200" b="1">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chemeClr val="accent6">
                              <a:lumMod val="75000"/>
                            </a:schemeClr>
                          </a:solidFill>
                          <a:effectLst/>
                          <a:latin typeface="Times New Roman" panose="02020603050405020304" pitchFamily="18" charset="0"/>
                          <a:cs typeface="Times New Roman" panose="02020603050405020304" pitchFamily="18" charset="0"/>
                        </a:rPr>
                        <a:t>3</a:t>
                      </a:r>
                      <a:endParaRPr lang="en-US" sz="22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89253">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a:solidFill>
                            <a:schemeClr val="accent6">
                              <a:lumMod val="75000"/>
                            </a:schemeClr>
                          </a:solidFill>
                          <a:effectLst/>
                          <a:latin typeface="Times New Roman" panose="02020603050405020304" pitchFamily="18" charset="0"/>
                          <a:cs typeface="Times New Roman" panose="02020603050405020304" pitchFamily="18" charset="0"/>
                        </a:rPr>
                        <a:t>1</a:t>
                      </a:r>
                      <a:endParaRPr lang="en-US" sz="2200" b="1">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chemeClr val="accent6">
                              <a:lumMod val="75000"/>
                            </a:schemeClr>
                          </a:solidFill>
                          <a:effectLst/>
                          <a:latin typeface="Times New Roman" panose="02020603050405020304" pitchFamily="18" charset="0"/>
                          <a:cs typeface="Times New Roman" panose="02020603050405020304" pitchFamily="18" charset="0"/>
                        </a:rPr>
                        <a:t>0</a:t>
                      </a:r>
                      <a:endParaRPr lang="en-US" sz="22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95A06E2-A134-4C2D-8EF3-5E93AF58B4EC}"/>
                  </a:ext>
                </a:extLst>
              </p:cNvPr>
              <p:cNvSpPr/>
              <p:nvPr/>
            </p:nvSpPr>
            <p:spPr>
              <a:xfrm>
                <a:off x="4993980" y="578585"/>
                <a:ext cx="5915758" cy="1015663"/>
              </a:xfrm>
              <a:prstGeom prst="rect">
                <a:avLst/>
              </a:prstGeom>
              <a:ln>
                <a:solidFill>
                  <a:schemeClr val="tx1"/>
                </a:solidFill>
              </a:ln>
            </p:spPr>
            <p:txBody>
              <a:bodyPr wrap="square">
                <a:spAutoFit/>
              </a:bodyPr>
              <a:lstStyle/>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*60* + j*24* = 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a:t>
                </a:r>
              </a:p>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(60, 24) = min{12(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 i, j </a:t>
                </a: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 &gt; 0}</a:t>
                </a:r>
              </a:p>
              <a:p>
                <a:r>
                  <a:rPr lang="en-US" sz="2000" dirty="0" err="1">
                    <a:solidFill>
                      <a:srgbClr val="C00000"/>
                    </a:solidFill>
                    <a:latin typeface="Times New Roman" panose="02020603050405020304" pitchFamily="18" charset="0"/>
                    <a:cs typeface="Times New Roman" panose="02020603050405020304" pitchFamily="18" charset="0"/>
                  </a:rPr>
                  <a:t>gcd</a:t>
                </a:r>
                <a:r>
                  <a:rPr lang="en-US" sz="2000" dirty="0">
                    <a:solidFill>
                      <a:srgbClr val="C00000"/>
                    </a:solidFill>
                    <a:latin typeface="Times New Roman" panose="02020603050405020304" pitchFamily="18" charset="0"/>
                    <a:cs typeface="Times New Roman" panose="02020603050405020304" pitchFamily="18" charset="0"/>
                  </a:rPr>
                  <a:t>(24, 12) = mi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 j*1)| i, j </a:t>
                </a: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 j*1 &gt; 0}</a:t>
                </a:r>
              </a:p>
            </p:txBody>
          </p:sp>
        </mc:Choice>
        <mc:Fallback xmlns="">
          <p:sp>
            <p:nvSpPr>
              <p:cNvPr id="4" name="Rectangle 3">
                <a:extLst>
                  <a:ext uri="{FF2B5EF4-FFF2-40B4-BE49-F238E27FC236}">
                    <a16:creationId xmlns:a16="http://schemas.microsoft.com/office/drawing/2014/main" id="{695A06E2-A134-4C2D-8EF3-5E93AF58B4EC}"/>
                  </a:ext>
                </a:extLst>
              </p:cNvPr>
              <p:cNvSpPr>
                <a:spLocks noRot="1" noChangeAspect="1" noMove="1" noResize="1" noEditPoints="1" noAdjustHandles="1" noChangeArrowheads="1" noChangeShapeType="1" noTextEdit="1"/>
              </p:cNvSpPr>
              <p:nvPr/>
            </p:nvSpPr>
            <p:spPr>
              <a:xfrm>
                <a:off x="4993980" y="578585"/>
                <a:ext cx="5915758" cy="1015663"/>
              </a:xfrm>
              <a:prstGeom prst="rect">
                <a:avLst/>
              </a:prstGeom>
              <a:blipFill>
                <a:blip r:embed="rId2"/>
                <a:stretch>
                  <a:fillRect l="-925" t="-2959" b="-8876"/>
                </a:stretch>
              </a:blipFill>
              <a:ln>
                <a:solidFill>
                  <a:schemeClr val="tx1"/>
                </a:solidFill>
              </a:ln>
            </p:spPr>
            <p:txBody>
              <a:bodyPr/>
              <a:lstStyle/>
              <a:p>
                <a:r>
                  <a:rPr lang="en-US">
                    <a:noFill/>
                  </a:rPr>
                  <a:t> </a:t>
                </a:r>
              </a:p>
            </p:txBody>
          </p:sp>
        </mc:Fallback>
      </mc:AlternateContent>
      <p:sp>
        <p:nvSpPr>
          <p:cNvPr id="5" name="Multiply 4"/>
          <p:cNvSpPr/>
          <p:nvPr/>
        </p:nvSpPr>
        <p:spPr>
          <a:xfrm>
            <a:off x="694944" y="578585"/>
            <a:ext cx="365760" cy="61299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39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F723B9-0725-475C-B1CB-8DC6A1D3E1A0}"/>
              </a:ext>
            </a:extLst>
          </p:cNvPr>
          <p:cNvSpPr txBox="1"/>
          <p:nvPr/>
        </p:nvSpPr>
        <p:spPr>
          <a:xfrm>
            <a:off x="1254173" y="1797312"/>
            <a:ext cx="9144000" cy="255301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24000" y="498390"/>
                <a:ext cx="9144000" cy="6186309"/>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Consider Example 0.45 (contd.):</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compute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24), based on </a:t>
                </a:r>
                <a:r>
                  <a:rPr lang="en-US" sz="2400" dirty="0">
                    <a:latin typeface="Times New Roman" panose="02020603050405020304" pitchFamily="18" charset="0"/>
                    <a:ea typeface="Calibri" panose="020F0502020204030204" pitchFamily="34" charset="0"/>
                    <a:cs typeface="Times New Roman" panose="02020603050405020304" pitchFamily="18" charset="0"/>
                  </a:rPr>
                  <a:t>(x = q * y + r), where r = x mod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Euclid’s algorithm would proceed as follows: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(60, 24)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i="1" dirty="0">
                    <a:latin typeface="Times New Roman" panose="02020603050405020304" pitchFamily="18" charset="0"/>
                    <a:ea typeface="Calibri" panose="020F0502020204030204" pitchFamily="34" charset="0"/>
                    <a:cs typeface="Times New Roman" panose="02020603050405020304" pitchFamily="18" charset="0"/>
                  </a:rPr>
                  <a:t>  =  2 * </a:t>
                </a:r>
                <a:r>
                  <a:rPr lang="en-US" sz="2400" i="1"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i="1" dirty="0">
                    <a:latin typeface="Times New Roman" panose="02020603050405020304" pitchFamily="18" charset="0"/>
                    <a:ea typeface="Calibri" panose="020F0502020204030204" pitchFamily="34" charset="0"/>
                    <a:cs typeface="Times New Roman" panose="02020603050405020304" pitchFamily="18" charset="0"/>
                  </a:rPr>
                  <a:t> + 12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US" sz="2400" dirty="0">
                    <a:latin typeface="Times New Roman" panose="02020603050405020304" pitchFamily="18" charset="0"/>
                    <a:ea typeface="Calibri" panose="020F0502020204030204" pitchFamily="34" charset="0"/>
                    <a:cs typeface="Times New Roman" panose="02020603050405020304" pitchFamily="18" charset="0"/>
                  </a:rPr>
                  <a:t> step)</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(24, 12)	</a:t>
                </a:r>
                <a:r>
                  <a:rPr lang="en-US" sz="2400" i="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2 * </a:t>
                </a:r>
                <a:r>
                  <a:rPr lang="en-US" sz="2400" i="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0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US" sz="2400" dirty="0">
                    <a:latin typeface="Times New Roman" panose="02020603050405020304" pitchFamily="18" charset="0"/>
                    <a:ea typeface="Calibri" panose="020F0502020204030204" pitchFamily="34" charset="0"/>
                    <a:cs typeface="Times New Roman" panose="02020603050405020304" pitchFamily="18" charset="0"/>
                  </a:rPr>
                  <a:t> step)</a:t>
                </a:r>
                <a:endParaRPr lang="en-US" sz="24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(12, 0)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+ 12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st</a:t>
                </a:r>
                <a:r>
                  <a:rPr lang="en-US" sz="2400" dirty="0">
                    <a:latin typeface="Times New Roman" panose="02020603050405020304" pitchFamily="18" charset="0"/>
                    <a:ea typeface="Calibri" panose="020F0502020204030204" pitchFamily="34" charset="0"/>
                    <a:cs typeface="Times New Roman" panose="02020603050405020304" pitchFamily="18" charset="0"/>
                  </a:rPr>
                  <a:t> step)</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12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At each step,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has been reduced to the underlined numbers.</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Thus,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(24, 12)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12, 0</a:t>
                </a:r>
                <a:r>
                  <a:rPr lang="en-US" sz="2400" dirty="0">
                    <a:latin typeface="Times New Roman" panose="02020603050405020304" pitchFamily="18" charset="0"/>
                    <a:ea typeface="Calibri" panose="020F0502020204030204" pitchFamily="34" charset="0"/>
                    <a:cs typeface="Times New Roman" panose="02020603050405020304" pitchFamily="18" charset="0"/>
                  </a:rPr>
                  <a:t>) = 12.</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To find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and j such that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*60 + j*24 = 12, we start by expressing 12 in terms of the last pair (12, 0). Then we work backwards and express it in terms of (24, 12), and finally (60, 24). The process is as follows: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24000" y="498390"/>
                <a:ext cx="9144000" cy="6186309"/>
              </a:xfrm>
              <a:prstGeom prst="rect">
                <a:avLst/>
              </a:prstGeom>
              <a:blipFill>
                <a:blip r:embed="rId2"/>
                <a:stretch>
                  <a:fillRect l="-1200" b="-1970"/>
                </a:stretch>
              </a:blipFill>
            </p:spPr>
            <p:txBody>
              <a:bodyPr/>
              <a:lstStyle/>
              <a:p>
                <a:r>
                  <a:rPr lang="en-US">
                    <a:noFill/>
                  </a:rPr>
                  <a:t> </a:t>
                </a:r>
              </a:p>
            </p:txBody>
          </p:sp>
        </mc:Fallback>
      </mc:AlternateContent>
      <p:sp>
        <p:nvSpPr>
          <p:cNvPr id="5" name="Multiply 4"/>
          <p:cNvSpPr/>
          <p:nvPr/>
        </p:nvSpPr>
        <p:spPr>
          <a:xfrm>
            <a:off x="694944" y="578585"/>
            <a:ext cx="365760" cy="61299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360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D69B21-A358-4479-A2A6-0798C9D0A707}"/>
              </a:ext>
            </a:extLst>
          </p:cNvPr>
          <p:cNvSpPr txBox="1"/>
          <p:nvPr/>
        </p:nvSpPr>
        <p:spPr>
          <a:xfrm>
            <a:off x="1254173" y="1797312"/>
            <a:ext cx="8915063" cy="493677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26438" y="1755129"/>
            <a:ext cx="9812580" cy="4647426"/>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The first step is: use the last line on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12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based on r = x – q *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8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The second step is: use the second last line on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a:t>
            </a:r>
            <a:endPar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(2)  to replace </a:t>
            </a:r>
            <a:r>
              <a:rPr lang="en-US" sz="2400" b="1"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in (1)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final step is: </a:t>
            </a:r>
            <a:r>
              <a:rPr lang="en-US" sz="2400" dirty="0">
                <a:latin typeface="Times New Roman" panose="02020603050405020304" pitchFamily="18" charset="0"/>
                <a:ea typeface="Calibri" panose="020F0502020204030204" pitchFamily="34" charset="0"/>
                <a:cs typeface="Times New Roman" panose="02020603050405020304" pitchFamily="18" charset="0"/>
              </a:rPr>
              <a:t>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 the first line on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computation</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12 =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…..(3) to replace </a:t>
            </a:r>
            <a:r>
              <a:rPr lang="en-US" sz="2400" b="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in (2a).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 	 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+ 3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7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(3a)</a:t>
            </a:r>
          </a:p>
          <a:p>
            <a:r>
              <a:rPr lang="en-US" sz="2400" dirty="0" err="1">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rPr>
              <a:t>(60, 24)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7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12(3 * 5 – 7 *2) = 12</a:t>
            </a:r>
            <a:endParaRPr lang="en-US" sz="2400" dirty="0">
              <a:solidFill>
                <a:srgbClr val="3333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809ACC5-34E7-4A26-84A3-56ECE0858FB0}"/>
              </a:ext>
            </a:extLst>
          </p:cNvPr>
          <p:cNvSpPr/>
          <p:nvPr/>
        </p:nvSpPr>
        <p:spPr>
          <a:xfrm>
            <a:off x="2268637" y="123913"/>
            <a:ext cx="7338351" cy="1631216"/>
          </a:xfrm>
          <a:prstGeom prst="rect">
            <a:avLst/>
          </a:prstGeom>
          <a:ln>
            <a:solidFill>
              <a:srgbClr val="FF0000"/>
            </a:solidFill>
          </a:ln>
        </p:spPr>
        <p:txBody>
          <a:bodyPr wrap="squar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(x = q * y + r), where r = x mod y</a:t>
            </a:r>
            <a:r>
              <a:rPr lang="en-US" sz="2000" dirty="0">
                <a:latin typeface="Calibri" panose="020F0502020204030204" pitchFamily="34" charset="0"/>
                <a:ea typeface="Calibri" panose="020F0502020204030204" pitchFamily="34" charset="0"/>
                <a:cs typeface="Times New Roman" panose="02020603050405020304" pitchFamily="18" charset="0"/>
              </a:rPr>
              <a:t>.   r = x – q * 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000" dirty="0">
                <a:latin typeface="Times New Roman" panose="02020603050405020304" pitchFamily="18" charset="0"/>
                <a:ea typeface="Calibri" panose="020F0502020204030204" pitchFamily="34" charset="0"/>
                <a:cs typeface="Times New Roman" panose="02020603050405020304" pitchFamily="18" charset="0"/>
              </a:rPr>
              <a:t>(60, 24)  </a:t>
            </a:r>
            <a:r>
              <a:rPr lang="en-US" sz="2000" u="sng" dirty="0">
                <a:latin typeface="Times New Roman" panose="02020603050405020304" pitchFamily="18" charset="0"/>
                <a:ea typeface="Calibri" panose="020F0502020204030204" pitchFamily="34" charset="0"/>
                <a:cs typeface="Times New Roman" panose="02020603050405020304" pitchFamily="18" charset="0"/>
              </a:rPr>
              <a:t>60</a:t>
            </a:r>
            <a:r>
              <a:rPr lang="en-US" sz="2000" dirty="0">
                <a:latin typeface="Times New Roman" panose="02020603050405020304" pitchFamily="18" charset="0"/>
                <a:ea typeface="Calibri" panose="020F0502020204030204" pitchFamily="34" charset="0"/>
                <a:cs typeface="Times New Roman" panose="02020603050405020304" pitchFamily="18" charset="0"/>
              </a:rPr>
              <a:t>  =  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24</a:t>
            </a:r>
            <a:r>
              <a:rPr lang="en-US" sz="2000" dirty="0">
                <a:latin typeface="Times New Roman" panose="02020603050405020304" pitchFamily="18" charset="0"/>
                <a:ea typeface="Calibri" panose="020F0502020204030204" pitchFamily="34" charset="0"/>
                <a:cs typeface="Times New Roman" panose="02020603050405020304" pitchFamily="18" charset="0"/>
              </a:rPr>
              <a:t> + 12     12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60</a:t>
            </a:r>
            <a:r>
              <a:rPr lang="en-US" sz="2000" dirty="0">
                <a:latin typeface="Times New Roman" panose="02020603050405020304" pitchFamily="18" charset="0"/>
                <a:ea typeface="Calibri" panose="020F0502020204030204" pitchFamily="34" charset="0"/>
                <a:cs typeface="Times New Roman" panose="02020603050405020304" pitchFamily="18" charset="0"/>
              </a:rPr>
              <a:t> – 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24</a:t>
            </a:r>
            <a:r>
              <a:rPr lang="en-US" sz="2000" dirty="0">
                <a:latin typeface="Times New Roman" panose="02020603050405020304" pitchFamily="18" charset="0"/>
                <a:ea typeface="Calibri" panose="020F0502020204030204" pitchFamily="34" charset="0"/>
                <a:cs typeface="Times New Roman" panose="02020603050405020304" pitchFamily="18" charset="0"/>
              </a:rPr>
              <a:t>    .…(3)</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a:p>
            <a:r>
              <a:rPr lang="en-US" sz="20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000" dirty="0">
                <a:latin typeface="Times New Roman" panose="02020603050405020304" pitchFamily="18" charset="0"/>
                <a:ea typeface="Calibri" panose="020F0502020204030204" pitchFamily="34" charset="0"/>
                <a:cs typeface="Times New Roman" panose="02020603050405020304" pitchFamily="18" charset="0"/>
              </a:rPr>
              <a:t>(24, 12)</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u="sng" dirty="0">
                <a:latin typeface="Times New Roman" panose="02020603050405020304" pitchFamily="18" charset="0"/>
                <a:ea typeface="Calibri" panose="020F0502020204030204" pitchFamily="34" charset="0"/>
                <a:cs typeface="Times New Roman" panose="02020603050405020304" pitchFamily="18" charset="0"/>
              </a:rPr>
              <a:t>24</a:t>
            </a:r>
            <a:r>
              <a:rPr lang="en-US" sz="2000" dirty="0">
                <a:latin typeface="Times New Roman" panose="02020603050405020304" pitchFamily="18" charset="0"/>
                <a:ea typeface="Calibri" panose="020F0502020204030204" pitchFamily="34" charset="0"/>
                <a:cs typeface="Times New Roman" panose="02020603050405020304" pitchFamily="18" charset="0"/>
              </a:rPr>
              <a:t>  =  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  + 0        0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24</a:t>
            </a:r>
            <a:r>
              <a:rPr lang="en-US" sz="2000" dirty="0">
                <a:latin typeface="Times New Roman" panose="02020603050405020304" pitchFamily="18" charset="0"/>
                <a:ea typeface="Calibri" panose="020F0502020204030204" pitchFamily="34" charset="0"/>
                <a:cs typeface="Times New Roman" panose="02020603050405020304" pitchFamily="18" charset="0"/>
              </a:rPr>
              <a:t> – 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    .…(2)</a:t>
            </a:r>
          </a:p>
          <a:p>
            <a:r>
              <a:rPr lang="en-US" sz="20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000" dirty="0">
                <a:latin typeface="Times New Roman" panose="02020603050405020304" pitchFamily="18" charset="0"/>
                <a:ea typeface="Calibri" panose="020F0502020204030204" pitchFamily="34" charset="0"/>
                <a:cs typeface="Times New Roman" panose="02020603050405020304" pitchFamily="18" charset="0"/>
              </a:rPr>
              <a:t>(12, 0)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  =  1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0</a:t>
            </a:r>
            <a:r>
              <a:rPr lang="en-US" sz="2000" dirty="0">
                <a:latin typeface="Times New Roman" panose="02020603050405020304" pitchFamily="18" charset="0"/>
                <a:ea typeface="Calibri" panose="020F0502020204030204" pitchFamily="34" charset="0"/>
                <a:cs typeface="Times New Roman" panose="02020603050405020304" pitchFamily="18" charset="0"/>
              </a:rPr>
              <a:t> + 12        12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 – 1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0</a:t>
            </a:r>
            <a:r>
              <a:rPr lang="en-US" sz="2000" dirty="0">
                <a:latin typeface="Times New Roman" panose="02020603050405020304" pitchFamily="18" charset="0"/>
                <a:ea typeface="Calibri" panose="020F0502020204030204" pitchFamily="34" charset="0"/>
                <a:cs typeface="Times New Roman" panose="02020603050405020304" pitchFamily="18" charset="0"/>
              </a:rPr>
              <a:t>   …..(1)</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12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Multiply 6"/>
          <p:cNvSpPr/>
          <p:nvPr/>
        </p:nvSpPr>
        <p:spPr>
          <a:xfrm>
            <a:off x="694944" y="578585"/>
            <a:ext cx="365760" cy="61299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329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D69B21-A358-4479-A2A6-0798C9D0A707}"/>
              </a:ext>
            </a:extLst>
          </p:cNvPr>
          <p:cNvSpPr txBox="1"/>
          <p:nvPr/>
        </p:nvSpPr>
        <p:spPr>
          <a:xfrm>
            <a:off x="1591732" y="2474976"/>
            <a:ext cx="9710252" cy="263347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85270" y="700641"/>
                <a:ext cx="9516714" cy="6182142"/>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Example 0.43:</a:t>
                </a:r>
              </a:p>
              <a:p>
                <a:pPr>
                  <a:lnSpc>
                    <a:spcPct val="107000"/>
                  </a:lnSpc>
                  <a:spcAft>
                    <a:spcPts val="8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If we can supply two numbers x and y such that d = a*</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b*j, then we can be sure d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 b).   For instance, we know 1 is the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(13, 4), that is,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(13, 4) = 1. The reason is that 13 * 1 + 4 *(-3) = 1 (which is the least positive).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Using function extended-Euclid(13, 4), we have the following table:</a:t>
                </a: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(13, 4) = 1 = 13 * 1 + 4 *(-3).       </a:t>
                </a:r>
              </a:p>
              <a:p>
                <a:r>
                  <a:rPr lang="en-US" sz="2400" dirty="0">
                    <a:latin typeface="Times New Roman" panose="02020603050405020304" pitchFamily="18" charset="0"/>
                    <a:cs typeface="Times New Roman" panose="02020603050405020304" pitchFamily="18" charset="0"/>
                  </a:rPr>
                  <a:t>Without applying the extended algorithm, we could find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5, j = -16. i.e.,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(13, 4) = 1 = 13*5 + 4*(-16) = 1 &gt; 0. </a:t>
                </a:r>
              </a:p>
              <a:p>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{(−3, 10), </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(1, −3), </m:t>
                    </m:r>
                    <m:r>
                      <m:rPr>
                        <m:nor/>
                      </m:rPr>
                      <a:rPr lang="en-US" sz="2000" dirty="0">
                        <a:latin typeface="Times New Roman" panose="02020603050405020304" pitchFamily="18" charset="0"/>
                        <a:cs typeface="Times New Roman" panose="02020603050405020304" pitchFamily="18" charset="0"/>
                      </a:rPr>
                      <m:t>(5, −16), </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d</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min</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1*(13i + 4j)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Z, (</a:t>
                </a:r>
                <a:r>
                  <a:rPr lang="en-US" sz="2400" dirty="0">
                    <a:latin typeface="Times New Roman" panose="02020603050405020304" pitchFamily="18" charset="0"/>
                    <a:ea typeface="Calibri" panose="020F0502020204030204" pitchFamily="34" charset="0"/>
                    <a:cs typeface="Times New Roman" panose="02020603050405020304" pitchFamily="18" charset="0"/>
                  </a:rPr>
                  <a:t>13i + 4j) &gt; 0}. </a:t>
                </a:r>
                <a:r>
                  <a:rPr lang="en-US" sz="2200" dirty="0">
                    <a:latin typeface="Times New Roman" panose="02020603050405020304" pitchFamily="18" charset="0"/>
                    <a:ea typeface="Calibri" panose="020F0502020204030204" pitchFamily="34" charset="0"/>
                    <a:cs typeface="Times New Roman" panose="02020603050405020304" pitchFamily="18" charset="0"/>
                  </a:rPr>
                  <a:t>This implies that for any pair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j) which yields 13i + 4j =1.</a:t>
                </a:r>
                <a:endParaRPr lang="en-US" sz="2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85270" y="700641"/>
                <a:ext cx="9516714" cy="6182142"/>
              </a:xfrm>
              <a:prstGeom prst="rect">
                <a:avLst/>
              </a:prstGeom>
              <a:blipFill>
                <a:blip r:embed="rId2"/>
                <a:stretch>
                  <a:fillRect l="-1025" t="-690" r="-577" b="-1381"/>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364833028"/>
              </p:ext>
            </p:extLst>
          </p:nvPr>
        </p:nvGraphicFramePr>
        <p:xfrm>
          <a:off x="2055028" y="3442225"/>
          <a:ext cx="8237354" cy="1433672"/>
        </p:xfrm>
        <a:graphic>
          <a:graphicData uri="http://schemas.openxmlformats.org/drawingml/2006/table">
            <a:tbl>
              <a:tblPr firstRow="1" firstCol="1" bandRow="1">
                <a:tableStyleId>{5C22544A-7EE6-4342-B048-85BDC9FD1C3A}</a:tableStyleId>
              </a:tblPr>
              <a:tblGrid>
                <a:gridCol w="1371879">
                  <a:extLst>
                    <a:ext uri="{9D8B030D-6E8A-4147-A177-3AD203B41FA5}">
                      <a16:colId xmlns:a16="http://schemas.microsoft.com/office/drawing/2014/main" val="20000"/>
                    </a:ext>
                  </a:extLst>
                </a:gridCol>
                <a:gridCol w="1373095">
                  <a:extLst>
                    <a:ext uri="{9D8B030D-6E8A-4147-A177-3AD203B41FA5}">
                      <a16:colId xmlns:a16="http://schemas.microsoft.com/office/drawing/2014/main" val="20001"/>
                    </a:ext>
                  </a:extLst>
                </a:gridCol>
                <a:gridCol w="1304632">
                  <a:extLst>
                    <a:ext uri="{9D8B030D-6E8A-4147-A177-3AD203B41FA5}">
                      <a16:colId xmlns:a16="http://schemas.microsoft.com/office/drawing/2014/main" val="20002"/>
                    </a:ext>
                  </a:extLst>
                </a:gridCol>
                <a:gridCol w="1441558">
                  <a:extLst>
                    <a:ext uri="{9D8B030D-6E8A-4147-A177-3AD203B41FA5}">
                      <a16:colId xmlns:a16="http://schemas.microsoft.com/office/drawing/2014/main" val="20003"/>
                    </a:ext>
                  </a:extLst>
                </a:gridCol>
                <a:gridCol w="1373095">
                  <a:extLst>
                    <a:ext uri="{9D8B030D-6E8A-4147-A177-3AD203B41FA5}">
                      <a16:colId xmlns:a16="http://schemas.microsoft.com/office/drawing/2014/main" val="20004"/>
                    </a:ext>
                  </a:extLst>
                </a:gridCol>
                <a:gridCol w="1373095">
                  <a:extLst>
                    <a:ext uri="{9D8B030D-6E8A-4147-A177-3AD203B41FA5}">
                      <a16:colId xmlns:a16="http://schemas.microsoft.com/office/drawing/2014/main" val="20005"/>
                    </a:ext>
                  </a:extLst>
                </a:gridCol>
              </a:tblGrid>
              <a:tr h="35841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aseline="-25000" dirty="0">
                          <a:solidFill>
                            <a:schemeClr val="tx1"/>
                          </a:solidFill>
                          <a:effectLst/>
                          <a:latin typeface="Times New Roman" panose="02020603050405020304" pitchFamily="18" charset="0"/>
                          <a:cs typeface="Times New Roman" panose="02020603050405020304" pitchFamily="18" charset="0"/>
                        </a:rPr>
                        <a:t>└</a:t>
                      </a:r>
                      <a:r>
                        <a:rPr lang="en-US" sz="2200" dirty="0">
                          <a:solidFill>
                            <a:schemeClr val="tx1"/>
                          </a:solidFill>
                          <a:effectLst/>
                          <a:latin typeface="Times New Roman" panose="02020603050405020304" pitchFamily="18" charset="0"/>
                          <a:cs typeface="Times New Roman" panose="02020603050405020304" pitchFamily="18" charset="0"/>
                        </a:rPr>
                        <a:t> x/y </a:t>
                      </a:r>
                      <a:r>
                        <a:rPr lang="en-US" sz="2200" baseline="-250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gcd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j</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9086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2857" y="911323"/>
            <a:ext cx="8584688" cy="5137945"/>
          </a:xfrm>
          <a:prstGeom prst="rect">
            <a:avLst/>
          </a:prstGeom>
        </p:spPr>
        <p:txBody>
          <a:bodyPr wrap="square">
            <a:sp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Elementary Number-Theoretic Notions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application of number-theoretic algorithms is in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cryptography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discipline concerned with encrypting a message sent from one party to another, such that someone who intercepts the message will not be able to decode it.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the set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Z = { …., -2, -1, 0, 1, 2, 3, ….} of integers.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the set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{0, 1, 2, 3, ….} of natural numbers (nonnegative integers.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notation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 | a </a:t>
            </a:r>
            <a:r>
              <a:rPr lang="en-US" sz="2400" dirty="0">
                <a:latin typeface="Times New Roman" panose="02020603050405020304" pitchFamily="18" charset="0"/>
                <a:ea typeface="Calibri" panose="020F0502020204030204" pitchFamily="34" charset="0"/>
                <a:cs typeface="Times New Roman" panose="02020603050405020304" pitchFamily="18" charset="0"/>
              </a:rPr>
              <a:t>(read “d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divides</a:t>
            </a:r>
            <a:r>
              <a:rPr lang="en-US" sz="2400" dirty="0">
                <a:latin typeface="Times New Roman" panose="02020603050405020304" pitchFamily="18" charset="0"/>
                <a:ea typeface="Calibri" panose="020F0502020204030204" pitchFamily="34" charset="0"/>
                <a:cs typeface="Times New Roman" panose="02020603050405020304" pitchFamily="18" charset="0"/>
              </a:rPr>
              <a:t> a”) means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 k*d </a:t>
            </a:r>
            <a:r>
              <a:rPr lang="en-US" sz="2400" dirty="0">
                <a:latin typeface="Times New Roman" panose="02020603050405020304" pitchFamily="18" charset="0"/>
                <a:ea typeface="Calibri" panose="020F0502020204030204" pitchFamily="34" charset="0"/>
                <a:cs typeface="Times New Roman" panose="02020603050405020304" pitchFamily="18" charset="0"/>
              </a:rPr>
              <a:t>for some integer k, (i.e., a is k multiple of 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6441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8D69B21-A358-4479-A2A6-0798C9D0A707}"/>
              </a:ext>
            </a:extLst>
          </p:cNvPr>
          <p:cNvSpPr txBox="1"/>
          <p:nvPr/>
        </p:nvSpPr>
        <p:spPr>
          <a:xfrm>
            <a:off x="409200" y="1428339"/>
            <a:ext cx="11014703" cy="542966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75605" y="1482750"/>
            <a:ext cx="9818419" cy="4967385"/>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E(x = 13, y = 4)</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extended-Euclid(4, 13 mod 4 = 1);</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(j’,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(1, 0 -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13/4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1)</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-3, 1)  is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E(x = 4, y =1)</a:t>
            </a:r>
          </a:p>
          <a:p>
            <a:pPr>
              <a:lnSpc>
                <a:spcPct val="107000"/>
              </a:lnSpc>
              <a:spcAft>
                <a:spcPts val="800"/>
              </a:spcAf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j’, d’)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extended-Euclid(4,  4 mod 1 = 0);</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(j’,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(0, 1 -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4/1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0, 1)</a:t>
            </a:r>
          </a:p>
          <a:p>
            <a:pPr>
              <a:lnSpc>
                <a:spcPct val="107000"/>
              </a:lnSpc>
              <a:spcAft>
                <a:spcPts val="800"/>
              </a:spcAft>
            </a:pP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(0, 1, 1)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E(a = 1, b = 0)</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Since b = 0, </a:t>
            </a:r>
            <a:r>
              <a:rPr lang="en-US" sz="2400" dirty="0">
                <a:latin typeface="Calibri" panose="020F0502020204030204" pitchFamily="34" charset="0"/>
                <a:ea typeface="Calibri" panose="020F0502020204030204" pitchFamily="34" charset="0"/>
                <a:cs typeface="Times New Roman" panose="02020603050405020304" pitchFamily="18" charset="0"/>
              </a:rPr>
              <a:t>return </a:t>
            </a:r>
            <a:r>
              <a:rPr lang="en-US" sz="2400" dirty="0">
                <a:solidFill>
                  <a:srgbClr val="3333FF"/>
                </a:solidFill>
                <a:latin typeface="Calibri" panose="020F0502020204030204" pitchFamily="34" charset="0"/>
                <a:ea typeface="Calibri" panose="020F0502020204030204" pitchFamily="34" charset="0"/>
                <a:cs typeface="Times New Roman" panose="02020603050405020304" pitchFamily="18" charset="0"/>
              </a:rPr>
              <a:t>(1, 0, 1)   </a:t>
            </a:r>
            <a:r>
              <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rPr>
              <a:t>…..(1)</a:t>
            </a:r>
            <a:endParaRPr lang="en-US" sz="2400" dirty="0">
              <a:solidFill>
                <a:srgbClr val="3333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Box 546"/>
          <p:cNvSpPr txBox="1"/>
          <p:nvPr/>
        </p:nvSpPr>
        <p:spPr>
          <a:xfrm>
            <a:off x="5955556" y="201670"/>
            <a:ext cx="5238468" cy="166688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function extended-Euclid(a, b)</a:t>
            </a:r>
          </a:p>
          <a:p>
            <a:r>
              <a:rPr lang="en-US" dirty="0">
                <a:latin typeface="Times New Roman" panose="02020603050405020304" pitchFamily="18" charset="0"/>
                <a:ea typeface="Calibri" panose="020F0502020204030204" pitchFamily="34" charset="0"/>
                <a:cs typeface="Times New Roman" panose="02020603050405020304" pitchFamily="18" charset="0"/>
              </a:rPr>
              <a:t>//For clarity, x=  q * y + r, where r = x mod y.</a:t>
            </a:r>
          </a:p>
          <a:p>
            <a:r>
              <a:rPr lang="en-US" dirty="0">
                <a:latin typeface="Times New Roman" panose="02020603050405020304" pitchFamily="18" charset="0"/>
                <a:ea typeface="Calibri" panose="020F0502020204030204" pitchFamily="34" charset="0"/>
                <a:cs typeface="Times New Roman" panose="02020603050405020304" pitchFamily="18" charset="0"/>
              </a:rPr>
              <a:t>if  y = 0 then return (1, 0, x)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else { </a:t>
            </a:r>
            <a:r>
              <a:rPr lang="en-US" dirty="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extended-Euclid(y, x mod y);</a:t>
            </a:r>
            <a:endParaRPr lang="en-US" dirty="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(j’,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a:t>
            </a:r>
            <a:endParaRPr lang="en-US" dirty="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chemeClr val="tx1"/>
              </a:solidFill>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E67842C4-3EF6-4D3B-A397-4CC675F0ADB2}"/>
              </a:ext>
            </a:extLst>
          </p:cNvPr>
          <p:cNvSpPr/>
          <p:nvPr/>
        </p:nvSpPr>
        <p:spPr>
          <a:xfrm>
            <a:off x="7561690" y="5190620"/>
            <a:ext cx="17492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cxnSp>
        <p:nvCxnSpPr>
          <p:cNvPr id="8" name="Straight Arrow Connector 7">
            <a:extLst>
              <a:ext uri="{FF2B5EF4-FFF2-40B4-BE49-F238E27FC236}">
                <a16:creationId xmlns:a16="http://schemas.microsoft.com/office/drawing/2014/main" id="{9F48BFC2-4BE3-4649-83C1-C6473FE8A5AB}"/>
              </a:ext>
            </a:extLst>
          </p:cNvPr>
          <p:cNvCxnSpPr/>
          <p:nvPr/>
        </p:nvCxnSpPr>
        <p:spPr>
          <a:xfrm flipH="1">
            <a:off x="2353586" y="2353586"/>
            <a:ext cx="882595" cy="1184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12BE6B-3C9C-4DBB-9D67-95B87E14CF97}"/>
              </a:ext>
            </a:extLst>
          </p:cNvPr>
          <p:cNvCxnSpPr/>
          <p:nvPr/>
        </p:nvCxnSpPr>
        <p:spPr>
          <a:xfrm flipH="1">
            <a:off x="2353585" y="4326835"/>
            <a:ext cx="882595" cy="1184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017172-4D75-42E8-94AE-D6A2A3367DBD}"/>
              </a:ext>
            </a:extLst>
          </p:cNvPr>
          <p:cNvCxnSpPr>
            <a:cxnSpLocks/>
          </p:cNvCxnSpPr>
          <p:nvPr/>
        </p:nvCxnSpPr>
        <p:spPr>
          <a:xfrm flipH="1" flipV="1">
            <a:off x="3666309" y="4334381"/>
            <a:ext cx="388871" cy="164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547B827-D224-407F-B04E-987C1BFB03B7}"/>
              </a:ext>
            </a:extLst>
          </p:cNvPr>
          <p:cNvCxnSpPr/>
          <p:nvPr/>
        </p:nvCxnSpPr>
        <p:spPr>
          <a:xfrm>
            <a:off x="2353585" y="4409166"/>
            <a:ext cx="1105232" cy="146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FAC525-4507-4DEF-A89C-E521DAED8912}"/>
              </a:ext>
            </a:extLst>
          </p:cNvPr>
          <p:cNvCxnSpPr>
            <a:cxnSpLocks/>
          </p:cNvCxnSpPr>
          <p:nvPr/>
        </p:nvCxnSpPr>
        <p:spPr>
          <a:xfrm flipH="1" flipV="1">
            <a:off x="3586046" y="2353586"/>
            <a:ext cx="3275931" cy="265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86EF14-90DB-4E30-9283-1F2C1E3B8838}"/>
              </a:ext>
            </a:extLst>
          </p:cNvPr>
          <p:cNvCxnSpPr/>
          <p:nvPr/>
        </p:nvCxnSpPr>
        <p:spPr>
          <a:xfrm>
            <a:off x="2433099" y="2353586"/>
            <a:ext cx="1025718" cy="25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CA35F20-5872-4547-985F-FFF529FD73AE}"/>
              </a:ext>
            </a:extLst>
          </p:cNvPr>
          <p:cNvCxnSpPr/>
          <p:nvPr/>
        </p:nvCxnSpPr>
        <p:spPr>
          <a:xfrm flipH="1" flipV="1">
            <a:off x="2671638" y="1346421"/>
            <a:ext cx="4643562" cy="170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8C9C986-0D2E-467F-B20E-BC6246A17D6B}"/>
              </a:ext>
            </a:extLst>
          </p:cNvPr>
          <p:cNvSpPr/>
          <p:nvPr/>
        </p:nvSpPr>
        <p:spPr>
          <a:xfrm>
            <a:off x="682624" y="613225"/>
            <a:ext cx="4581703"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 = min{1*(13i + 4j)|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j in Z, 13i + 4j &gt;0}</a:t>
            </a:r>
          </a:p>
          <a:p>
            <a:r>
              <a:rPr lang="en-US" dirty="0">
                <a:latin typeface="Times New Roman" panose="02020603050405020304" pitchFamily="18" charset="0"/>
                <a:cs typeface="Times New Roman" panose="02020603050405020304" pitchFamily="18" charset="0"/>
              </a:rPr>
              <a:t>That is, 13 * </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+ 4 * </a:t>
            </a:r>
            <a:r>
              <a:rPr lang="en-US" dirty="0">
                <a:solidFill>
                  <a:srgbClr val="FF0000"/>
                </a:solidFill>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 1</a:t>
            </a:r>
            <a:endParaRPr lang="en-US" dirty="0"/>
          </a:p>
        </p:txBody>
      </p:sp>
    </p:spTree>
    <p:extLst>
      <p:ext uri="{BB962C8B-B14F-4D97-AF65-F5344CB8AC3E}">
        <p14:creationId xmlns:p14="http://schemas.microsoft.com/office/powerpoint/2010/main" val="3758232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3040" y="671691"/>
            <a:ext cx="9144000" cy="6130076"/>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Consider Example 0.43:</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compute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(13, 4), Euclid’s algorithm would proceed as follows: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+ 1       (x = q * y + r), where r = x mod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+ 0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(4, 1)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 0)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At each step,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has been reduced to the underlined numbers.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Thus,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(13, 4)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(4, 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1, 0</a:t>
            </a:r>
            <a:r>
              <a:rPr lang="en-US" sz="2400" dirty="0">
                <a:latin typeface="Times New Roman" panose="02020603050405020304" pitchFamily="18" charset="0"/>
                <a:ea typeface="Calibri" panose="020F0502020204030204" pitchFamily="34" charset="0"/>
                <a:cs typeface="Times New Roman" panose="02020603050405020304" pitchFamily="18" charset="0"/>
              </a:rPr>
              <a:t>) = 1.</a:t>
            </a:r>
          </a:p>
          <a:p>
            <a:pPr>
              <a:lnSpc>
                <a:spcPct val="150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To find x and y such that 13*</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+ 4*j = 1, we start by expressing 1 in terms of the last pair (1, 0). Then we work backwards and express it in terms of (4, 1), and finally (13, 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0925844A-678D-4F3A-90A3-839B4C5C98A5}"/>
              </a:ext>
            </a:extLst>
          </p:cNvPr>
          <p:cNvSpPr/>
          <p:nvPr/>
        </p:nvSpPr>
        <p:spPr>
          <a:xfrm rot="20706359" flipH="1">
            <a:off x="950041" y="1527758"/>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584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219" y="411160"/>
            <a:ext cx="9156493" cy="6370975"/>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The first step is: we  use the last line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to get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based on r = x – q *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rewrite this in terms of (4, 1), we use substitution 0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r = x – q * y), which is obtained by </a:t>
            </a:r>
            <a:r>
              <a:rPr lang="en-US" sz="2400" dirty="0">
                <a:latin typeface="Times New Roman" panose="02020603050405020304" pitchFamily="18" charset="0"/>
                <a:ea typeface="Calibri" panose="020F0502020204030204" pitchFamily="34" charset="0"/>
                <a:cs typeface="Times New Roman" panose="02020603050405020304" pitchFamily="18" charset="0"/>
              </a:rPr>
              <a:t>from the second last line on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calculation </a:t>
            </a:r>
            <a:endPar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1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 (1*</a:t>
            </a:r>
            <a:r>
              <a:rPr lang="en-US" sz="24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4 *</a:t>
            </a:r>
            <a:r>
              <a:rPr lang="en-US" sz="24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+ 5 *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final step is to use substitution 1 = 1*13 - 3 * 4, which is obtained by from the first one on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calculation</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 	  1 =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+ 5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5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- 16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solidFill>
                <a:srgbClr val="3333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809ACC5-34E7-4A26-84A3-56ECE0858FB0}"/>
              </a:ext>
            </a:extLst>
          </p:cNvPr>
          <p:cNvSpPr/>
          <p:nvPr/>
        </p:nvSpPr>
        <p:spPr>
          <a:xfrm>
            <a:off x="6400801" y="2472212"/>
            <a:ext cx="5497688" cy="1294393"/>
          </a:xfrm>
          <a:prstGeom prst="rect">
            <a:avLst/>
          </a:prstGeom>
          <a:ln>
            <a:solidFill>
              <a:srgbClr val="FF0000"/>
            </a:solidFill>
          </a:ln>
        </p:spPr>
        <p:txBody>
          <a:bodyPr wrap="square">
            <a:spAutoFit/>
          </a:bodyPr>
          <a:lstStyle/>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13</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anose="02020603050405020304" pitchFamily="18" charset="0"/>
                <a:ea typeface="Calibri" panose="020F0502020204030204" pitchFamily="34" charset="0"/>
                <a:cs typeface="Times New Roman" panose="02020603050405020304" pitchFamily="18" charset="0"/>
              </a:rPr>
              <a:t> + 1       (x = q * y + r), where r = x mod 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 4 </a:t>
            </a:r>
            <a:r>
              <a:rPr lang="en-US" dirty="0">
                <a:latin typeface="Times New Roman" panose="02020603050405020304" pitchFamily="18" charset="0"/>
                <a:ea typeface="Calibri" panose="020F0502020204030204" pitchFamily="34" charset="0"/>
                <a:cs typeface="Times New Roman" panose="02020603050405020304" pitchFamily="18" charset="0"/>
              </a:rPr>
              <a:t> =  4 *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+ 0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(4, 1)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 0) = 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EAC32C19-DC21-4CC0-BD83-80BB33D5C507}"/>
              </a:ext>
            </a:extLst>
          </p:cNvPr>
          <p:cNvSpPr/>
          <p:nvPr/>
        </p:nvSpPr>
        <p:spPr>
          <a:xfrm rot="20706359" flipH="1">
            <a:off x="605732" y="2233314"/>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6724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219" y="411160"/>
            <a:ext cx="9156493" cy="6370975"/>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The first step is: we  use the last line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to get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based on r = a – q * b)}</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rewrite this in terms of (4, 1), we use substitution 0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r = a – q * b), which is obtained by </a:t>
            </a:r>
            <a:r>
              <a:rPr lang="en-US" sz="2400" dirty="0">
                <a:latin typeface="Times New Roman" panose="02020603050405020304" pitchFamily="18" charset="0"/>
                <a:ea typeface="Calibri" panose="020F0502020204030204" pitchFamily="34" charset="0"/>
                <a:cs typeface="Times New Roman" panose="02020603050405020304" pitchFamily="18" charset="0"/>
              </a:rPr>
              <a:t>from the second last line on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calculation </a:t>
            </a:r>
            <a:endPar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1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final step is to use substitution 1 = 1*13 - 3 * 4, which is obtained by from the first one on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calculation</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 	  1 =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+ 5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- 16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809ACC5-34E7-4A26-84A3-56ECE0858FB0}"/>
              </a:ext>
            </a:extLst>
          </p:cNvPr>
          <p:cNvSpPr/>
          <p:nvPr/>
        </p:nvSpPr>
        <p:spPr>
          <a:xfrm>
            <a:off x="6400801" y="2472212"/>
            <a:ext cx="5497688" cy="1294393"/>
          </a:xfrm>
          <a:prstGeom prst="rect">
            <a:avLst/>
          </a:prstGeom>
          <a:ln>
            <a:solidFill>
              <a:srgbClr val="FF0000"/>
            </a:solidFill>
          </a:ln>
        </p:spPr>
        <p:txBody>
          <a:bodyPr wrap="square">
            <a:spAutoFit/>
          </a:bodyPr>
          <a:lstStyle/>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13</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anose="02020603050405020304" pitchFamily="18" charset="0"/>
                <a:ea typeface="Calibri" panose="020F0502020204030204" pitchFamily="34" charset="0"/>
                <a:cs typeface="Times New Roman" panose="02020603050405020304" pitchFamily="18" charset="0"/>
              </a:rPr>
              <a:t> + 1       (a = q * b + r), where r = a mod b</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4 </a:t>
            </a:r>
            <a:r>
              <a:rPr lang="en-US" dirty="0">
                <a:latin typeface="Times New Roman" panose="02020603050405020304" pitchFamily="18" charset="0"/>
                <a:ea typeface="Calibri" panose="020F0502020204030204" pitchFamily="34" charset="0"/>
                <a:cs typeface="Times New Roman" panose="02020603050405020304" pitchFamily="18" charset="0"/>
              </a:rPr>
              <a:t> =  4 *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+ 0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(4, 1)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 0) = 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EAC32C19-DC21-4CC0-BD83-80BB33D5C507}"/>
              </a:ext>
            </a:extLst>
          </p:cNvPr>
          <p:cNvSpPr/>
          <p:nvPr/>
        </p:nvSpPr>
        <p:spPr>
          <a:xfrm rot="20706359" flipH="1">
            <a:off x="786354" y="1943414"/>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2A0C3B7-42D1-4611-A0BC-FF417F040832}"/>
              </a:ext>
            </a:extLst>
          </p:cNvPr>
          <p:cNvSpPr txBox="1"/>
          <p:nvPr/>
        </p:nvSpPr>
        <p:spPr>
          <a:xfrm>
            <a:off x="7191022" y="5294489"/>
            <a:ext cx="4481689" cy="1200329"/>
          </a:xfrm>
          <a:prstGeom prst="rect">
            <a:avLst/>
          </a:prstGeom>
          <a:noFill/>
          <a:ln>
            <a:solidFill>
              <a:srgbClr val="0000FF"/>
            </a:solidFill>
          </a:ln>
        </p:spPr>
        <p:txBody>
          <a:bodyPr wrap="square" rtlCol="0">
            <a:spAutoFit/>
          </a:bodyPr>
          <a:lstStyle/>
          <a:p>
            <a:r>
              <a:rPr lang="en-US" sz="2400" dirty="0">
                <a:solidFill>
                  <a:srgbClr val="0000FF"/>
                </a:solidFill>
              </a:rPr>
              <a:t>Using the pairs of blue colored numbers to complete </a:t>
            </a:r>
            <a:r>
              <a:rPr lang="en-US" sz="2400" dirty="0" err="1">
                <a:solidFill>
                  <a:srgbClr val="0000FF"/>
                </a:solidFill>
              </a:rPr>
              <a:t>i</a:t>
            </a:r>
            <a:r>
              <a:rPr lang="en-US" sz="2400" dirty="0">
                <a:solidFill>
                  <a:srgbClr val="0000FF"/>
                </a:solidFill>
              </a:rPr>
              <a:t> and j as in the table.</a:t>
            </a:r>
          </a:p>
        </p:txBody>
      </p:sp>
    </p:spTree>
    <p:extLst>
      <p:ext uri="{BB962C8B-B14F-4D97-AF65-F5344CB8AC3E}">
        <p14:creationId xmlns:p14="http://schemas.microsoft.com/office/powerpoint/2010/main" val="2298536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908" y="737414"/>
            <a:ext cx="9516714" cy="5782032"/>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Now Example 0.43 </a:t>
            </a:r>
            <a:r>
              <a:rPr lang="en-US" sz="2400" dirty="0">
                <a:latin typeface="Times New Roman" panose="02020603050405020304" pitchFamily="18" charset="0"/>
                <a:ea typeface="Calibri" panose="020F0502020204030204" pitchFamily="34" charset="0"/>
                <a:cs typeface="Times New Roman" panose="02020603050405020304" pitchFamily="18" charset="0"/>
              </a:rPr>
              <a:t>is as follows:</a:t>
            </a:r>
          </a:p>
          <a:p>
            <a:pPr>
              <a:lnSpc>
                <a:spcPct val="107000"/>
              </a:lnSpc>
              <a:spcAft>
                <a:spcPts val="8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If we can supply two numbers x and y such that d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*x+ j*y, then we can be sure d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(x, y).   For instance, we know 1 is the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(13, 4), that is,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(13, 4) = 1. The reason is that 13 * 1 + 4 *(-3) = 1 (which is the least positive).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Using function extended-Euclid(13, 4), we have the following table:</a:t>
            </a: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(13, 4) =  min {(13 * 5 + 4 *(-16)) | 13 * 5 + 4 *(-16) = 1 &gt; 0} . </a:t>
            </a:r>
          </a:p>
          <a:p>
            <a:r>
              <a:rPr lang="en-US" sz="2400" dirty="0">
                <a:latin typeface="Times New Roman" panose="02020603050405020304" pitchFamily="18" charset="0"/>
                <a:cs typeface="Times New Roman" panose="02020603050405020304" pitchFamily="18" charset="0"/>
              </a:rPr>
              <a:t>If apply the extended algorithm,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5, j = -16.</a:t>
            </a:r>
          </a:p>
          <a:p>
            <a:r>
              <a:rPr lang="en-US" sz="2400" dirty="0">
                <a:latin typeface="Times New Roman" panose="02020603050405020304" pitchFamily="18" charset="0"/>
                <a:cs typeface="Times New Roman" panose="02020603050405020304" pitchFamily="18" charset="0"/>
              </a:rPr>
              <a:t>i.e.,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(13, 4) = 1 = 13*5 + 4*(-16).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 {(5, -16), </a:t>
            </a:r>
            <a:r>
              <a:rPr lang="en-US" sz="2200" dirty="0">
                <a:latin typeface="Times New Roman" panose="02020603050405020304" pitchFamily="18" charset="0"/>
                <a:ea typeface="Calibri" panose="020F0502020204030204" pitchFamily="34" charset="0"/>
                <a:cs typeface="Times New Roman" panose="02020603050405020304" pitchFamily="18" charset="0"/>
              </a:rPr>
              <a:t>(1, -3), …} = min {1*(13i +  4j) | (13i + 4j) &gt;0}. This implies that for any pair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j), 13i + 4j =1.</a:t>
            </a:r>
            <a:endParaRPr lang="en-US" sz="2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65535958"/>
              </p:ext>
            </p:extLst>
          </p:nvPr>
        </p:nvGraphicFramePr>
        <p:xfrm>
          <a:off x="1591732" y="3454417"/>
          <a:ext cx="8237354" cy="1433672"/>
        </p:xfrm>
        <a:graphic>
          <a:graphicData uri="http://schemas.openxmlformats.org/drawingml/2006/table">
            <a:tbl>
              <a:tblPr firstRow="1" firstCol="1" bandRow="1">
                <a:tableStyleId>{5C22544A-7EE6-4342-B048-85BDC9FD1C3A}</a:tableStyleId>
              </a:tblPr>
              <a:tblGrid>
                <a:gridCol w="1175871">
                  <a:extLst>
                    <a:ext uri="{9D8B030D-6E8A-4147-A177-3AD203B41FA5}">
                      <a16:colId xmlns:a16="http://schemas.microsoft.com/office/drawing/2014/main" val="20000"/>
                    </a:ext>
                  </a:extLst>
                </a:gridCol>
                <a:gridCol w="1176914">
                  <a:extLst>
                    <a:ext uri="{9D8B030D-6E8A-4147-A177-3AD203B41FA5}">
                      <a16:colId xmlns:a16="http://schemas.microsoft.com/office/drawing/2014/main" val="20001"/>
                    </a:ext>
                  </a:extLst>
                </a:gridCol>
                <a:gridCol w="1118232">
                  <a:extLst>
                    <a:ext uri="{9D8B030D-6E8A-4147-A177-3AD203B41FA5}">
                      <a16:colId xmlns:a16="http://schemas.microsoft.com/office/drawing/2014/main" val="20002"/>
                    </a:ext>
                  </a:extLst>
                </a:gridCol>
                <a:gridCol w="1235595">
                  <a:extLst>
                    <a:ext uri="{9D8B030D-6E8A-4147-A177-3AD203B41FA5}">
                      <a16:colId xmlns:a16="http://schemas.microsoft.com/office/drawing/2014/main" val="20003"/>
                    </a:ext>
                  </a:extLst>
                </a:gridCol>
                <a:gridCol w="1176914">
                  <a:extLst>
                    <a:ext uri="{9D8B030D-6E8A-4147-A177-3AD203B41FA5}">
                      <a16:colId xmlns:a16="http://schemas.microsoft.com/office/drawing/2014/main" val="20004"/>
                    </a:ext>
                  </a:extLst>
                </a:gridCol>
                <a:gridCol w="1176914">
                  <a:extLst>
                    <a:ext uri="{9D8B030D-6E8A-4147-A177-3AD203B41FA5}">
                      <a16:colId xmlns:a16="http://schemas.microsoft.com/office/drawing/2014/main" val="20005"/>
                    </a:ext>
                  </a:extLst>
                </a:gridCol>
                <a:gridCol w="1176914">
                  <a:extLst>
                    <a:ext uri="{9D8B030D-6E8A-4147-A177-3AD203B41FA5}">
                      <a16:colId xmlns:a16="http://schemas.microsoft.com/office/drawing/2014/main" val="514498982"/>
                    </a:ext>
                  </a:extLst>
                </a:gridCol>
              </a:tblGrid>
              <a:tr h="35841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aseline="-25000" dirty="0">
                          <a:solidFill>
                            <a:schemeClr val="tx1"/>
                          </a:solidFill>
                          <a:effectLst/>
                          <a:latin typeface="Times New Roman" panose="02020603050405020304" pitchFamily="18" charset="0"/>
                          <a:cs typeface="Times New Roman" panose="02020603050405020304" pitchFamily="18" charset="0"/>
                        </a:rPr>
                        <a:t>└</a:t>
                      </a:r>
                      <a:r>
                        <a:rPr lang="en-US" sz="2200" dirty="0">
                          <a:solidFill>
                            <a:schemeClr val="tx1"/>
                          </a:solidFill>
                          <a:effectLst/>
                          <a:latin typeface="Times New Roman" panose="02020603050405020304" pitchFamily="18" charset="0"/>
                          <a:cs typeface="Times New Roman" panose="02020603050405020304" pitchFamily="18" charset="0"/>
                        </a:rPr>
                        <a:t> x/y </a:t>
                      </a:r>
                      <a:r>
                        <a:rPr lang="en-US" sz="2200" baseline="-250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gcd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-16</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841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rgbClr val="0000FF"/>
                          </a:solidFill>
                          <a:effectLst/>
                          <a:latin typeface="Times New Roman" panose="02020603050405020304" pitchFamily="18" charset="0"/>
                          <a:cs typeface="Times New Roman" panose="02020603050405020304" pitchFamily="18" charset="0"/>
                        </a:rPr>
                        <a:t>1</a:t>
                      </a:r>
                      <a:endParaRPr lang="en-US" sz="22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 name="Thought Bubble: Cloud 3">
            <a:extLst>
              <a:ext uri="{FF2B5EF4-FFF2-40B4-BE49-F238E27FC236}">
                <a16:creationId xmlns:a16="http://schemas.microsoft.com/office/drawing/2014/main" id="{1314CE06-EE39-4E6C-9C45-C681300B49C2}"/>
              </a:ext>
            </a:extLst>
          </p:cNvPr>
          <p:cNvSpPr/>
          <p:nvPr/>
        </p:nvSpPr>
        <p:spPr>
          <a:xfrm rot="20706359" flipH="1">
            <a:off x="771610" y="1658265"/>
            <a:ext cx="514075" cy="42685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2416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5C9022-D72E-4221-957D-E8941E00614A}"/>
              </a:ext>
            </a:extLst>
          </p:cNvPr>
          <p:cNvSpPr txBox="1"/>
          <p:nvPr/>
        </p:nvSpPr>
        <p:spPr>
          <a:xfrm>
            <a:off x="1138564" y="2346784"/>
            <a:ext cx="9049144" cy="3608572"/>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FB42B694-5F0F-446C-B102-51920F3C404E}"/>
              </a:ext>
            </a:extLst>
          </p:cNvPr>
          <p:cNvSpPr txBox="1"/>
          <p:nvPr/>
        </p:nvSpPr>
        <p:spPr>
          <a:xfrm>
            <a:off x="1327909" y="902644"/>
            <a:ext cx="8859799" cy="90152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59253" y="682956"/>
                <a:ext cx="9144000" cy="6127127"/>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Example 0.46:  </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compute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(25, 11), Euclid’s algorithm would proceed as follows:</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(x = q * y + r), where r = x mod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(25, 11)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25</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+ 3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25</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(11, 3)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+ 2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a:t>
                </a:r>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( 3, 2)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+ 0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( 1, 0)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At each step,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has been reduced to the underlined numbers.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59253" y="682956"/>
                <a:ext cx="9144000" cy="6127127"/>
              </a:xfrm>
              <a:prstGeom prst="rect">
                <a:avLst/>
              </a:prstGeom>
              <a:blipFill>
                <a:blip r:embed="rId2"/>
                <a:stretch>
                  <a:fillRect l="-1200" b="-1990"/>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EEC8FCD6-948D-43D7-AC44-BF6EE48A82E5}"/>
              </a:ext>
            </a:extLst>
          </p:cNvPr>
          <p:cNvSpPr/>
          <p:nvPr/>
        </p:nvSpPr>
        <p:spPr>
          <a:xfrm rot="20706359" flipH="1">
            <a:off x="1098255" y="1680706"/>
            <a:ext cx="459310" cy="445222"/>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t>
            </a:r>
          </a:p>
        </p:txBody>
      </p:sp>
      <p:pic>
        <p:nvPicPr>
          <p:cNvPr id="6" name="Picture 5" descr="Image result for smiley face images">
            <a:extLst>
              <a:ext uri="{FF2B5EF4-FFF2-40B4-BE49-F238E27FC236}">
                <a16:creationId xmlns:a16="http://schemas.microsoft.com/office/drawing/2014/main" id="{0DB06476-C0FF-4BAF-B903-3C62BCCE54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633" y="1458310"/>
            <a:ext cx="558316" cy="34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10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B460725-073D-48FA-91C5-A94D171FE65E}"/>
              </a:ext>
            </a:extLst>
          </p:cNvPr>
          <p:cNvSpPr txBox="1"/>
          <p:nvPr/>
        </p:nvSpPr>
        <p:spPr>
          <a:xfrm>
            <a:off x="1327910" y="2298558"/>
            <a:ext cx="8869036" cy="4559441"/>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9D0EFC5F-EC19-4A89-AEC4-4209E411E275}"/>
              </a:ext>
            </a:extLst>
          </p:cNvPr>
          <p:cNvSpPr txBox="1"/>
          <p:nvPr/>
        </p:nvSpPr>
        <p:spPr>
          <a:xfrm>
            <a:off x="1327909" y="642435"/>
            <a:ext cx="5257617" cy="57676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55604" y="642435"/>
            <a:ext cx="9778920" cy="6127127"/>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To find x and y such that 25*</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+ 11*j = 1, we start by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expressing 1 in terms of the last pair (1, 0). Then we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work backwards and express it in terms of (2, 1), (3, 2),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(11, 3) and finally (25, 11).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first step is: use the last line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to get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second step is: use the 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US" sz="2400" dirty="0">
                <a:latin typeface="Times New Roman" panose="02020603050405020304" pitchFamily="18" charset="0"/>
                <a:ea typeface="Calibri" panose="020F0502020204030204" pitchFamily="34" charset="0"/>
                <a:cs typeface="Times New Roman" panose="02020603050405020304" pitchFamily="18" charset="0"/>
              </a:rPr>
              <a:t> last line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+ 0, i.e., 0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to replace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in (1)</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Then,	1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from (1)      </a:t>
            </a:r>
          </a:p>
          <a:p>
            <a:pPr>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809ACC5-34E7-4A26-84A3-56ECE0858FB0}"/>
              </a:ext>
            </a:extLst>
          </p:cNvPr>
          <p:cNvSpPr/>
          <p:nvPr/>
        </p:nvSpPr>
        <p:spPr>
          <a:xfrm>
            <a:off x="8746836" y="461552"/>
            <a:ext cx="3283119" cy="2125390"/>
          </a:xfrm>
          <a:prstGeom prst="rect">
            <a:avLst/>
          </a:prstGeom>
          <a:solidFill>
            <a:schemeClr val="accent5">
              <a:lumMod val="20000"/>
              <a:lumOff val="80000"/>
            </a:schemeClr>
          </a:solidFill>
          <a:ln>
            <a:solidFill>
              <a:srgbClr val="FF0000"/>
            </a:solidFill>
          </a:ln>
        </p:spPr>
        <p:txBody>
          <a:bodyPr wrap="square">
            <a:spAutoFit/>
          </a:bodyPr>
          <a:lstStyle/>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25</a:t>
            </a:r>
            <a:r>
              <a:rPr lang="en-US" dirty="0">
                <a:latin typeface="Times New Roman" panose="02020603050405020304" pitchFamily="18" charset="0"/>
                <a:ea typeface="Calibri" panose="020F0502020204030204" pitchFamily="34" charset="0"/>
                <a:cs typeface="Times New Roman" panose="02020603050405020304" pitchFamily="18" charset="0"/>
              </a:rPr>
              <a:t> =  2 * </a:t>
            </a:r>
            <a:r>
              <a:rPr lang="en-US" u="sng" dirty="0">
                <a:latin typeface="Times New Roman" panose="02020603050405020304" pitchFamily="18" charset="0"/>
                <a:ea typeface="Calibri" panose="020F0502020204030204" pitchFamily="34" charset="0"/>
                <a:cs typeface="Times New Roman" panose="02020603050405020304" pitchFamily="18" charset="0"/>
              </a:rPr>
              <a:t>11</a:t>
            </a:r>
            <a:r>
              <a:rPr lang="en-US" dirty="0">
                <a:latin typeface="Times New Roman" panose="02020603050405020304" pitchFamily="18" charset="0"/>
                <a:ea typeface="Calibri" panose="020F0502020204030204" pitchFamily="34" charset="0"/>
                <a:cs typeface="Times New Roman" panose="02020603050405020304" pitchFamily="18" charset="0"/>
              </a:rPr>
              <a:t> + 3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(25, 11)	</a:t>
            </a:r>
          </a:p>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11</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+ 2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(11, 3)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  3, 2)	 </a:t>
            </a: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2 *   </a:t>
            </a:r>
            <a:r>
              <a:rPr lang="en-US"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+ 0    </a:t>
            </a:r>
            <a:r>
              <a:rPr lang="en-U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  1, 0) = 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EAC32C19-DC21-4CC0-BD83-80BB33D5C507}"/>
              </a:ext>
            </a:extLst>
          </p:cNvPr>
          <p:cNvSpPr/>
          <p:nvPr/>
        </p:nvSpPr>
        <p:spPr>
          <a:xfrm rot="20706359" flipH="1">
            <a:off x="605732" y="2233314"/>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15A44C8D-DE38-4E6F-849D-229950442E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13418">
            <a:off x="552043" y="2242038"/>
            <a:ext cx="566688" cy="46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28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A2298B-97BF-4DDC-B329-BAAE7843FB4A}"/>
              </a:ext>
            </a:extLst>
          </p:cNvPr>
          <p:cNvSpPr txBox="1"/>
          <p:nvPr/>
        </p:nvSpPr>
        <p:spPr>
          <a:xfrm>
            <a:off x="1268254" y="3195302"/>
            <a:ext cx="9469551" cy="3631194"/>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D7A01113-7884-498B-A387-1DDDA3691FCA}"/>
              </a:ext>
            </a:extLst>
          </p:cNvPr>
          <p:cNvSpPr txBox="1"/>
          <p:nvPr/>
        </p:nvSpPr>
        <p:spPr>
          <a:xfrm>
            <a:off x="1268254" y="347844"/>
            <a:ext cx="9427455" cy="275557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273404" y="439728"/>
            <a:ext cx="9974966" cy="6224396"/>
          </a:xfrm>
          <a:prstGeom prst="rect">
            <a:avLst/>
          </a:prstGeom>
        </p:spPr>
        <p:txBody>
          <a:bodyPr wrap="square">
            <a:spAutoFit/>
          </a:bodyPr>
          <a:lstStyle/>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3</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US" sz="2200" dirty="0">
                <a:latin typeface="Times New Roman" panose="02020603050405020304" pitchFamily="18" charset="0"/>
                <a:ea typeface="Calibri" panose="020F0502020204030204" pitchFamily="34" charset="0"/>
                <a:cs typeface="Times New Roman" panose="02020603050405020304" pitchFamily="18" charset="0"/>
              </a:rPr>
              <a:t> step is: Use the 3</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US" sz="2200" dirty="0">
                <a:latin typeface="Times New Roman" panose="02020603050405020304" pitchFamily="18" charset="0"/>
                <a:ea typeface="Calibri" panose="020F0502020204030204" pitchFamily="34" charset="0"/>
                <a:cs typeface="Times New Roman" panose="02020603050405020304" pitchFamily="18" charset="0"/>
              </a:rPr>
              <a:t> last line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a:t>
            </a:r>
            <a:r>
              <a:rPr lang="en-US" sz="2200" dirty="0">
                <a:latin typeface="Times New Roman" panose="02020603050405020304" pitchFamily="18" charset="0"/>
                <a:ea typeface="Calibri" panose="020F0502020204030204" pitchFamily="34" charset="0"/>
                <a:cs typeface="Times New Roman" panose="02020603050405020304" pitchFamily="18" charset="0"/>
              </a:rPr>
              <a:t> which yields </a:t>
            </a:r>
            <a:r>
              <a:rPr lang="en-US" sz="22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1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Substituting this in   </a:t>
            </a: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1 =  -1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endPar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-1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1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4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Continuing in this same way with substitutions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11 – 3 * 3 and then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25 – 2 *11 into (3) and (4) gives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1 =    3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4 * </a:t>
            </a:r>
            <a:r>
              <a:rPr 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from (3)</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4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-4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15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…..(4)</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-4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+ 15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25</a:t>
            </a:r>
            <a:r>
              <a:rPr lang="en-US" sz="2200" dirty="0">
                <a:latin typeface="Times New Roman" panose="02020603050405020304" pitchFamily="18" charset="0"/>
                <a:ea typeface="Calibri" panose="020F0502020204030204" pitchFamily="34" charset="0"/>
                <a:cs typeface="Times New Roman" panose="02020603050405020304" pitchFamily="18" charset="0"/>
              </a:rPr>
              <a:t> – 2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15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25</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34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…..(5)</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5E75E18A-78B2-4622-81C4-7985640B6D63}"/>
              </a:ext>
            </a:extLst>
          </p:cNvPr>
          <p:cNvSpPr/>
          <p:nvPr/>
        </p:nvSpPr>
        <p:spPr>
          <a:xfrm rot="20706359" flipH="1">
            <a:off x="662175" y="1725314"/>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59D3EA25-5E4C-49CE-9638-2E2ABA2133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566" y="1836683"/>
            <a:ext cx="642315" cy="4174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6F9491B-A662-4A05-9CFE-261BBF0C8BCB}"/>
              </a:ext>
            </a:extLst>
          </p:cNvPr>
          <p:cNvSpPr/>
          <p:nvPr/>
        </p:nvSpPr>
        <p:spPr>
          <a:xfrm>
            <a:off x="8874211" y="3948204"/>
            <a:ext cx="3317789" cy="2125390"/>
          </a:xfrm>
          <a:prstGeom prst="rect">
            <a:avLst/>
          </a:prstGeom>
          <a:solidFill>
            <a:schemeClr val="accent5">
              <a:lumMod val="20000"/>
              <a:lumOff val="80000"/>
            </a:schemeClr>
          </a:solidFill>
          <a:ln>
            <a:solidFill>
              <a:srgbClr val="FF0000"/>
            </a:solidFill>
          </a:ln>
        </p:spPr>
        <p:txBody>
          <a:bodyPr wrap="square">
            <a:spAutoFit/>
          </a:bodyPr>
          <a:lstStyle/>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25</a:t>
            </a:r>
            <a:r>
              <a:rPr lang="en-US" dirty="0">
                <a:latin typeface="Times New Roman" panose="02020603050405020304" pitchFamily="18" charset="0"/>
                <a:ea typeface="Calibri" panose="020F0502020204030204" pitchFamily="34" charset="0"/>
                <a:cs typeface="Times New Roman" panose="02020603050405020304" pitchFamily="18" charset="0"/>
              </a:rPr>
              <a:t> =  2 * </a:t>
            </a:r>
            <a:r>
              <a:rPr lang="en-US" u="sng" dirty="0">
                <a:latin typeface="Times New Roman" panose="02020603050405020304" pitchFamily="18" charset="0"/>
                <a:ea typeface="Calibri" panose="020F0502020204030204" pitchFamily="34" charset="0"/>
                <a:cs typeface="Times New Roman" panose="02020603050405020304" pitchFamily="18" charset="0"/>
              </a:rPr>
              <a:t>11</a:t>
            </a:r>
            <a:r>
              <a:rPr lang="en-US" dirty="0">
                <a:latin typeface="Times New Roman" panose="02020603050405020304" pitchFamily="18" charset="0"/>
                <a:ea typeface="Calibri" panose="020F0502020204030204" pitchFamily="34" charset="0"/>
                <a:cs typeface="Times New Roman" panose="02020603050405020304" pitchFamily="18" charset="0"/>
              </a:rPr>
              <a:t> + 3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(25, 11)	</a:t>
            </a:r>
          </a:p>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11</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+ 2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(11, 3)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(3, 2)	 </a:t>
            </a: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2 * </a:t>
            </a:r>
            <a:r>
              <a:rPr lang="en-US"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+ 0   </a:t>
            </a:r>
            <a:r>
              <a:rPr lang="en-U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 0) = 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6239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C7CD3D-3F98-482C-80C8-453E475C19E0}"/>
              </a:ext>
            </a:extLst>
          </p:cNvPr>
          <p:cNvSpPr txBox="1"/>
          <p:nvPr/>
        </p:nvSpPr>
        <p:spPr>
          <a:xfrm>
            <a:off x="1268254" y="347844"/>
            <a:ext cx="9972401" cy="6510156"/>
          </a:xfrm>
          <a:prstGeom prst="rect">
            <a:avLst/>
          </a:prstGeom>
          <a:solidFill>
            <a:srgbClr val="FFFF00"/>
          </a:solidFill>
        </p:spPr>
        <p:txBody>
          <a:bodyPr wrap="square" rtlCol="0">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368740709"/>
              </p:ext>
            </p:extLst>
          </p:nvPr>
        </p:nvGraphicFramePr>
        <p:xfrm>
          <a:off x="2024933" y="3071803"/>
          <a:ext cx="8142133" cy="2189988"/>
        </p:xfrm>
        <a:graphic>
          <a:graphicData uri="http://schemas.openxmlformats.org/drawingml/2006/table">
            <a:tbl>
              <a:tblPr firstRow="1" firstCol="1" bandRow="1">
                <a:tableStyleId>{5C22544A-7EE6-4342-B048-85BDC9FD1C3A}</a:tableStyleId>
              </a:tblPr>
              <a:tblGrid>
                <a:gridCol w="1162279">
                  <a:extLst>
                    <a:ext uri="{9D8B030D-6E8A-4147-A177-3AD203B41FA5}">
                      <a16:colId xmlns:a16="http://schemas.microsoft.com/office/drawing/2014/main" val="20000"/>
                    </a:ext>
                  </a:extLst>
                </a:gridCol>
                <a:gridCol w="1163309">
                  <a:extLst>
                    <a:ext uri="{9D8B030D-6E8A-4147-A177-3AD203B41FA5}">
                      <a16:colId xmlns:a16="http://schemas.microsoft.com/office/drawing/2014/main" val="20001"/>
                    </a:ext>
                  </a:extLst>
                </a:gridCol>
                <a:gridCol w="1163309">
                  <a:extLst>
                    <a:ext uri="{9D8B030D-6E8A-4147-A177-3AD203B41FA5}">
                      <a16:colId xmlns:a16="http://schemas.microsoft.com/office/drawing/2014/main" val="20002"/>
                    </a:ext>
                  </a:extLst>
                </a:gridCol>
                <a:gridCol w="1163309">
                  <a:extLst>
                    <a:ext uri="{9D8B030D-6E8A-4147-A177-3AD203B41FA5}">
                      <a16:colId xmlns:a16="http://schemas.microsoft.com/office/drawing/2014/main" val="20003"/>
                    </a:ext>
                  </a:extLst>
                </a:gridCol>
                <a:gridCol w="1163309">
                  <a:extLst>
                    <a:ext uri="{9D8B030D-6E8A-4147-A177-3AD203B41FA5}">
                      <a16:colId xmlns:a16="http://schemas.microsoft.com/office/drawing/2014/main" val="20004"/>
                    </a:ext>
                  </a:extLst>
                </a:gridCol>
                <a:gridCol w="1163309">
                  <a:extLst>
                    <a:ext uri="{9D8B030D-6E8A-4147-A177-3AD203B41FA5}">
                      <a16:colId xmlns:a16="http://schemas.microsoft.com/office/drawing/2014/main" val="20005"/>
                    </a:ext>
                  </a:extLst>
                </a:gridCol>
                <a:gridCol w="1163309">
                  <a:extLst>
                    <a:ext uri="{9D8B030D-6E8A-4147-A177-3AD203B41FA5}">
                      <a16:colId xmlns:a16="http://schemas.microsoft.com/office/drawing/2014/main" val="2657480284"/>
                    </a:ext>
                  </a:extLst>
                </a:gridCol>
              </a:tblGrid>
              <a:tr h="201160">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x</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y</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baseline="-25000" dirty="0">
                          <a:solidFill>
                            <a:schemeClr val="tx1"/>
                          </a:solidFill>
                          <a:effectLst/>
                          <a:latin typeface="Times New Roman" panose="02020603050405020304" pitchFamily="18" charset="0"/>
                          <a:cs typeface="Times New Roman" panose="02020603050405020304" pitchFamily="18" charset="0"/>
                        </a:rPr>
                        <a:t>└</a:t>
                      </a:r>
                      <a:r>
                        <a:rPr lang="en-US" sz="2400" dirty="0">
                          <a:solidFill>
                            <a:schemeClr val="tx1"/>
                          </a:solidFill>
                          <a:effectLst/>
                          <a:latin typeface="Times New Roman" panose="02020603050405020304" pitchFamily="18" charset="0"/>
                          <a:cs typeface="Times New Roman" panose="02020603050405020304" pitchFamily="18" charset="0"/>
                        </a:rPr>
                        <a:t> x/y </a:t>
                      </a:r>
                      <a:r>
                        <a:rPr lang="en-US" sz="2400" baseline="-25000" dirty="0">
                          <a:solidFill>
                            <a:schemeClr val="tx1"/>
                          </a:solidFill>
                          <a:effectLst/>
                          <a:latin typeface="Times New Roman" panose="02020603050405020304" pitchFamily="18" charset="0"/>
                          <a:cs typeface="Times New Roman" panose="02020603050405020304" pitchFamily="18" charset="0"/>
                        </a:rPr>
                        <a:t>┘</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d = gcd</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err="1">
                          <a:solidFill>
                            <a:schemeClr val="tx1"/>
                          </a:solidFill>
                          <a:effectLst/>
                          <a:latin typeface="Times New Roman" panose="02020603050405020304" pitchFamily="18" charset="0"/>
                          <a:cs typeface="Times New Roman" panose="02020603050405020304" pitchFamily="18" charset="0"/>
                        </a:rPr>
                        <a:t>i</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j</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1160">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25</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15</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-34</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160">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-4</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15</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160">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-4</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160">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160">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0</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1740942" y="1016004"/>
            <a:ext cx="9364069"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are done: 15 * 25 </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34 * 11 = 1, so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15 and j = -34.</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That means,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gcd</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(25, 11) = 25 *15 + 11*(-34) = 1</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Using function extended-Euclid(25, 11) we obtained the following 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ts val="1200"/>
              </a:spcAft>
            </a:pP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Thus, the </a:t>
            </a:r>
            <a:r>
              <a:rPr kumimoji="0" lang="en-US" altLang="en-US" sz="2200" b="0" i="0" u="none" strike="noStrike" cap="none" normalizeH="0" baseline="0" dirty="0" err="1">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gcd</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(25, 11) = 1 = min { 1*( 15 * </a:t>
            </a:r>
            <a:r>
              <a:rPr kumimoji="0" lang="en-US" altLang="en-US" sz="2200" b="0" i="0" u="sng"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25</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34 * </a:t>
            </a:r>
            <a:r>
              <a:rPr kumimoji="0" lang="en-US" altLang="en-US" sz="2200" b="0" i="0" u="sng"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11</a:t>
            </a:r>
            <a:r>
              <a:rPr kumimoji="0" lang="en-US" altLang="en-US" sz="2200" b="0" i="0"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15 * </a:t>
            </a:r>
            <a:r>
              <a:rPr lang="en-US" alt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25</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34 * </a:t>
            </a:r>
            <a:r>
              <a:rPr lang="en-US" alt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&gt; 0}</a:t>
            </a:r>
            <a:r>
              <a:rPr kumimoji="0" lang="en-US" altLang="en-US" sz="2200" b="0" i="0"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p>
          <a:p>
            <a:pPr lvl="0" eaLnBrk="0" fontAlgn="base" hangingPunct="0">
              <a:spcBef>
                <a:spcPct val="0"/>
              </a:spcBef>
              <a:spcAft>
                <a:spcPts val="1200"/>
              </a:spcAft>
            </a:pPr>
            <a:r>
              <a:rPr lang="en-US" altLang="en-US" sz="2200" dirty="0">
                <a:solidFill>
                  <a:srgbClr val="0000FF"/>
                </a:solidFill>
                <a:latin typeface="Times New Roman" panose="02020603050405020304" pitchFamily="18" charset="0"/>
                <a:cs typeface="Times New Roman" panose="02020603050405020304" pitchFamily="18" charset="0"/>
              </a:rPr>
              <a:t>Note that the values for (</a:t>
            </a:r>
            <a:r>
              <a:rPr lang="en-US" altLang="en-US" sz="2200" dirty="0" err="1">
                <a:solidFill>
                  <a:srgbClr val="0000FF"/>
                </a:solidFill>
                <a:latin typeface="Times New Roman" panose="02020603050405020304" pitchFamily="18" charset="0"/>
                <a:cs typeface="Times New Roman" panose="02020603050405020304" pitchFamily="18" charset="0"/>
              </a:rPr>
              <a:t>i</a:t>
            </a:r>
            <a:r>
              <a:rPr lang="en-US" altLang="en-US" sz="2200" dirty="0">
                <a:solidFill>
                  <a:srgbClr val="0000FF"/>
                </a:solidFill>
                <a:latin typeface="Times New Roman" panose="02020603050405020304" pitchFamily="18" charset="0"/>
                <a:cs typeface="Times New Roman" panose="02020603050405020304" pitchFamily="18" charset="0"/>
              </a:rPr>
              <a:t>, j) are not unique for the same (x, y)</a:t>
            </a:r>
            <a:endParaRPr kumimoji="0" lang="en-US" altLang="en-US" sz="2200" b="0" i="0" strike="noStrike" cap="none" normalizeH="0" baseline="0" dirty="0">
              <a:ln>
                <a:noFill/>
              </a:ln>
              <a:solidFill>
                <a:schemeClr val="tx1"/>
              </a:solidFill>
              <a:effectLst/>
              <a:latin typeface="Arial" panose="020B0604020202020204" pitchFamily="34" charset="0"/>
            </a:endParaRPr>
          </a:p>
        </p:txBody>
      </p:sp>
      <p:sp>
        <p:nvSpPr>
          <p:cNvPr id="4" name="Thought Bubble: Cloud 3">
            <a:extLst>
              <a:ext uri="{FF2B5EF4-FFF2-40B4-BE49-F238E27FC236}">
                <a16:creationId xmlns:a16="http://schemas.microsoft.com/office/drawing/2014/main" id="{ED567165-6CA2-43EC-B6CC-2BF897AF107A}"/>
              </a:ext>
            </a:extLst>
          </p:cNvPr>
          <p:cNvSpPr/>
          <p:nvPr/>
        </p:nvSpPr>
        <p:spPr>
          <a:xfrm rot="20706359" flipH="1">
            <a:off x="744534" y="1781758"/>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C0D6469F-9719-4D67-BF10-DC077DFD39C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63733">
            <a:off x="640570" y="1869374"/>
            <a:ext cx="676410" cy="45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428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688E05-F755-4EC9-BAE9-802F73BC55FC}"/>
              </a:ext>
            </a:extLst>
          </p:cNvPr>
          <p:cNvSpPr/>
          <p:nvPr/>
        </p:nvSpPr>
        <p:spPr>
          <a:xfrm>
            <a:off x="4497791" y="3151582"/>
            <a:ext cx="3028393" cy="754694"/>
          </a:xfrm>
          <a:prstGeom prst="rect">
            <a:avLst/>
          </a:prstGeom>
        </p:spPr>
        <p:txBody>
          <a:bodyPr wrap="none">
            <a:spAutoFit/>
          </a:bodyPr>
          <a:lstStyle/>
          <a:p>
            <a:pPr>
              <a:lnSpc>
                <a:spcPct val="150000"/>
              </a:lnSpc>
            </a:pPr>
            <a:r>
              <a:rPr lang="en-US" sz="3200" dirty="0">
                <a:ea typeface="Calibri" panose="020F0502020204030204" pitchFamily="34" charset="0"/>
                <a:cs typeface="Times New Roman" panose="02020603050405020304" pitchFamily="18" charset="0"/>
              </a:rPr>
              <a:t>Modular Division</a:t>
            </a:r>
          </a:p>
        </p:txBody>
      </p:sp>
    </p:spTree>
    <p:extLst>
      <p:ext uri="{BB962C8B-B14F-4D97-AF65-F5344CB8AC3E}">
        <p14:creationId xmlns:p14="http://schemas.microsoft.com/office/powerpoint/2010/main" val="30609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F4709E-6C64-47E9-AB29-1E1E2822BB53}"/>
              </a:ext>
            </a:extLst>
          </p:cNvPr>
          <p:cNvSpPr/>
          <p:nvPr/>
        </p:nvSpPr>
        <p:spPr>
          <a:xfrm>
            <a:off x="2784356" y="3240542"/>
            <a:ext cx="6623288" cy="584775"/>
          </a:xfrm>
          <a:prstGeom prst="rect">
            <a:avLst/>
          </a:prstGeom>
          <a:solidFill>
            <a:srgbClr val="FFFF00"/>
          </a:solidFill>
        </p:spPr>
        <p:txBody>
          <a:bodyPr wrap="none">
            <a:spAutoFit/>
          </a:bodyPr>
          <a:lstStyle/>
          <a:p>
            <a:pPr>
              <a:spcAft>
                <a:spcPts val="1200"/>
              </a:spcAft>
            </a:pPr>
            <a:r>
              <a:rPr lang="en-US" sz="3200" dirty="0">
                <a:ea typeface="Calibri" panose="020F0502020204030204" pitchFamily="34" charset="0"/>
                <a:cs typeface="Times New Roman" panose="02020603050405020304" pitchFamily="18" charset="0"/>
              </a:rPr>
              <a:t>Prime Factorization and Relative Prime</a:t>
            </a:r>
          </a:p>
        </p:txBody>
      </p:sp>
    </p:spTree>
    <p:extLst>
      <p:ext uri="{BB962C8B-B14F-4D97-AF65-F5344CB8AC3E}">
        <p14:creationId xmlns:p14="http://schemas.microsoft.com/office/powerpoint/2010/main" val="296816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983126-E4CB-4546-BAA7-140EDF236F80}"/>
              </a:ext>
            </a:extLst>
          </p:cNvPr>
          <p:cNvSpPr txBox="1"/>
          <p:nvPr/>
        </p:nvSpPr>
        <p:spPr>
          <a:xfrm>
            <a:off x="1472025" y="4294917"/>
            <a:ext cx="8827091" cy="1804229"/>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2" name="Rectangle 1"/>
              <p:cNvSpPr/>
              <p:nvPr/>
            </p:nvSpPr>
            <p:spPr>
              <a:xfrm>
                <a:off x="1636600" y="1519791"/>
                <a:ext cx="9289547" cy="4433265"/>
              </a:xfrm>
              <a:prstGeom prst="rect">
                <a:avLst/>
              </a:prstGeom>
            </p:spPr>
            <p:txBody>
              <a:bodyPr wrap="square">
                <a:spAutoFit/>
              </a:bodyPr>
              <a:lstStyle/>
              <a:p>
                <a:pPr>
                  <a:lnSpc>
                    <a:spcPct val="150000"/>
                  </a:lnSpc>
                </a:pPr>
                <a:r>
                  <a:rPr lang="en-US" sz="3200" dirty="0">
                    <a:ea typeface="Calibri" panose="020F0502020204030204" pitchFamily="34" charset="0"/>
                    <a:cs typeface="Times New Roman" panose="02020603050405020304" pitchFamily="18" charset="0"/>
                  </a:rPr>
                  <a:t>Modular Division</a:t>
                </a:r>
                <a:endParaRPr lang="en-US" sz="3200" dirty="0">
                  <a:effectLst/>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Every number a ≠ 0 has a multiplicative inverse, </a:t>
                </a:r>
                <a14:m>
                  <m:oMath xmlns:m="http://schemas.openxmlformats.org/officeDocument/2006/math">
                    <m:f>
                      <m:f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Any number x divides by a is </a:t>
                </a:r>
                <a:r>
                  <a:rPr lang="en-US" sz="2400"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multiplying by this inverse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376363" lvl="3" indent="-461963">
                  <a:spcAft>
                    <a:spcPts val="120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i.e.,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x</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x*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x * a</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461963" indent="-461963">
                  <a:spcAft>
                    <a:spcPts val="12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x is the multiplicative inverse of </a:t>
                </a:r>
                <a:r>
                  <a:rPr lang="en-US" sz="2400" b="1"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modulo n  if </a:t>
                </a:r>
                <a:r>
                  <a:rPr lang="en-US" sz="2400" b="1"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x ≡ 1 (mod n).</a:t>
                </a:r>
              </a:p>
              <a:p>
                <a:pPr marL="919163" lvl="1" indent="-461963">
                  <a:spcAft>
                    <a:spcPts val="1200"/>
                  </a:spcAft>
                  <a:buFont typeface="Arial" panose="020B0604020202020204" pitchFamily="34" charset="0"/>
                  <a:buChar char="•"/>
                </a:pP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1 (mod 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a:t>
                </a:r>
                <a14:m>
                  <m:oMath xmlns:m="http://schemas.openxmlformats.org/officeDocument/2006/math">
                    <m:f>
                      <m:fPr>
                        <m:ctrlPr>
                          <a:rPr lang="en-US" sz="2400" i="1" dirty="0">
                            <a:solidFill>
                              <a:srgbClr val="0000FF"/>
                            </a:solidFill>
                            <a:latin typeface="Cambria Math" panose="02040503050406030204" pitchFamily="18" charset="0"/>
                            <a:cs typeface="Times New Roman" panose="02020603050405020304" pitchFamily="18" charset="0"/>
                          </a:rPr>
                        </m:ctrlPr>
                      </m:fPr>
                      <m:num>
                        <m:r>
                          <a:rPr lang="en-US" sz="2400" i="1" dirty="0">
                            <a:solidFill>
                              <a:srgbClr val="0000FF"/>
                            </a:solidFill>
                            <a:latin typeface="Cambria Math" panose="02040503050406030204" pitchFamily="18" charset="0"/>
                            <a:cs typeface="Times New Roman" panose="02020603050405020304" pitchFamily="18" charset="0"/>
                          </a:rPr>
                          <m:t>1</m:t>
                        </m:r>
                      </m:num>
                      <m:den>
                        <m:r>
                          <a:rPr lang="en-US" sz="2400" i="1" dirty="0">
                            <a:solidFill>
                              <a:srgbClr val="0000FF"/>
                            </a:solidFill>
                            <a:latin typeface="Cambria Math" panose="02040503050406030204" pitchFamily="18" charset="0"/>
                            <a:cs typeface="Times New Roman" panose="02020603050405020304" pitchFamily="18" charset="0"/>
                          </a:rPr>
                          <m:t>𝑎</m:t>
                        </m:r>
                      </m:den>
                    </m:f>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a:t>
                </a:r>
                <a:r>
                  <a:rPr lang="en-US" sz="2400" dirty="0"/>
                  <a:t> </a:t>
                </a:r>
              </a:p>
            </p:txBody>
          </p:sp>
        </mc:Choice>
        <mc:Fallback>
          <p:sp>
            <p:nvSpPr>
              <p:cNvPr id="2" name="Rectangle 1"/>
              <p:cNvSpPr>
                <a:spLocks noRot="1" noChangeAspect="1" noMove="1" noResize="1" noEditPoints="1" noAdjustHandles="1" noChangeArrowheads="1" noChangeShapeType="1" noTextEdit="1"/>
              </p:cNvSpPr>
              <p:nvPr/>
            </p:nvSpPr>
            <p:spPr>
              <a:xfrm>
                <a:off x="1636600" y="1519791"/>
                <a:ext cx="9289547" cy="4433265"/>
              </a:xfrm>
              <a:prstGeom prst="rect">
                <a:avLst/>
              </a:prstGeom>
              <a:blipFill>
                <a:blip r:embed="rId2"/>
                <a:stretch>
                  <a:fillRect l="-1640" b="-27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00054F0-7D03-4449-8A67-A87222656B14}"/>
              </a:ext>
            </a:extLst>
          </p:cNvPr>
          <p:cNvSpPr txBox="1"/>
          <p:nvPr/>
        </p:nvSpPr>
        <p:spPr>
          <a:xfrm>
            <a:off x="7527547" y="656583"/>
            <a:ext cx="3247696" cy="1200329"/>
          </a:xfrm>
          <a:prstGeom prst="rect">
            <a:avLst/>
          </a:prstGeom>
          <a:noFill/>
        </p:spPr>
        <p:txBody>
          <a:bodyPr wrap="square" rtlCol="0">
            <a:spAutoFit/>
          </a:bodyPr>
          <a:lstStyle/>
          <a:p>
            <a:r>
              <a:rPr lang="en-US" dirty="0"/>
              <a:t>ax and 1 are equivalent mod n.</a:t>
            </a:r>
          </a:p>
          <a:p>
            <a:r>
              <a:rPr lang="en-US" dirty="0"/>
              <a:t>ax and 1 are congruent mod n.</a:t>
            </a:r>
          </a:p>
          <a:p>
            <a:r>
              <a:rPr lang="en-US" dirty="0"/>
              <a:t>ax is congruent to 1 mod n.</a:t>
            </a:r>
          </a:p>
          <a:p>
            <a:r>
              <a:rPr lang="en-US" dirty="0">
                <a:solidFill>
                  <a:srgbClr val="0000FF"/>
                </a:solidFill>
              </a:rPr>
              <a:t>n | ax – 1  or n| 1 – ax.</a:t>
            </a:r>
          </a:p>
        </p:txBody>
      </p:sp>
    </p:spTree>
    <p:extLst>
      <p:ext uri="{BB962C8B-B14F-4D97-AF65-F5344CB8AC3E}">
        <p14:creationId xmlns:p14="http://schemas.microsoft.com/office/powerpoint/2010/main" val="3732925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72F40C-A0DC-46C0-951B-B76EF7597860}"/>
              </a:ext>
            </a:extLst>
          </p:cNvPr>
          <p:cNvSpPr txBox="1"/>
          <p:nvPr/>
        </p:nvSpPr>
        <p:spPr>
          <a:xfrm>
            <a:off x="1382272" y="2099123"/>
            <a:ext cx="9966139" cy="2755574"/>
          </a:xfrm>
          <a:prstGeom prst="rect">
            <a:avLst/>
          </a:prstGeom>
          <a:solidFill>
            <a:srgbClr val="FFFF00"/>
          </a:solidFill>
          <a:ln>
            <a:solidFill>
              <a:schemeClr val="accent1"/>
            </a:solidFill>
          </a:ln>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B2AAF11-3A03-4A75-8173-3C400F4A3F81}"/>
                  </a:ext>
                </a:extLst>
              </p:cNvPr>
              <p:cNvSpPr txBox="1"/>
              <p:nvPr/>
            </p:nvSpPr>
            <p:spPr>
              <a:xfrm>
                <a:off x="1665515" y="2355562"/>
                <a:ext cx="8402029" cy="2662267"/>
              </a:xfrm>
              <a:prstGeom prst="rect">
                <a:avLst/>
              </a:prstGeom>
              <a:noFill/>
            </p:spPr>
            <p:txBody>
              <a:bodyPr wrap="square" rtlCol="0">
                <a:spAutoFit/>
              </a:bodyPr>
              <a:lstStyle/>
              <a:p>
                <a:pPr>
                  <a:spcAft>
                    <a:spcPts val="1800"/>
                  </a:spcAft>
                </a:pPr>
                <a:r>
                  <a:rPr lang="en-US" sz="2600" dirty="0">
                    <a:cs typeface="Times New Roman" panose="02020603050405020304" pitchFamily="18" charset="0"/>
                  </a:rPr>
                  <a:t>Corollary 0.4.7    Existence of Inverse Modulo n</a:t>
                </a:r>
              </a:p>
              <a:p>
                <a:pPr>
                  <a:spcAft>
                    <a:spcPts val="1200"/>
                  </a:spcAft>
                </a:pPr>
                <a:r>
                  <a:rPr lang="en-US" sz="2400" dirty="0">
                    <a:solidFill>
                      <a:srgbClr val="0000FF"/>
                    </a:solidFill>
                    <a:latin typeface="Times New Roman" panose="02020603050405020304" pitchFamily="18" charset="0"/>
                    <a:cs typeface="Times New Roman" panose="02020603050405020304" pitchFamily="18" charset="0"/>
                  </a:rPr>
                  <a:t>For all integers a and n, if </a:t>
                </a:r>
                <a:r>
                  <a:rPr lang="en-US" sz="2400" dirty="0" err="1">
                    <a:solidFill>
                      <a:srgbClr val="0000FF"/>
                    </a:solidFill>
                    <a:latin typeface="Times New Roman" panose="02020603050405020304" pitchFamily="18" charset="0"/>
                    <a:cs typeface="Times New Roman" panose="02020603050405020304" pitchFamily="18" charset="0"/>
                  </a:rPr>
                  <a:t>gcd</a:t>
                </a:r>
                <a:r>
                  <a:rPr lang="en-US" sz="2400" dirty="0">
                    <a:solidFill>
                      <a:srgbClr val="0000FF"/>
                    </a:solidFill>
                    <a:latin typeface="Times New Roman" panose="02020603050405020304" pitchFamily="18" charset="0"/>
                    <a:cs typeface="Times New Roman" panose="02020603050405020304" pitchFamily="18" charset="0"/>
                  </a:rPr>
                  <a:t>(a, n) = 1, </a:t>
                </a:r>
              </a:p>
              <a:p>
                <a:pPr>
                  <a:spcAft>
                    <a:spcPts val="1200"/>
                  </a:spcAft>
                </a:pPr>
                <a:r>
                  <a:rPr lang="en-US" sz="2400" dirty="0">
                    <a:solidFill>
                      <a:srgbClr val="0000FF"/>
                    </a:solidFill>
                    <a:latin typeface="Times New Roman" panose="02020603050405020304" pitchFamily="18" charset="0"/>
                    <a:cs typeface="Times New Roman" panose="02020603050405020304" pitchFamily="18" charset="0"/>
                  </a:rPr>
                  <a:t>then there exists an integer x such that ax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1(mod n). </a:t>
                </a:r>
              </a:p>
              <a:p>
                <a:pPr>
                  <a:spcAft>
                    <a:spcPts val="1200"/>
                  </a:spcAft>
                </a:pPr>
                <a:r>
                  <a:rPr lang="en-US" sz="2400" dirty="0">
                    <a:solidFill>
                      <a:srgbClr val="0000FF"/>
                    </a:solidFill>
                    <a:latin typeface="Times New Roman" panose="02020603050405020304" pitchFamily="18" charset="0"/>
                    <a:cs typeface="Times New Roman" panose="02020603050405020304" pitchFamily="18" charset="0"/>
                  </a:rPr>
                  <a:t>The integer x is called the (multiplicative) inverse of a mod n.</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4B2AAF11-3A03-4A75-8173-3C400F4A3F81}"/>
                  </a:ext>
                </a:extLst>
              </p:cNvPr>
              <p:cNvSpPr txBox="1">
                <a:spLocks noRot="1" noChangeAspect="1" noMove="1" noResize="1" noEditPoints="1" noAdjustHandles="1" noChangeArrowheads="1" noChangeShapeType="1" noTextEdit="1"/>
              </p:cNvSpPr>
              <p:nvPr/>
            </p:nvSpPr>
            <p:spPr>
              <a:xfrm>
                <a:off x="1665515" y="2355562"/>
                <a:ext cx="8402029" cy="2662267"/>
              </a:xfrm>
              <a:prstGeom prst="rect">
                <a:avLst/>
              </a:prstGeom>
              <a:blipFill>
                <a:blip r:embed="rId2"/>
                <a:stretch>
                  <a:fillRect l="-1305" t="-183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F7391D9-6FBC-40DE-BEA0-A56942860298}"/>
              </a:ext>
            </a:extLst>
          </p:cNvPr>
          <p:cNvSpPr txBox="1"/>
          <p:nvPr/>
        </p:nvSpPr>
        <p:spPr>
          <a:xfrm>
            <a:off x="8616994" y="3595482"/>
            <a:ext cx="2731417" cy="369332"/>
          </a:xfrm>
          <a:prstGeom prst="rect">
            <a:avLst/>
          </a:prstGeom>
          <a:noFill/>
        </p:spPr>
        <p:txBody>
          <a:bodyPr wrap="square">
            <a:spAutoFit/>
          </a:bodyPr>
          <a:lstStyle/>
          <a:p>
            <a:r>
              <a:rPr lang="en-US" dirty="0">
                <a:solidFill>
                  <a:srgbClr val="0000FF"/>
                </a:solidFill>
              </a:rPr>
              <a:t>i.e.,  n | ax – 1  or n| 1 – ax.</a:t>
            </a:r>
          </a:p>
        </p:txBody>
      </p:sp>
    </p:spTree>
    <p:extLst>
      <p:ext uri="{BB962C8B-B14F-4D97-AF65-F5344CB8AC3E}">
        <p14:creationId xmlns:p14="http://schemas.microsoft.com/office/powerpoint/2010/main" val="3141353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45D856-E50B-4BE7-90A2-F17DEDF79F55}"/>
              </a:ext>
            </a:extLst>
          </p:cNvPr>
          <p:cNvSpPr txBox="1"/>
          <p:nvPr/>
        </p:nvSpPr>
        <p:spPr>
          <a:xfrm>
            <a:off x="1078758" y="347843"/>
            <a:ext cx="9616951" cy="6318219"/>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6983BC4-7B3A-4B33-9B89-6D9D1DD9CBD7}"/>
                  </a:ext>
                </a:extLst>
              </p:cNvPr>
              <p:cNvSpPr txBox="1"/>
              <p:nvPr/>
            </p:nvSpPr>
            <p:spPr>
              <a:xfrm>
                <a:off x="1284365" y="849086"/>
                <a:ext cx="9710057" cy="5816977"/>
              </a:xfrm>
              <a:prstGeom prst="rect">
                <a:avLst/>
              </a:prstGeom>
              <a:noFill/>
            </p:spPr>
            <p:txBody>
              <a:bodyPr wrap="square" rtlCol="0">
                <a:spAutoFit/>
              </a:bodyPr>
              <a:lstStyle/>
              <a:p>
                <a:pPr>
                  <a:spcAft>
                    <a:spcPts val="1200"/>
                  </a:spcAft>
                </a:pPr>
                <a:r>
                  <a:rPr lang="en-US" sz="2600" dirty="0">
                    <a:cs typeface="Times New Roman" panose="02020603050405020304" pitchFamily="18" charset="0"/>
                  </a:rPr>
                  <a:t>Example 0.4.7  </a:t>
                </a:r>
                <a:r>
                  <a:rPr lang="en-US" sz="2600" dirty="0">
                    <a:solidFill>
                      <a:srgbClr val="3333FF"/>
                    </a:solidFill>
                    <a:cs typeface="Times New Roman" panose="02020603050405020304" pitchFamily="18" charset="0"/>
                  </a:rPr>
                  <a:t>(Find an Inverse Modulo n):</a:t>
                </a:r>
              </a:p>
              <a:p>
                <a:r>
                  <a:rPr lang="en-US" sz="2400" dirty="0">
                    <a:latin typeface="Times New Roman" panose="02020603050405020304" pitchFamily="18" charset="0"/>
                    <a:cs typeface="Times New Roman" panose="02020603050405020304" pitchFamily="18" charset="0"/>
                  </a:rPr>
                  <a:t>Find an inverse for 43 modulo 660  (i.e., </a:t>
                </a:r>
                <a:r>
                  <a:rPr lang="en-US" sz="2400" dirty="0">
                    <a:ea typeface="Calibri" panose="020F0502020204030204" pitchFamily="34" charset="0"/>
                    <a:cs typeface="Times New Roman" panose="02020603050405020304" pitchFamily="18" charset="0"/>
                  </a:rPr>
                  <a:t>Compute 43</a:t>
                </a:r>
                <a:r>
                  <a:rPr lang="en-US" sz="2400" baseline="30000" dirty="0">
                    <a:ea typeface="Calibri" panose="020F0502020204030204" pitchFamily="34" charset="0"/>
                    <a:cs typeface="Times New Roman" panose="02020603050405020304" pitchFamily="18" charset="0"/>
                  </a:rPr>
                  <a:t>-1</a:t>
                </a:r>
                <a:r>
                  <a:rPr lang="en-US" sz="2400" dirty="0">
                    <a:ea typeface="Calibri" panose="020F0502020204030204" pitchFamily="34" charset="0"/>
                    <a:cs typeface="Times New Roman" panose="02020603050405020304" pitchFamily="18" charset="0"/>
                  </a:rPr>
                  <a:t>  mod 660.</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i.e., find an integer x such that 43x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1 (mod 660).</a:t>
                </a:r>
              </a:p>
              <a:p>
                <a:r>
                  <a:rPr lang="en-US" sz="2400" dirty="0">
                    <a:latin typeface="Times New Roman" panose="02020603050405020304" pitchFamily="18" charset="0"/>
                    <a:cs typeface="Times New Roman" panose="02020603050405020304" pitchFamily="18" charset="0"/>
                  </a:rPr>
                  <a:t>Solution: using x = q * y + r, which yields r = x – q*y, we write:</a:t>
                </a:r>
              </a:p>
              <a:p>
                <a:r>
                  <a:rPr lang="en-US" sz="2400" u="sng" dirty="0">
                    <a:latin typeface="Times New Roman" panose="02020603050405020304" pitchFamily="18" charset="0"/>
                    <a:cs typeface="Times New Roman" panose="02020603050405020304" pitchFamily="18" charset="0"/>
                  </a:rPr>
                  <a:t>660</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43</a:t>
                </a:r>
                <a:r>
                  <a:rPr lang="en-US" sz="2400" dirty="0">
                    <a:latin typeface="Times New Roman" panose="02020603050405020304" pitchFamily="18" charset="0"/>
                    <a:cs typeface="Times New Roman" panose="02020603050405020304" pitchFamily="18" charset="0"/>
                  </a:rPr>
                  <a:t> * 15 + 15, which yields 15 = </a:t>
                </a:r>
                <a:r>
                  <a:rPr lang="en-US" sz="2400" u="sng" dirty="0">
                    <a:latin typeface="Times New Roman" panose="02020603050405020304" pitchFamily="18" charset="0"/>
                    <a:cs typeface="Times New Roman" panose="02020603050405020304" pitchFamily="18" charset="0"/>
                  </a:rPr>
                  <a:t>660</a:t>
                </a:r>
                <a:r>
                  <a:rPr lang="en-US" sz="2400" dirty="0">
                    <a:latin typeface="Times New Roman" panose="02020603050405020304" pitchFamily="18" charset="0"/>
                    <a:cs typeface="Times New Roman" panose="02020603050405020304" pitchFamily="18" charset="0"/>
                  </a:rPr>
                  <a:t> –  15 * </a:t>
                </a:r>
                <a:r>
                  <a:rPr lang="en-US" sz="2400" u="sng" dirty="0">
                    <a:latin typeface="Times New Roman" panose="02020603050405020304" pitchFamily="18" charset="0"/>
                    <a:cs typeface="Times New Roman" panose="02020603050405020304" pitchFamily="18" charset="0"/>
                  </a:rPr>
                  <a:t>43</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(660, 43)</a:t>
                </a:r>
              </a:p>
              <a:p>
                <a:r>
                  <a:rPr lang="en-US" sz="2400" u="sng" dirty="0">
                    <a:latin typeface="Times New Roman" panose="02020603050405020304" pitchFamily="18" charset="0"/>
                    <a:cs typeface="Times New Roman" panose="02020603050405020304" pitchFamily="18" charset="0"/>
                  </a:rPr>
                  <a:t>  43</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   2 + 13, which yields 13 =   </a:t>
                </a:r>
                <a:r>
                  <a:rPr lang="en-US" sz="2400" u="sng" dirty="0">
                    <a:latin typeface="Times New Roman" panose="02020603050405020304" pitchFamily="18" charset="0"/>
                    <a:cs typeface="Times New Roman" panose="02020603050405020304" pitchFamily="18" charset="0"/>
                  </a:rPr>
                  <a:t>43</a:t>
                </a:r>
                <a:r>
                  <a:rPr lang="en-US" sz="2400" dirty="0">
                    <a:latin typeface="Times New Roman" panose="02020603050405020304" pitchFamily="18" charset="0"/>
                    <a:cs typeface="Times New Roman" panose="02020603050405020304" pitchFamily="18" charset="0"/>
                  </a:rPr>
                  <a:t> –    2 * </a:t>
                </a:r>
                <a:r>
                  <a:rPr lang="en-US" sz="2400" u="sng"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43, 15)</a:t>
                </a:r>
              </a:p>
              <a:p>
                <a:r>
                  <a:rPr lang="en-US" sz="2400" u="sng" dirty="0">
                    <a:latin typeface="Times New Roman" panose="02020603050405020304" pitchFamily="18" charset="0"/>
                    <a:cs typeface="Times New Roman" panose="02020603050405020304" pitchFamily="18" charset="0"/>
                  </a:rPr>
                  <a:t>  15</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1 +   2, which yields   2 =   </a:t>
                </a:r>
                <a:r>
                  <a:rPr lang="en-US" sz="2400" u="sng"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    1 *   </a:t>
                </a:r>
                <a:r>
                  <a:rPr lang="en-US" sz="2400" u="sng"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15, 13)</a:t>
                </a:r>
              </a:p>
              <a:p>
                <a:r>
                  <a:rPr lang="en-US" sz="2400" u="sng" dirty="0">
                    <a:latin typeface="Times New Roman" panose="02020603050405020304" pitchFamily="18" charset="0"/>
                    <a:cs typeface="Times New Roman" panose="02020603050405020304" pitchFamily="18" charset="0"/>
                  </a:rPr>
                  <a:t>  13</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6 +   1, which yields   1 =   </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6 *   </a:t>
                </a:r>
                <a:r>
                  <a:rPr lang="en-US" sz="2400" u="sng"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13,   2)</a:t>
                </a:r>
              </a:p>
              <a:p>
                <a:r>
                  <a:rPr lang="en-US" sz="2400" u="sng" dirty="0">
                    <a:latin typeface="Times New Roman" panose="02020603050405020304" pitchFamily="18" charset="0"/>
                    <a:cs typeface="Times New Roman" panose="02020603050405020304" pitchFamily="18" charset="0"/>
                  </a:rPr>
                  <a:t>    2</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2 +   0, which yields   0 =     </a:t>
                </a:r>
                <a:r>
                  <a:rPr lang="en-US" sz="2400" u="sng"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2 *   </a:t>
                </a:r>
                <a:r>
                  <a:rPr lang="en-US" sz="2400" u="sng"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2,   1) </a:t>
                </a:r>
              </a:p>
              <a:p>
                <a:r>
                  <a:rPr lang="en-US" sz="2400" u="sng" dirty="0">
                    <a:latin typeface="Times New Roman" panose="02020603050405020304" pitchFamily="18" charset="0"/>
                    <a:cs typeface="Times New Roman" panose="02020603050405020304" pitchFamily="18" charset="0"/>
                  </a:rPr>
                  <a:t>    1</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0 +   1, which yields   1 =     </a:t>
                </a:r>
                <a:r>
                  <a:rPr lang="en-US" sz="2400" u="sng"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0 *   </a:t>
                </a:r>
                <a:r>
                  <a:rPr lang="en-US" sz="2400" u="sng"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    1,   0) = 1</a:t>
                </a:r>
              </a:p>
              <a:p>
                <a:r>
                  <a:rPr lang="en-US" sz="2400" dirty="0">
                    <a:latin typeface="Times New Roman" panose="02020603050405020304" pitchFamily="18" charset="0"/>
                    <a:cs typeface="Times New Roman" panose="02020603050405020304" pitchFamily="18" charset="0"/>
                  </a:rPr>
                  <a:t>To express 1 as a linear combination of 660 and 43, substitute back:</a:t>
                </a:r>
              </a:p>
              <a:p>
                <a:r>
                  <a:rPr lang="en-US" sz="2400" dirty="0">
                    <a:latin typeface="Times New Roman" panose="02020603050405020304" pitchFamily="18" charset="0"/>
                    <a:cs typeface="Times New Roman" panose="02020603050405020304" pitchFamily="18" charset="0"/>
                  </a:rPr>
                  <a:t>1 = 1 * </a:t>
                </a:r>
                <a:r>
                  <a:rPr lang="en-US" sz="2400" u="sng"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0 * </a:t>
                </a:r>
                <a:r>
                  <a:rPr lang="en-US" sz="2400" u="sng"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1 *</a:t>
                </a:r>
                <a:r>
                  <a:rPr lang="en-US" sz="2400" u="sng" dirty="0">
                    <a:latin typeface="Times New Roman" panose="02020603050405020304" pitchFamily="18" charset="0"/>
                    <a:cs typeface="Times New Roman" panose="02020603050405020304" pitchFamily="18" charset="0"/>
                  </a:rPr>
                  <a:t> 1 </a:t>
                </a:r>
                <a:r>
                  <a:rPr lang="en-US" sz="2400" dirty="0">
                    <a:latin typeface="Times New Roman" panose="02020603050405020304" pitchFamily="18" charset="0"/>
                    <a:cs typeface="Times New Roman" panose="02020603050405020304" pitchFamily="18" charset="0"/>
                  </a:rPr>
                  <a:t>– 0 * (1*</a:t>
                </a:r>
                <a:r>
                  <a:rPr lang="en-US" sz="2400" u="sng"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2 *</a:t>
                </a:r>
                <a:r>
                  <a:rPr lang="en-US" sz="2400" u="sng"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1 * </a:t>
                </a:r>
                <a:r>
                  <a:rPr lang="en-US" sz="2400" u="sng" dirty="0">
                    <a:latin typeface="Times New Roman" panose="02020603050405020304" pitchFamily="18" charset="0"/>
                    <a:cs typeface="Times New Roman" panose="02020603050405020304" pitchFamily="18" charset="0"/>
                  </a:rPr>
                  <a:t>1</a:t>
                </a:r>
              </a:p>
              <a:p>
                <a:r>
                  <a:rPr lang="en-US" sz="2400" dirty="0">
                    <a:latin typeface="Times New Roman" panose="02020603050405020304" pitchFamily="18" charset="0"/>
                    <a:cs typeface="Times New Roman" panose="02020603050405020304" pitchFamily="18" charset="0"/>
                  </a:rPr>
                  <a:t>   = 1 * (1*</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*6) = 1*</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6 * </a:t>
                </a:r>
                <a:r>
                  <a:rPr lang="en-US" sz="2400" u="sng"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1*</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6 * (1 *</a:t>
                </a:r>
                <a:r>
                  <a:rPr lang="en-US" sz="2400" u="sng"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 1 *</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 6 *</a:t>
                </a:r>
                <a:r>
                  <a:rPr lang="en-US" sz="2400" u="sng"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+ 7 *</a:t>
                </a:r>
                <a:r>
                  <a:rPr lang="en-US" sz="2400" u="sng"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 6 *</a:t>
                </a:r>
                <a:r>
                  <a:rPr lang="en-US" sz="2400" u="sng" dirty="0">
                    <a:latin typeface="Times New Roman" panose="02020603050405020304" pitchFamily="18" charset="0"/>
                    <a:cs typeface="Times New Roman" panose="02020603050405020304" pitchFamily="18" charset="0"/>
                  </a:rPr>
                  <a:t>15 </a:t>
                </a:r>
                <a:r>
                  <a:rPr lang="en-US" sz="2400" dirty="0">
                    <a:latin typeface="Times New Roman" panose="02020603050405020304" pitchFamily="18" charset="0"/>
                    <a:cs typeface="Times New Roman" panose="02020603050405020304" pitchFamily="18" charset="0"/>
                  </a:rPr>
                  <a:t>+ 7 * (1 * </a:t>
                </a:r>
                <a:r>
                  <a:rPr lang="en-US" sz="2400" u="sng" dirty="0">
                    <a:latin typeface="Times New Roman" panose="02020603050405020304" pitchFamily="18" charset="0"/>
                    <a:cs typeface="Times New Roman" panose="02020603050405020304" pitchFamily="18" charset="0"/>
                  </a:rPr>
                  <a:t>43</a:t>
                </a:r>
                <a:r>
                  <a:rPr lang="en-US" sz="2400" dirty="0">
                    <a:latin typeface="Times New Roman" panose="02020603050405020304" pitchFamily="18" charset="0"/>
                    <a:cs typeface="Times New Roman" panose="02020603050405020304" pitchFamily="18" charset="0"/>
                  </a:rPr>
                  <a:t> – 2* </a:t>
                </a:r>
                <a:r>
                  <a:rPr lang="en-US" sz="2400" u="sng"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 7*</a:t>
                </a:r>
                <a:r>
                  <a:rPr lang="en-US" sz="2400" u="sng" dirty="0">
                    <a:latin typeface="Times New Roman" panose="02020603050405020304" pitchFamily="18" charset="0"/>
                    <a:cs typeface="Times New Roman" panose="02020603050405020304" pitchFamily="18" charset="0"/>
                  </a:rPr>
                  <a:t>43</a:t>
                </a:r>
                <a:r>
                  <a:rPr lang="en-US" sz="2400" dirty="0">
                    <a:latin typeface="Times New Roman" panose="02020603050405020304" pitchFamily="18" charset="0"/>
                    <a:cs typeface="Times New Roman" panose="02020603050405020304" pitchFamily="18" charset="0"/>
                  </a:rPr>
                  <a:t> – 20*</a:t>
                </a:r>
                <a:r>
                  <a:rPr lang="en-US" sz="2400" u="sng" dirty="0">
                    <a:latin typeface="Times New Roman" panose="02020603050405020304" pitchFamily="18" charset="0"/>
                    <a:cs typeface="Times New Roman" panose="02020603050405020304" pitchFamily="18" charset="0"/>
                  </a:rPr>
                  <a:t>15</a:t>
                </a:r>
              </a:p>
              <a:p>
                <a:r>
                  <a:rPr lang="en-US" sz="2400" dirty="0">
                    <a:latin typeface="Times New Roman" panose="02020603050405020304" pitchFamily="18" charset="0"/>
                    <a:cs typeface="Times New Roman" panose="02020603050405020304" pitchFamily="18" charset="0"/>
                  </a:rPr>
                  <a:t>   = 7*</a:t>
                </a:r>
                <a:r>
                  <a:rPr lang="en-US" sz="2400" u="sng" dirty="0">
                    <a:latin typeface="Times New Roman" panose="02020603050405020304" pitchFamily="18" charset="0"/>
                    <a:cs typeface="Times New Roman" panose="02020603050405020304" pitchFamily="18" charset="0"/>
                  </a:rPr>
                  <a:t>43</a:t>
                </a:r>
                <a:r>
                  <a:rPr lang="en-US" sz="2400" dirty="0">
                    <a:latin typeface="Times New Roman" panose="02020603050405020304" pitchFamily="18" charset="0"/>
                    <a:cs typeface="Times New Roman" panose="02020603050405020304" pitchFamily="18" charset="0"/>
                  </a:rPr>
                  <a:t> – 20*(1*</a:t>
                </a:r>
                <a:r>
                  <a:rPr lang="en-US" sz="2400" u="sng" dirty="0">
                    <a:latin typeface="Times New Roman" panose="02020603050405020304" pitchFamily="18" charset="0"/>
                    <a:cs typeface="Times New Roman" panose="02020603050405020304" pitchFamily="18" charset="0"/>
                  </a:rPr>
                  <a:t>660</a:t>
                </a:r>
                <a:r>
                  <a:rPr lang="en-US" sz="2400" dirty="0">
                    <a:latin typeface="Times New Roman" panose="02020603050405020304" pitchFamily="18" charset="0"/>
                    <a:cs typeface="Times New Roman" panose="02020603050405020304" pitchFamily="18" charset="0"/>
                  </a:rPr>
                  <a:t> – 15*43) = -20*</a:t>
                </a:r>
                <a:r>
                  <a:rPr lang="en-US" sz="2400" u="sng" dirty="0">
                    <a:latin typeface="Times New Roman" panose="02020603050405020304" pitchFamily="18" charset="0"/>
                    <a:cs typeface="Times New Roman" panose="02020603050405020304" pitchFamily="18" charset="0"/>
                  </a:rPr>
                  <a:t>660</a:t>
                </a:r>
                <a:r>
                  <a:rPr lang="en-US" sz="2400" dirty="0">
                    <a:latin typeface="Times New Roman" panose="02020603050405020304" pitchFamily="18" charset="0"/>
                    <a:cs typeface="Times New Roman" panose="02020603050405020304" pitchFamily="18" charset="0"/>
                  </a:rPr>
                  <a:t> +307*</a:t>
                </a:r>
                <a:r>
                  <a:rPr lang="en-US" sz="2400" u="sng" dirty="0">
                    <a:latin typeface="Times New Roman" panose="02020603050405020304" pitchFamily="18" charset="0"/>
                    <a:cs typeface="Times New Roman" panose="02020603050405020304" pitchFamily="18" charset="0"/>
                  </a:rPr>
                  <a:t>43</a:t>
                </a:r>
              </a:p>
            </p:txBody>
          </p:sp>
        </mc:Choice>
        <mc:Fallback>
          <p:sp>
            <p:nvSpPr>
              <p:cNvPr id="2" name="TextBox 1">
                <a:extLst>
                  <a:ext uri="{FF2B5EF4-FFF2-40B4-BE49-F238E27FC236}">
                    <a16:creationId xmlns:a16="http://schemas.microsoft.com/office/drawing/2014/main" id="{96983BC4-7B3A-4B33-9B89-6D9D1DD9CBD7}"/>
                  </a:ext>
                </a:extLst>
              </p:cNvPr>
              <p:cNvSpPr txBox="1">
                <a:spLocks noRot="1" noChangeAspect="1" noMove="1" noResize="1" noEditPoints="1" noAdjustHandles="1" noChangeArrowheads="1" noChangeShapeType="1" noTextEdit="1"/>
              </p:cNvSpPr>
              <p:nvPr/>
            </p:nvSpPr>
            <p:spPr>
              <a:xfrm>
                <a:off x="1284365" y="849086"/>
                <a:ext cx="9710057" cy="5816977"/>
              </a:xfrm>
              <a:prstGeom prst="rect">
                <a:avLst/>
              </a:prstGeom>
              <a:blipFill>
                <a:blip r:embed="rId2"/>
                <a:stretch>
                  <a:fillRect l="-1130" t="-838" b="-1361"/>
                </a:stretch>
              </a:blipFill>
            </p:spPr>
            <p:txBody>
              <a:bodyPr/>
              <a:lstStyle/>
              <a:p>
                <a:r>
                  <a:rPr lang="en-US">
                    <a:noFill/>
                  </a:rPr>
                  <a:t> </a:t>
                </a:r>
              </a:p>
            </p:txBody>
          </p:sp>
        </mc:Fallback>
      </mc:AlternateContent>
      <p:pic>
        <p:nvPicPr>
          <p:cNvPr id="5" name="Picture 4" descr="Emoticon making a point Stock Vector - 14709057">
            <a:extLst>
              <a:ext uri="{FF2B5EF4-FFF2-40B4-BE49-F238E27FC236}">
                <a16:creationId xmlns:a16="http://schemas.microsoft.com/office/drawing/2014/main" id="{6685FDA0-AAA7-414D-A98F-744816C361A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070" y="4855464"/>
            <a:ext cx="566688" cy="426806"/>
          </a:xfrm>
          <a:prstGeom prst="rect">
            <a:avLst/>
          </a:prstGeom>
          <a:noFill/>
          <a:ln>
            <a:noFill/>
          </a:ln>
        </p:spPr>
      </p:pic>
    </p:spTree>
    <p:extLst>
      <p:ext uri="{BB962C8B-B14F-4D97-AF65-F5344CB8AC3E}">
        <p14:creationId xmlns:p14="http://schemas.microsoft.com/office/powerpoint/2010/main" val="1024101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528A26-D25A-42F9-AEE5-FECF1AB0470A}"/>
              </a:ext>
            </a:extLst>
          </p:cNvPr>
          <p:cNvSpPr txBox="1"/>
          <p:nvPr/>
        </p:nvSpPr>
        <p:spPr>
          <a:xfrm>
            <a:off x="1075490" y="410270"/>
            <a:ext cx="10226551" cy="486088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D17A78A-8733-44D3-BDE8-00FB08DA2CAE}"/>
                  </a:ext>
                </a:extLst>
              </p:cNvPr>
              <p:cNvSpPr txBox="1"/>
              <p:nvPr/>
            </p:nvSpPr>
            <p:spPr>
              <a:xfrm>
                <a:off x="1328057" y="763838"/>
                <a:ext cx="9853749"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find  307* 43 – 20 *660 = 1.</a:t>
                </a:r>
              </a:p>
              <a:p>
                <a:r>
                  <a:rPr lang="en-US" sz="2400" dirty="0">
                    <a:latin typeface="Times New Roman" panose="02020603050405020304" pitchFamily="18" charset="0"/>
                    <a:cs typeface="Times New Roman" panose="02020603050405020304" pitchFamily="18" charset="0"/>
                  </a:rPr>
                  <a:t> 	   307* 43 = 1+ 20 *660.</a:t>
                </a:r>
              </a:p>
              <a:p>
                <a:r>
                  <a:rPr lang="en-US" sz="2400" dirty="0">
                    <a:latin typeface="Times New Roman" panose="02020603050405020304" pitchFamily="18" charset="0"/>
                    <a:cs typeface="Times New Roman" panose="02020603050405020304" pitchFamily="18" charset="0"/>
                  </a:rPr>
                  <a:t>Thus by definition of congruence modulus 660, and Theorem 0.1.4.1 </a:t>
                </a:r>
              </a:p>
              <a:p>
                <a:r>
                  <a:rPr lang="en-US" sz="2400" dirty="0">
                    <a:latin typeface="Times New Roman" panose="02020603050405020304" pitchFamily="18" charset="0"/>
                    <a:cs typeface="Times New Roman" panose="02020603050405020304" pitchFamily="18" charset="0"/>
                  </a:rPr>
                  <a:t>	307* 43 (mod 660)  = (1 + </a:t>
                </a:r>
                <a:r>
                  <a:rPr lang="en-US" sz="2400" dirty="0">
                    <a:solidFill>
                      <a:srgbClr val="FF0000"/>
                    </a:solidFill>
                    <a:latin typeface="Times New Roman" panose="02020603050405020304" pitchFamily="18" charset="0"/>
                    <a:cs typeface="Times New Roman" panose="02020603050405020304" pitchFamily="18" charset="0"/>
                  </a:rPr>
                  <a:t>20 *660</a:t>
                </a:r>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 660)</a:t>
                </a:r>
              </a:p>
              <a:p>
                <a:r>
                  <a:rPr lang="en-US" sz="2400" dirty="0">
                    <a:latin typeface="Times New Roman" panose="02020603050405020304" pitchFamily="18" charset="0"/>
                    <a:cs typeface="Times New Roman" panose="02020603050405020304" pitchFamily="18" charset="0"/>
                  </a:rPr>
                  <a:t>	307* 43 (mod 660)  = (1 (mod 660) + </a:t>
                </a:r>
                <a:r>
                  <a:rPr lang="en-US" sz="2400" dirty="0">
                    <a:solidFill>
                      <a:srgbClr val="FF0000"/>
                    </a:solidFill>
                    <a:latin typeface="Times New Roman" panose="02020603050405020304" pitchFamily="18" charset="0"/>
                    <a:cs typeface="Times New Roman" panose="02020603050405020304" pitchFamily="18" charset="0"/>
                  </a:rPr>
                  <a:t>20 *660 (mod 660)) </a:t>
                </a:r>
                <a:r>
                  <a:rPr lang="en-US" sz="2400" dirty="0">
                    <a:latin typeface="Times New Roman" panose="02020603050405020304" pitchFamily="18" charset="0"/>
                    <a:cs typeface="Times New Roman" panose="02020603050405020304" pitchFamily="18" charset="0"/>
                  </a:rPr>
                  <a:t>(mod 660) .</a:t>
                </a:r>
              </a:p>
              <a:p>
                <a:r>
                  <a:rPr lang="en-US" sz="2400" dirty="0">
                    <a:latin typeface="Times New Roman" panose="02020603050405020304" pitchFamily="18" charset="0"/>
                    <a:cs typeface="Times New Roman" panose="02020603050405020304" pitchFamily="18" charset="0"/>
                  </a:rPr>
                  <a:t>	307* 43 (mod 660)  = (1 (mod 660) + </a:t>
                </a:r>
                <a:r>
                  <a:rPr lang="en-US" sz="2400" dirty="0">
                    <a:solidFill>
                      <a:srgbClr val="FF000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)(mod 660) </a:t>
                </a:r>
              </a:p>
              <a:p>
                <a:r>
                  <a:rPr lang="en-US" sz="2400" dirty="0">
                    <a:latin typeface="Times New Roman" panose="02020603050405020304" pitchFamily="18" charset="0"/>
                    <a:cs typeface="Times New Roman" panose="02020603050405020304" pitchFamily="18" charset="0"/>
                  </a:rPr>
                  <a:t>	307* 43 (mod 660)  = (1 mod 660) mod 660</a:t>
                </a:r>
              </a:p>
              <a:p>
                <a:r>
                  <a:rPr lang="en-US" sz="2400" dirty="0">
                    <a:latin typeface="Times New Roman" panose="02020603050405020304" pitchFamily="18" charset="0"/>
                    <a:cs typeface="Times New Roman" panose="02020603050405020304" pitchFamily="18" charset="0"/>
                  </a:rPr>
                  <a:t> 	307* 43 (mod 660)  = 1 mod 660</a:t>
                </a:r>
              </a:p>
              <a:p>
                <a:r>
                  <a:rPr lang="en-US" sz="2400" dirty="0">
                    <a:latin typeface="Times New Roman" panose="02020603050405020304" pitchFamily="18" charset="0"/>
                    <a:cs typeface="Times New Roman" panose="02020603050405020304" pitchFamily="18" charset="0"/>
                  </a:rPr>
                  <a:t>	307* 43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1(mod 660).</a:t>
                </a:r>
              </a:p>
              <a:p>
                <a:r>
                  <a:rPr lang="en-US" sz="2400" dirty="0">
                    <a:latin typeface="Times New Roman" panose="02020603050405020304" pitchFamily="18" charset="0"/>
                    <a:cs typeface="Times New Roman" panose="02020603050405020304" pitchFamily="18" charset="0"/>
                  </a:rPr>
                  <a:t>                   307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43</m:t>
                        </m:r>
                      </m:e>
                      <m:sup>
                        <m:r>
                          <a:rPr lang="en-US" sz="2400" b="0" i="1" dirty="0" smtClean="0">
                            <a:latin typeface="Cambria Math" panose="02040503050406030204" pitchFamily="18" charset="0"/>
                            <a:cs typeface="Times New Roman" panose="02020603050405020304" pitchFamily="18" charset="0"/>
                          </a:rPr>
                          <m:t>−1</m:t>
                        </m:r>
                      </m:sup>
                    </m:sSup>
                  </m:oMath>
                </a14:m>
                <a:r>
                  <a:rPr lang="en-US" sz="2400" dirty="0">
                    <a:latin typeface="Times New Roman" panose="02020603050405020304" pitchFamily="18" charset="0"/>
                    <a:cs typeface="Times New Roman" panose="02020603050405020304" pitchFamily="18" charset="0"/>
                  </a:rPr>
                  <a:t>(mod 660).</a:t>
                </a:r>
              </a:p>
              <a:p>
                <a:r>
                  <a:rPr lang="en-US" sz="2400" dirty="0">
                    <a:latin typeface="Times New Roman" panose="02020603050405020304" pitchFamily="18" charset="0"/>
                    <a:cs typeface="Times New Roman" panose="02020603050405020304" pitchFamily="18" charset="0"/>
                  </a:rPr>
                  <a:t>So </a:t>
                </a:r>
                <a:r>
                  <a:rPr lang="en-US" sz="2400" dirty="0">
                    <a:solidFill>
                      <a:srgbClr val="0000FF"/>
                    </a:solidFill>
                    <a:latin typeface="Times New Roman" panose="02020603050405020304" pitchFamily="18" charset="0"/>
                    <a:cs typeface="Times New Roman" panose="02020603050405020304" pitchFamily="18" charset="0"/>
                  </a:rPr>
                  <a:t>307 is the inverse (i.e.,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multiplicative inverse) of</a:t>
                </a:r>
                <a:r>
                  <a:rPr lang="en-US" sz="2400" dirty="0">
                    <a:solidFill>
                      <a:srgbClr val="0000FF"/>
                    </a:solidFill>
                    <a:latin typeface="Times New Roman" panose="02020603050405020304" pitchFamily="18" charset="0"/>
                    <a:cs typeface="Times New Roman" panose="02020603050405020304" pitchFamily="18" charset="0"/>
                  </a:rPr>
                  <a:t> 43 modulo 660.</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that 307*43 (= 13201) is an element of the equivalence class modulo 660 containing an integer 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660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 [a]</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n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ɛ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Z}</a:t>
                </a:r>
                <a:r>
                  <a:rPr lang="en-US" sz="2400" dirty="0">
                    <a:latin typeface="Times New Roman" panose="02020603050405020304" pitchFamily="18" charset="0"/>
                    <a:ea typeface="Calibri" panose="020F0502020204030204" pitchFamily="34" charset="0"/>
                    <a:cs typeface="Times New Roman" panose="02020603050405020304" pitchFamily="18" charset="0"/>
                  </a:rPr>
                  <a:t>. For this case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=20 </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2D17A78A-8733-44D3-BDE8-00FB08DA2CAE}"/>
                  </a:ext>
                </a:extLst>
              </p:cNvPr>
              <p:cNvSpPr txBox="1">
                <a:spLocks noRot="1" noChangeAspect="1" noMove="1" noResize="1" noEditPoints="1" noAdjustHandles="1" noChangeArrowheads="1" noChangeShapeType="1" noTextEdit="1"/>
              </p:cNvSpPr>
              <p:nvPr/>
            </p:nvSpPr>
            <p:spPr>
              <a:xfrm>
                <a:off x="1328057" y="763838"/>
                <a:ext cx="9853749" cy="6370975"/>
              </a:xfrm>
              <a:prstGeom prst="rect">
                <a:avLst/>
              </a:prstGeom>
              <a:blipFill>
                <a:blip r:embed="rId2"/>
                <a:stretch>
                  <a:fillRect l="-990" t="-766" r="-990"/>
                </a:stretch>
              </a:blipFill>
            </p:spPr>
            <p:txBody>
              <a:bodyPr/>
              <a:lstStyle/>
              <a:p>
                <a:r>
                  <a:rPr lang="en-US">
                    <a:noFill/>
                  </a:rPr>
                  <a:t> </a:t>
                </a:r>
              </a:p>
            </p:txBody>
          </p:sp>
        </mc:Fallback>
      </mc:AlternateContent>
      <p:pic>
        <p:nvPicPr>
          <p:cNvPr id="5" name="Picture 4" descr="Emoticon making a point Stock Vector - 14709057">
            <a:extLst>
              <a:ext uri="{FF2B5EF4-FFF2-40B4-BE49-F238E27FC236}">
                <a16:creationId xmlns:a16="http://schemas.microsoft.com/office/drawing/2014/main" id="{F203094A-0D32-4C70-9F35-CC06960C77A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176" y="4297680"/>
            <a:ext cx="557401" cy="366281"/>
          </a:xfrm>
          <a:prstGeom prst="rect">
            <a:avLst/>
          </a:prstGeom>
          <a:noFill/>
          <a:ln>
            <a:noFill/>
          </a:ln>
        </p:spPr>
      </p:pic>
    </p:spTree>
    <p:extLst>
      <p:ext uri="{BB962C8B-B14F-4D97-AF65-F5344CB8AC3E}">
        <p14:creationId xmlns:p14="http://schemas.microsoft.com/office/powerpoint/2010/main" val="1550662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ABBC65-5FE8-4F7E-9F25-B6E24A8CCB03}"/>
              </a:ext>
            </a:extLst>
          </p:cNvPr>
          <p:cNvSpPr txBox="1"/>
          <p:nvPr/>
        </p:nvSpPr>
        <p:spPr>
          <a:xfrm>
            <a:off x="1403927" y="3429000"/>
            <a:ext cx="9539986" cy="2575466"/>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7C678FFB-B307-4CE7-9F79-9516F2797F95}"/>
              </a:ext>
            </a:extLst>
          </p:cNvPr>
          <p:cNvSpPr txBox="1"/>
          <p:nvPr/>
        </p:nvSpPr>
        <p:spPr>
          <a:xfrm>
            <a:off x="1403927" y="347843"/>
            <a:ext cx="9291782" cy="91753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DEC42A-1769-4774-991A-C9384252DBC3}"/>
                  </a:ext>
                </a:extLst>
              </p:cNvPr>
              <p:cNvSpPr txBox="1"/>
              <p:nvPr/>
            </p:nvSpPr>
            <p:spPr>
              <a:xfrm>
                <a:off x="1326007" y="302359"/>
                <a:ext cx="9539986" cy="655564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Example: 0.4.7.1</a:t>
                </a:r>
              </a:p>
              <a:p>
                <a:r>
                  <a:rPr lang="en-US" sz="2000" dirty="0">
                    <a:latin typeface="Times New Roman" panose="02020603050405020304" pitchFamily="18" charset="0"/>
                    <a:cs typeface="Times New Roman" panose="02020603050405020304" pitchFamily="18" charset="0"/>
                  </a:rPr>
                  <a:t>Find a </a:t>
                </a:r>
                <a:r>
                  <a:rPr lang="en-US" sz="2000" dirty="0">
                    <a:solidFill>
                      <a:srgbClr val="000099"/>
                    </a:solidFill>
                    <a:latin typeface="Times New Roman" panose="02020603050405020304" pitchFamily="18" charset="0"/>
                    <a:cs typeface="Times New Roman" panose="02020603050405020304" pitchFamily="18" charset="0"/>
                  </a:rPr>
                  <a:t>positive inverse </a:t>
                </a:r>
                <a:r>
                  <a:rPr lang="en-US" sz="2000" dirty="0">
                    <a:latin typeface="Times New Roman" panose="02020603050405020304" pitchFamily="18" charset="0"/>
                    <a:cs typeface="Times New Roman" panose="02020603050405020304" pitchFamily="18" charset="0"/>
                  </a:rPr>
                  <a:t>for 3 modulo 40.</a:t>
                </a:r>
              </a:p>
              <a:p>
                <a:r>
                  <a:rPr lang="en-US" sz="2000" dirty="0">
                    <a:latin typeface="Times New Roman" panose="02020603050405020304" pitchFamily="18" charset="0"/>
                    <a:cs typeface="Times New Roman" panose="02020603050405020304" pitchFamily="18" charset="0"/>
                  </a:rPr>
                  <a:t>That is, find a positive integer x such that 3x </a:t>
                </a:r>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1(mod 40).</a:t>
                </a:r>
              </a:p>
              <a:p>
                <a:r>
                  <a:rPr lang="en-US" sz="2000" dirty="0">
                    <a:latin typeface="Times New Roman" panose="02020603050405020304" pitchFamily="18" charset="0"/>
                    <a:cs typeface="Times New Roman" panose="02020603050405020304" pitchFamily="18" charset="0"/>
                  </a:rPr>
                  <a:t>Solution:</a:t>
                </a:r>
              </a:p>
              <a:p>
                <a:r>
                  <a:rPr lang="en-US" sz="2000" dirty="0">
                    <a:latin typeface="Times New Roman" panose="02020603050405020304" pitchFamily="18" charset="0"/>
                    <a:cs typeface="Times New Roman" panose="02020603050405020304" pitchFamily="18" charset="0"/>
                  </a:rPr>
                  <a:t>Find a linear combination of 3 and 40 that equals 1.</a:t>
                </a:r>
              </a:p>
              <a:p>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+ 1    which yields  1 = 1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(40, 3) </a:t>
                </a:r>
              </a:p>
              <a:p>
                <a:r>
                  <a:rPr lang="en-US" sz="2000" u="sng" dirty="0">
                    <a:latin typeface="Times New Roman" panose="02020603050405020304" pitchFamily="18" charset="0"/>
                    <a:cs typeface="Times New Roman" panose="02020603050405020304" pitchFamily="18" charset="0"/>
                  </a:rPr>
                  <a:t>  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which yields  0 = 1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(3, 1) </a:t>
                </a:r>
              </a:p>
              <a:p>
                <a:r>
                  <a:rPr lang="en-US" sz="2000" u="sng" dirty="0">
                    <a:latin typeface="Times New Roman" panose="02020603050405020304" pitchFamily="18" charset="0"/>
                    <a:cs typeface="Times New Roman" panose="02020603050405020304" pitchFamily="18" charset="0"/>
                  </a:rPr>
                  <a:t>  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+ 1    which yields  1 = 1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(1, 0) = 1.</a:t>
                </a:r>
              </a:p>
              <a:p>
                <a:r>
                  <a:rPr lang="en-US" sz="2000" dirty="0">
                    <a:latin typeface="Times New Roman" panose="02020603050405020304" pitchFamily="18" charset="0"/>
                    <a:cs typeface="Times New Roman" panose="02020603050405020304" pitchFamily="18" charset="0"/>
                  </a:rPr>
                  <a:t>Since 1 = 1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then</a:t>
                </a:r>
              </a:p>
              <a:p>
                <a:r>
                  <a:rPr lang="en-US" sz="2000" dirty="0">
                    <a:latin typeface="Times New Roman" panose="02020603050405020304" pitchFamily="18" charset="0"/>
                    <a:cs typeface="Times New Roman" panose="02020603050405020304" pitchFamily="18" charset="0"/>
                  </a:rPr>
                  <a:t>1 = 1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yields 1 = 1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Linear combination of 40 and 3.  </a:t>
                </a:r>
              </a:p>
              <a:p>
                <a:r>
                  <a:rPr lang="en-US" sz="2000" dirty="0">
                    <a:latin typeface="Times New Roman" panose="02020603050405020304" pitchFamily="18" charset="0"/>
                    <a:cs typeface="Times New Roman" panose="02020603050405020304" pitchFamily="18" charset="0"/>
                  </a:rPr>
                  <a:t>                    This yields   (-13)*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1 + (-1)*</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By definition of congruence modulo n, </a:t>
                </a:r>
              </a:p>
              <a:p>
                <a:r>
                  <a:rPr lang="en-US" sz="2000" dirty="0">
                    <a:solidFill>
                      <a:srgbClr val="0000FF"/>
                    </a:solidFill>
                    <a:latin typeface="Times New Roman" panose="02020603050405020304" pitchFamily="18" charset="0"/>
                    <a:cs typeface="Times New Roman" panose="02020603050405020304" pitchFamily="18" charset="0"/>
                  </a:rPr>
                  <a:t>	(-13)* 3 (mod 40)  = (1 mod 40 + (-1)*</a:t>
                </a:r>
                <a:r>
                  <a:rPr lang="en-US" sz="2000" u="sng" dirty="0">
                    <a:solidFill>
                      <a:srgbClr val="0000FF"/>
                    </a:solidFill>
                    <a:latin typeface="Times New Roman" panose="02020603050405020304" pitchFamily="18" charset="0"/>
                    <a:cs typeface="Times New Roman" panose="02020603050405020304" pitchFamily="18" charset="0"/>
                  </a:rPr>
                  <a:t>40</a:t>
                </a:r>
                <a:r>
                  <a:rPr lang="en-US" sz="2000" dirty="0">
                    <a:solidFill>
                      <a:srgbClr val="0000FF"/>
                    </a:solidFill>
                    <a:latin typeface="Times New Roman" panose="02020603050405020304" pitchFamily="18" charset="0"/>
                    <a:cs typeface="Times New Roman" panose="02020603050405020304" pitchFamily="18" charset="0"/>
                  </a:rPr>
                  <a:t> mod 40) mod 40</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(-13)* </a:t>
                </a:r>
                <a:r>
                  <a:rPr lang="en-US" sz="2000" u="sng" dirty="0">
                    <a:solidFill>
                      <a:schemeClr val="tx1"/>
                    </a:solidFill>
                    <a:latin typeface="Times New Roman" panose="02020603050405020304" pitchFamily="18" charset="0"/>
                    <a:cs typeface="Times New Roman" panose="02020603050405020304" pitchFamily="18" charset="0"/>
                  </a:rPr>
                  <a:t>3</a:t>
                </a:r>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schemeClr val="tx1"/>
                    </a:solidFill>
                    <a:latin typeface="Times New Roman" panose="02020603050405020304" pitchFamily="18" charset="0"/>
                    <a:cs typeface="Times New Roman" panose="02020603050405020304" pitchFamily="18" charset="0"/>
                  </a:rPr>
                  <a:t>1(mod 40). </a:t>
                </a:r>
              </a:p>
              <a:p>
                <a:r>
                  <a:rPr lang="en-US" sz="2000" dirty="0">
                    <a:latin typeface="Times New Roman" panose="02020603050405020304" pitchFamily="18" charset="0"/>
                    <a:cs typeface="Times New Roman" panose="02020603050405020304" pitchFamily="18" charset="0"/>
                  </a:rPr>
                  <a:t>This result implies that </a:t>
                </a:r>
                <a:r>
                  <a:rPr lang="en-US" sz="2000" dirty="0">
                    <a:solidFill>
                      <a:srgbClr val="0000FF"/>
                    </a:solidFill>
                    <a:latin typeface="Times New Roman" panose="02020603050405020304" pitchFamily="18" charset="0"/>
                    <a:cs typeface="Times New Roman" panose="02020603050405020304" pitchFamily="18" charset="0"/>
                  </a:rPr>
                  <a:t>-13 is an inverse for 3 mod 40</a:t>
                </a:r>
                <a:r>
                  <a:rPr lang="en-US" sz="2000" dirty="0">
                    <a:latin typeface="Times New Roman" panose="02020603050405020304" pitchFamily="18" charset="0"/>
                    <a:cs typeface="Times New Roman" panose="02020603050405020304" pitchFamily="18" charset="0"/>
                  </a:rPr>
                  <a:t>. In symbol, (-13)*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1(mod 40). </a:t>
                </a:r>
              </a:p>
              <a:p>
                <a:r>
                  <a:rPr lang="en-US" sz="2000" dirty="0">
                    <a:solidFill>
                      <a:srgbClr val="0000FF"/>
                    </a:solidFill>
                    <a:latin typeface="Times New Roman" panose="02020603050405020304" pitchFamily="18" charset="0"/>
                    <a:cs typeface="Times New Roman" panose="02020603050405020304" pitchFamily="18" charset="0"/>
                  </a:rPr>
                  <a:t>To find a positive inverse</a:t>
                </a:r>
                <a:r>
                  <a:rPr lang="en-US" sz="2000" dirty="0">
                    <a:latin typeface="Times New Roman" panose="02020603050405020304" pitchFamily="18" charset="0"/>
                    <a:cs typeface="Times New Roman" panose="02020603050405020304" pitchFamily="18" charset="0"/>
                  </a:rPr>
                  <a:t>, compute 40 -13 which yields 27, and 27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(−13)</m:t>
                    </m:r>
                  </m:oMath>
                </a14:m>
                <a:r>
                  <a:rPr lang="en-US" sz="2000" dirty="0">
                    <a:latin typeface="Times New Roman" panose="02020603050405020304" pitchFamily="18" charset="0"/>
                    <a:cs typeface="Times New Roman" panose="02020603050405020304" pitchFamily="18" charset="0"/>
                  </a:rPr>
                  <a:t>(mod 40) because 27 – (-13) = 40.  So, by  Theorem 0.1.4.3(3.  ab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cd (mod n),</a:t>
                </a:r>
              </a:p>
              <a:p>
                <a:r>
                  <a:rPr lang="en-US" sz="2000" dirty="0">
                    <a:latin typeface="Times New Roman" panose="02020603050405020304" pitchFamily="18" charset="0"/>
                    <a:cs typeface="Times New Roman" panose="02020603050405020304" pitchFamily="18" charset="0"/>
                  </a:rPr>
                  <a:t>	27 *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(-13)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 mod 40),</a:t>
                </a:r>
              </a:p>
              <a:p>
                <a:r>
                  <a:rPr lang="en-US" sz="2000" dirty="0">
                    <a:latin typeface="Times New Roman" panose="02020603050405020304" pitchFamily="18" charset="0"/>
                    <a:cs typeface="Times New Roman" panose="02020603050405020304" pitchFamily="18" charset="0"/>
                  </a:rPr>
                  <a:t>and thus by the transitive property of congruence modulo n, 27 is a positive integer that is an inverse for 3 modulo 40.</a:t>
                </a:r>
              </a:p>
              <a:p>
                <a:endParaRPr lang="en-US" sz="20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DEC42A-1769-4774-991A-C9384252DBC3}"/>
                  </a:ext>
                </a:extLst>
              </p:cNvPr>
              <p:cNvSpPr txBox="1">
                <a:spLocks noRot="1" noChangeAspect="1" noMove="1" noResize="1" noEditPoints="1" noAdjustHandles="1" noChangeArrowheads="1" noChangeShapeType="1" noTextEdit="1"/>
              </p:cNvSpPr>
              <p:nvPr/>
            </p:nvSpPr>
            <p:spPr>
              <a:xfrm>
                <a:off x="1326007" y="302359"/>
                <a:ext cx="9539986" cy="6555641"/>
              </a:xfrm>
              <a:prstGeom prst="rect">
                <a:avLst/>
              </a:prstGeom>
              <a:blipFill>
                <a:blip r:embed="rId2"/>
                <a:stretch>
                  <a:fillRect l="-703" t="-558"/>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62BD56E2-5814-4BA4-B51C-B240EDE8C988}"/>
              </a:ext>
            </a:extLst>
          </p:cNvPr>
          <p:cNvSpPr/>
          <p:nvPr/>
        </p:nvSpPr>
        <p:spPr>
          <a:xfrm rot="20706359" flipH="1">
            <a:off x="568625" y="4241922"/>
            <a:ext cx="459310" cy="477796"/>
          </a:xfrm>
          <a:prstGeom prst="cloudCallout">
            <a:avLst>
              <a:gd name="adj1" fmla="val -45882"/>
              <a:gd name="adj2" fmla="val 1181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Emoticon making a point Stock Vector - 14709057">
            <a:extLst>
              <a:ext uri="{FF2B5EF4-FFF2-40B4-BE49-F238E27FC236}">
                <a16:creationId xmlns:a16="http://schemas.microsoft.com/office/drawing/2014/main" id="{28C3818C-237A-3527-7B62-64912BB14EF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176" y="4297680"/>
            <a:ext cx="557401" cy="366281"/>
          </a:xfrm>
          <a:prstGeom prst="rect">
            <a:avLst/>
          </a:prstGeom>
          <a:noFill/>
          <a:ln>
            <a:noFill/>
          </a:ln>
        </p:spPr>
      </p:pic>
    </p:spTree>
    <p:extLst>
      <p:ext uri="{BB962C8B-B14F-4D97-AF65-F5344CB8AC3E}">
        <p14:creationId xmlns:p14="http://schemas.microsoft.com/office/powerpoint/2010/main" val="2492941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69F863-9EF1-425A-A997-08970C32CFDB}"/>
              </a:ext>
            </a:extLst>
          </p:cNvPr>
          <p:cNvSpPr txBox="1"/>
          <p:nvPr/>
        </p:nvSpPr>
        <p:spPr>
          <a:xfrm>
            <a:off x="0" y="4045527"/>
            <a:ext cx="12192000" cy="239221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DEC42A-1769-4774-991A-C9384252DBC3}"/>
                  </a:ext>
                </a:extLst>
              </p:cNvPr>
              <p:cNvSpPr txBox="1"/>
              <p:nvPr/>
            </p:nvSpPr>
            <p:spPr>
              <a:xfrm>
                <a:off x="1615005" y="1330234"/>
                <a:ext cx="9266355" cy="5539978"/>
              </a:xfrm>
              <a:prstGeom prst="rect">
                <a:avLst/>
              </a:prstGeom>
              <a:noFill/>
            </p:spPr>
            <p:txBody>
              <a:bodyPr wrap="square" rtlCol="0">
                <a:spAutoFit/>
              </a:bodyPr>
              <a:lstStyle/>
              <a:p>
                <a:pPr>
                  <a:spcAft>
                    <a:spcPts val="1200"/>
                  </a:spcAft>
                </a:pPr>
                <a:r>
                  <a:rPr lang="en-US" sz="2400" dirty="0">
                    <a:cs typeface="Times New Roman" panose="02020603050405020304" pitchFamily="18" charset="0"/>
                  </a:rPr>
                  <a:t>Example: 0.4.7.1 [another crazy way]</a:t>
                </a:r>
              </a:p>
              <a:p>
                <a:r>
                  <a:rPr lang="en-US" sz="2000" dirty="0">
                    <a:latin typeface="Times New Roman" panose="02020603050405020304" pitchFamily="18" charset="0"/>
                    <a:cs typeface="Times New Roman" panose="02020603050405020304" pitchFamily="18" charset="0"/>
                  </a:rPr>
                  <a:t>Find a positive inverse for 3 modulo 40.</a:t>
                </a:r>
              </a:p>
              <a:p>
                <a:r>
                  <a:rPr lang="en-US" sz="2000" dirty="0">
                    <a:latin typeface="Times New Roman" panose="02020603050405020304" pitchFamily="18" charset="0"/>
                    <a:cs typeface="Times New Roman" panose="02020603050405020304" pitchFamily="18" charset="0"/>
                  </a:rPr>
                  <a:t>That is, find a positive integer x such that 3x </a:t>
                </a:r>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1(mod 40).</a:t>
                </a:r>
              </a:p>
              <a:p>
                <a:r>
                  <a:rPr lang="en-US" sz="2000" dirty="0">
                    <a:latin typeface="Times New Roman" panose="02020603050405020304" pitchFamily="18" charset="0"/>
                    <a:cs typeface="Times New Roman" panose="02020603050405020304" pitchFamily="18" charset="0"/>
                  </a:rPr>
                  <a:t>Solution:</a:t>
                </a:r>
              </a:p>
              <a:p>
                <a:r>
                  <a:rPr lang="en-US" sz="2000" dirty="0">
                    <a:latin typeface="Times New Roman" panose="02020603050405020304" pitchFamily="18" charset="0"/>
                    <a:cs typeface="Times New Roman" panose="02020603050405020304" pitchFamily="18" charset="0"/>
                  </a:rPr>
                  <a:t>Find a linear combination of 3 and 40 that equals 1.</a:t>
                </a:r>
              </a:p>
              <a:p>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+ 1. This yields  1 = 1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(40, 3)  </a:t>
                </a:r>
              </a:p>
              <a:p>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This yields  0 = 1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  3, 1)  </a:t>
                </a:r>
              </a:p>
              <a:p>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1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+ 1. This yields  1 = 1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  1, 0) = 1.  </a:t>
                </a:r>
                <a:r>
                  <a:rPr lang="en-US" sz="2000" dirty="0">
                    <a:solidFill>
                      <a:srgbClr val="C00000"/>
                    </a:solidFill>
                    <a:latin typeface="Times New Roman" panose="02020603050405020304" pitchFamily="18" charset="0"/>
                    <a:cs typeface="Times New Roman" panose="02020603050405020304" pitchFamily="18" charset="0"/>
                  </a:rPr>
                  <a:t>(What if?)</a:t>
                </a:r>
              </a:p>
              <a:p>
                <a:r>
                  <a:rPr lang="en-US" sz="2000" dirty="0">
                    <a:solidFill>
                      <a:srgbClr val="000099"/>
                    </a:solidFill>
                    <a:latin typeface="Times New Roman" panose="02020603050405020304" pitchFamily="18" charset="0"/>
                    <a:cs typeface="Times New Roman" panose="02020603050405020304" pitchFamily="18" charset="0"/>
                  </a:rPr>
                  <a:t>Since 4 * </a:t>
                </a:r>
                <a:r>
                  <a:rPr lang="en-US" sz="2000" u="sng" dirty="0">
                    <a:solidFill>
                      <a:srgbClr val="000099"/>
                    </a:solidFill>
                    <a:latin typeface="Times New Roman" panose="02020603050405020304" pitchFamily="18" charset="0"/>
                    <a:cs typeface="Times New Roman" panose="02020603050405020304" pitchFamily="18" charset="0"/>
                  </a:rPr>
                  <a:t>40</a:t>
                </a:r>
                <a:r>
                  <a:rPr lang="en-US" sz="2000" dirty="0">
                    <a:solidFill>
                      <a:srgbClr val="000099"/>
                    </a:solidFill>
                    <a:latin typeface="Times New Roman" panose="02020603050405020304" pitchFamily="18" charset="0"/>
                    <a:cs typeface="Times New Roman" panose="02020603050405020304" pitchFamily="18" charset="0"/>
                  </a:rPr>
                  <a:t> = 53 * </a:t>
                </a:r>
                <a:r>
                  <a:rPr lang="en-US" sz="2000" u="sng" dirty="0">
                    <a:solidFill>
                      <a:srgbClr val="000099"/>
                    </a:solidFill>
                    <a:latin typeface="Times New Roman" panose="02020603050405020304" pitchFamily="18" charset="0"/>
                    <a:cs typeface="Times New Roman" panose="02020603050405020304" pitchFamily="18" charset="0"/>
                  </a:rPr>
                  <a:t>3</a:t>
                </a:r>
                <a:r>
                  <a:rPr lang="en-US" sz="2000" dirty="0">
                    <a:solidFill>
                      <a:srgbClr val="000099"/>
                    </a:solidFill>
                    <a:latin typeface="Times New Roman" panose="02020603050405020304" pitchFamily="18" charset="0"/>
                    <a:cs typeface="Times New Roman" panose="02020603050405020304" pitchFamily="18" charset="0"/>
                  </a:rPr>
                  <a:t> + 1</a:t>
                </a:r>
                <a:r>
                  <a:rPr lang="en-US" sz="2000" dirty="0">
                    <a:latin typeface="Times New Roman" panose="02020603050405020304" pitchFamily="18" charset="0"/>
                    <a:cs typeface="Times New Roman" panose="02020603050405020304" pitchFamily="18" charset="0"/>
                  </a:rPr>
                  <a:t>, then 1 = 4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(-53)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by definition of congruence modulo n, and Theorem 0.1.4.1 (modular equivalence)</a:t>
                </a:r>
              </a:p>
              <a:p>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(-53)* </a:t>
                </a:r>
                <a:r>
                  <a:rPr lang="en-US" sz="2000" u="sng" dirty="0">
                    <a:solidFill>
                      <a:schemeClr val="tx1"/>
                    </a:solidFill>
                    <a:latin typeface="Times New Roman" panose="02020603050405020304" pitchFamily="18" charset="0"/>
                    <a:cs typeface="Times New Roman" panose="02020603050405020304" pitchFamily="18" charset="0"/>
                  </a:rPr>
                  <a:t>3</a:t>
                </a:r>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schemeClr val="tx1"/>
                    </a:solidFill>
                    <a:latin typeface="Times New Roman" panose="02020603050405020304" pitchFamily="18" charset="0"/>
                    <a:cs typeface="Times New Roman" panose="02020603050405020304" pitchFamily="18" charset="0"/>
                  </a:rPr>
                  <a:t>1(mod 40). </a:t>
                </a:r>
              </a:p>
              <a:p>
                <a:r>
                  <a:rPr lang="en-US" sz="2000" dirty="0">
                    <a:latin typeface="Times New Roman" panose="02020603050405020304" pitchFamily="18" charset="0"/>
                    <a:cs typeface="Times New Roman" panose="02020603050405020304" pitchFamily="18" charset="0"/>
                  </a:rPr>
                  <a:t>This result implies that -53 is an inverse for 3 mod 40. In symbol,  -53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3</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en-US" sz="2000" dirty="0">
                    <a:latin typeface="Times New Roman" panose="02020603050405020304" pitchFamily="18" charset="0"/>
                    <a:cs typeface="Times New Roman" panose="02020603050405020304" pitchFamily="18" charset="0"/>
                  </a:rPr>
                  <a:t>(mod 40). </a:t>
                </a:r>
              </a:p>
              <a:p>
                <a:r>
                  <a:rPr lang="en-US" sz="2000" dirty="0">
                    <a:solidFill>
                      <a:srgbClr val="0000FF"/>
                    </a:solidFill>
                    <a:latin typeface="Times New Roman" panose="02020603050405020304" pitchFamily="18" charset="0"/>
                    <a:cs typeface="Times New Roman" panose="02020603050405020304" pitchFamily="18" charset="0"/>
                  </a:rPr>
                  <a:t>To find a positive inverse</a:t>
                </a:r>
                <a:r>
                  <a:rPr lang="en-US" sz="2000" dirty="0">
                    <a:latin typeface="Times New Roman" panose="02020603050405020304" pitchFamily="18" charset="0"/>
                    <a:cs typeface="Times New Roman" panose="02020603050405020304" pitchFamily="18" charset="0"/>
                  </a:rPr>
                  <a:t>, compute -53 + 40 = -13,  and then -13 + 40 = 27. 	</a:t>
                </a:r>
              </a:p>
              <a:p>
                <a:r>
                  <a:rPr lang="en-US" sz="2000" dirty="0">
                    <a:latin typeface="Times New Roman" panose="02020603050405020304" pitchFamily="18" charset="0"/>
                    <a:cs typeface="Times New Roman" panose="02020603050405020304" pitchFamily="18" charset="0"/>
                  </a:rPr>
                  <a:t>	27 *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(-13)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(-53) *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 mod 40),</a:t>
                </a:r>
              </a:p>
              <a:p>
                <a:r>
                  <a:rPr lang="en-US" sz="2000" dirty="0">
                    <a:latin typeface="Times New Roman" panose="02020603050405020304" pitchFamily="18" charset="0"/>
                    <a:cs typeface="Times New Roman" panose="02020603050405020304" pitchFamily="18" charset="0"/>
                  </a:rPr>
                  <a:t>Then -53, -13 and 27 are the inverse of 3 modulo 40.  Therefore, 27 is a positive integer, that is an inverse for 3 modulo 40.</a:t>
                </a:r>
              </a:p>
              <a:p>
                <a:endParaRPr lang="en-US" sz="20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DEC42A-1769-4774-991A-C9384252DBC3}"/>
                  </a:ext>
                </a:extLst>
              </p:cNvPr>
              <p:cNvSpPr txBox="1">
                <a:spLocks noRot="1" noChangeAspect="1" noMove="1" noResize="1" noEditPoints="1" noAdjustHandles="1" noChangeArrowheads="1" noChangeShapeType="1" noTextEdit="1"/>
              </p:cNvSpPr>
              <p:nvPr/>
            </p:nvSpPr>
            <p:spPr>
              <a:xfrm>
                <a:off x="1615005" y="1330234"/>
                <a:ext cx="9266355" cy="5539978"/>
              </a:xfrm>
              <a:prstGeom prst="rect">
                <a:avLst/>
              </a:prstGeom>
              <a:blipFill>
                <a:blip r:embed="rId2"/>
                <a:stretch>
                  <a:fillRect l="-1053" t="-880"/>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62BD56E2-5814-4BA4-B51C-B240EDE8C988}"/>
              </a:ext>
            </a:extLst>
          </p:cNvPr>
          <p:cNvSpPr/>
          <p:nvPr/>
        </p:nvSpPr>
        <p:spPr>
          <a:xfrm rot="20706359" flipH="1">
            <a:off x="724494" y="699964"/>
            <a:ext cx="343272" cy="284613"/>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1A7E2B99-3F0A-4D6D-9873-675FBF243FB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67154">
            <a:off x="630621" y="646386"/>
            <a:ext cx="467956" cy="36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27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4388E3-5FCE-45D5-B09A-69BE76B5B8AB}"/>
              </a:ext>
            </a:extLst>
          </p:cNvPr>
          <p:cNvSpPr txBox="1"/>
          <p:nvPr/>
        </p:nvSpPr>
        <p:spPr>
          <a:xfrm>
            <a:off x="1859495" y="4592581"/>
            <a:ext cx="9296739" cy="968482"/>
          </a:xfrm>
          <a:prstGeom prst="rect">
            <a:avLst/>
          </a:prstGeom>
          <a:solidFill>
            <a:schemeClr val="accent5">
              <a:lumMod val="20000"/>
              <a:lumOff val="80000"/>
            </a:schemeClr>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D3B416FC-CC39-4924-9AD0-F70E98F412FC}"/>
              </a:ext>
            </a:extLst>
          </p:cNvPr>
          <p:cNvSpPr txBox="1"/>
          <p:nvPr/>
        </p:nvSpPr>
        <p:spPr>
          <a:xfrm>
            <a:off x="1731478" y="1149120"/>
            <a:ext cx="9296739" cy="1116300"/>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859494" y="1177600"/>
            <a:ext cx="8601027" cy="5216813"/>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Example 0.52: Compute 11</a:t>
            </a:r>
            <a:r>
              <a:rPr lang="en-US" sz="2600" baseline="30000" dirty="0">
                <a:ea typeface="Calibri" panose="020F0502020204030204" pitchFamily="34" charset="0"/>
                <a:cs typeface="Times New Roman" panose="02020603050405020304" pitchFamily="18" charset="0"/>
              </a:rPr>
              <a:t>-1</a:t>
            </a:r>
            <a:r>
              <a:rPr lang="en-US" sz="2600" dirty="0">
                <a:ea typeface="Calibri" panose="020F0502020204030204" pitchFamily="34" charset="0"/>
                <a:cs typeface="Times New Roman" panose="02020603050405020304" pitchFamily="18" charset="0"/>
              </a:rPr>
              <a:t>  mod 25.</a:t>
            </a:r>
          </a:p>
          <a:p>
            <a:pPr>
              <a:spcAft>
                <a:spcPts val="1800"/>
              </a:spcAft>
            </a:pPr>
            <a:endParaRPr lang="en-US" sz="2600" dirty="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(25, 11)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(11, 25 mod 11)  =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(11,  3) </a:t>
            </a:r>
          </a:p>
          <a:p>
            <a:pPr>
              <a:spcAft>
                <a:spcPts val="600"/>
              </a:spcAf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3, 11 mod  3)  =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3,  2)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2,   3 mod  2)  =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2, 1)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1,   2 mod  1)  =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1, 0) </a:t>
            </a:r>
            <a:r>
              <a:rPr lang="en-US" sz="2400" dirty="0">
                <a:latin typeface="Times New Roman" panose="02020603050405020304" pitchFamily="18" charset="0"/>
                <a:ea typeface="Calibri" panose="020F0502020204030204" pitchFamily="34" charset="0"/>
                <a:cs typeface="Times New Roman" panose="02020603050405020304" pitchFamily="18" charset="0"/>
              </a:rPr>
              <a:t>=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Thus,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(25, 11) = 1.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Using extended Euclid’s Algorithm, we have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(25, 11) = 15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25</a:t>
            </a:r>
            <a:r>
              <a:rPr lang="en-US" sz="2400" dirty="0">
                <a:latin typeface="Times New Roman" panose="02020603050405020304" pitchFamily="18" charset="0"/>
                <a:ea typeface="Calibri" panose="020F0502020204030204" pitchFamily="34" charset="0"/>
                <a:cs typeface="Times New Roman" panose="02020603050405020304" pitchFamily="18" charset="0"/>
              </a:rPr>
              <a:t> + (-34)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where a = 25 and b = 11, and x = 15 and y = -34.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(see example 0.46)</a:t>
            </a:r>
            <a:endPar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D57FEC2F-71F1-4FEF-90DF-1A8723FB3596}"/>
              </a:ext>
            </a:extLst>
          </p:cNvPr>
          <p:cNvSpPr/>
          <p:nvPr/>
        </p:nvSpPr>
        <p:spPr>
          <a:xfrm rot="20706359" flipH="1">
            <a:off x="791809" y="1084190"/>
            <a:ext cx="520455" cy="35047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5193">
            <a:off x="755509" y="1079938"/>
            <a:ext cx="593056" cy="4157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59F28DD-E075-458B-9677-2B8EC6D0646A}"/>
              </a:ext>
            </a:extLst>
          </p:cNvPr>
          <p:cNvSpPr txBox="1"/>
          <p:nvPr/>
        </p:nvSpPr>
        <p:spPr>
          <a:xfrm>
            <a:off x="3026141" y="1619089"/>
            <a:ext cx="6421912" cy="646331"/>
          </a:xfrm>
          <a:prstGeom prst="rect">
            <a:avLst/>
          </a:prstGeom>
          <a:noFill/>
        </p:spPr>
        <p:txBody>
          <a:bodyPr wrap="square">
            <a:spAutoFit/>
          </a:bodyPr>
          <a:lstStyle/>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What</a:t>
            </a:r>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is the multiplicative inverse of 11</a:t>
            </a:r>
            <a:r>
              <a:rPr lang="en-US" sz="1800" b="1"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modulo 25?  </a:t>
            </a:r>
          </a:p>
          <a:p>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i.e., find x such that 11x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a:t>
            </a:r>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mod 25. equivalently, 25 | (11x – 1).  </a:t>
            </a:r>
            <a:endParaRPr lang="en-US" dirty="0"/>
          </a:p>
        </p:txBody>
      </p:sp>
    </p:spTree>
    <p:extLst>
      <p:ext uri="{BB962C8B-B14F-4D97-AF65-F5344CB8AC3E}">
        <p14:creationId xmlns:p14="http://schemas.microsoft.com/office/powerpoint/2010/main" val="1112372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FACAED-1DA2-4021-82F0-6F91E73C3591}"/>
              </a:ext>
            </a:extLst>
          </p:cNvPr>
          <p:cNvSpPr txBox="1"/>
          <p:nvPr/>
        </p:nvSpPr>
        <p:spPr>
          <a:xfrm>
            <a:off x="1264480" y="693926"/>
            <a:ext cx="10382575" cy="6164074"/>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304163" y="51986"/>
                <a:ext cx="11317604" cy="6754028"/>
              </a:xfrm>
              <a:prstGeom prst="rect">
                <a:avLst/>
              </a:prstGeom>
            </p:spPr>
            <p:txBody>
              <a:bodyPr wrap="square">
                <a:spAutoFit/>
              </a:bodyPr>
              <a:lstStyle/>
              <a:p>
                <a:pPr>
                  <a:lnSpc>
                    <a:spcPct val="150000"/>
                  </a:lnSpc>
                </a:pPr>
                <a:r>
                  <a:rPr lang="en-US" sz="2400" dirty="0">
                    <a:ea typeface="Calibri" panose="020F0502020204030204" pitchFamily="34" charset="0"/>
                    <a:cs typeface="Times New Roman" panose="02020603050405020304" pitchFamily="18" charset="0"/>
                  </a:rPr>
                  <a:t>Example 0.52: Compute 11</a:t>
                </a:r>
                <a:r>
                  <a:rPr lang="en-US" sz="2400" baseline="30000" dirty="0">
                    <a:ea typeface="Calibri" panose="020F0502020204030204" pitchFamily="34" charset="0"/>
                    <a:cs typeface="Times New Roman" panose="02020603050405020304" pitchFamily="18" charset="0"/>
                  </a:rPr>
                  <a:t>-1</a:t>
                </a:r>
                <a:r>
                  <a:rPr lang="en-US" sz="2400" dirty="0">
                    <a:ea typeface="Calibri" panose="020F0502020204030204" pitchFamily="34" charset="0"/>
                    <a:cs typeface="Times New Roman" panose="02020603050405020304" pitchFamily="18" charset="0"/>
                  </a:rPr>
                  <a:t>  mod 25.</a:t>
                </a:r>
              </a:p>
              <a:p>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Reduce both sides of  25 * 15 + 11 * (-34) = 1 by mod 25.</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We have                 (25 * 15 + 11 * (-34)) mod 25   ≡  1 mod 25.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((25 * 15) mod 25 + (11 * (-34)) mod 25) mod 25  ≡  1 mod 25,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where 25 *15 mod 25 = 0.</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(11 * (-34)) mod 25) mod 25   ≡  1 mod 25,</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11 * (-34) mod 25   =  1,</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Therefore,  1 is generated by 11*(-34) mod 25.  [i.e., 25 divides (-34 * 11 – 1) ].  </a:t>
                </a:r>
              </a:p>
              <a:p>
                <a:pPr>
                  <a:spcAft>
                    <a:spcPts val="6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And we write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25. </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-34          ≡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i="1">
                            <a:solidFill>
                              <a:srgbClr val="0000FF"/>
                            </a:solidFill>
                            <a:latin typeface="Cambria Math" panose="02040503050406030204" pitchFamily="18" charset="0"/>
                            <a:cs typeface="Times New Roman" panose="02020603050405020304" pitchFamily="18" charset="0"/>
                          </a:rPr>
                          <m:t>1</m:t>
                        </m:r>
                      </m:num>
                      <m:den>
                        <m:r>
                          <a:rPr lang="en-US" sz="2400" i="1">
                            <a:solidFill>
                              <a:srgbClr val="0000FF"/>
                            </a:solidFill>
                            <a:latin typeface="Cambria Math" panose="02040503050406030204" pitchFamily="18" charset="0"/>
                            <a:cs typeface="Times New Roman" panose="02020603050405020304" pitchFamily="18" charset="0"/>
                          </a:rPr>
                          <m:t>11</m:t>
                        </m:r>
                      </m:den>
                    </m:f>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25. </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-34          ≡  </a:t>
                </a:r>
                <a:r>
                  <a:rPr lang="en-US" sz="2400" dirty="0">
                    <a:latin typeface="Times New Roman" panose="02020603050405020304" pitchFamily="18" charset="0"/>
                    <a:ea typeface="Calibri" panose="020F0502020204030204" pitchFamily="34" charset="0"/>
                    <a:cs typeface="Times New Roman" panose="02020603050405020304" pitchFamily="18" charset="0"/>
                  </a:rPr>
                  <a:t>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mod 25.</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By definition,  -34  is the multiplicative inverse of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25.</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This concludes that -34  is 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modulo 25.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Or    -34 + 25 + 25 = 16 is 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modulo 25. 	 QED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304163" y="51986"/>
                <a:ext cx="11317604" cy="6754028"/>
              </a:xfrm>
              <a:prstGeom prst="rect">
                <a:avLst/>
              </a:prstGeom>
              <a:blipFill>
                <a:blip r:embed="rId2"/>
                <a:stretch>
                  <a:fillRect l="-862"/>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D57FEC2F-71F1-4FEF-90DF-1A8723FB3596}"/>
              </a:ext>
            </a:extLst>
          </p:cNvPr>
          <p:cNvSpPr/>
          <p:nvPr/>
        </p:nvSpPr>
        <p:spPr>
          <a:xfrm rot="20706359" flipH="1">
            <a:off x="205927" y="1002928"/>
            <a:ext cx="520455" cy="35047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52435">
            <a:off x="160433" y="1004159"/>
            <a:ext cx="611442" cy="34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873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9815F69-2D68-4806-A7A4-8A9AC8BF55FB}"/>
              </a:ext>
            </a:extLst>
          </p:cNvPr>
          <p:cNvSpPr txBox="1"/>
          <p:nvPr/>
        </p:nvSpPr>
        <p:spPr>
          <a:xfrm>
            <a:off x="1633046" y="1823417"/>
            <a:ext cx="9296739" cy="968482"/>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33046" y="1235101"/>
                <a:ext cx="8925907" cy="5184368"/>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Modular division theorem:</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any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has a multiplicative inverse modulo N </a:t>
                </a:r>
              </a:p>
              <a:p>
                <a:pPr>
                  <a:spcAft>
                    <a:spcPts val="12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relatively prime to N. </a:t>
                </a:r>
              </a:p>
              <a:p>
                <a:pPr marL="457200" indent="-4572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When this inverse exists, it can be found in time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(where n denotes the number of bits of N) by running the extended Euclid algorithm. </a:t>
                </a:r>
              </a:p>
              <a:p>
                <a:pPr marL="457200" indent="-45720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Example: let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 11 and N = 25. They are relatively prime. </a:t>
                </a:r>
              </a:p>
              <a:p>
                <a:pPr marL="800100" lvl="1" indent="-34290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Then 11 has a multiplicative inverse mod N. </a:t>
                </a:r>
              </a:p>
              <a:p>
                <a:pPr marL="800100" lvl="1" indent="-34290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That is, -34 is the multiplicative inverse of 11 mod 25. </a:t>
                </a:r>
              </a:p>
              <a:p>
                <a:pPr marL="1257300" lvl="2" indent="-34290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means,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 ≡ </a:t>
                </a:r>
                <a:r>
                  <a:rPr lang="en-US" sz="2400" dirty="0">
                    <a:latin typeface="Times New Roman" panose="02020603050405020304" pitchFamily="18" charset="0"/>
                    <a:ea typeface="Calibri" panose="020F0502020204030204" pitchFamily="34" charset="0"/>
                    <a:cs typeface="Times New Roman" panose="02020603050405020304" pitchFamily="18" charset="0"/>
                  </a:rPr>
                  <a:t>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mod 25, which is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 ≡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i="1">
                            <a:solidFill>
                              <a:srgbClr val="0000FF"/>
                            </a:solidFill>
                            <a:latin typeface="Cambria Math" panose="02040503050406030204" pitchFamily="18" charset="0"/>
                            <a:cs typeface="Times New Roman" panose="02020603050405020304" pitchFamily="18" charset="0"/>
                          </a:rPr>
                          <m:t>1</m:t>
                        </m:r>
                      </m:num>
                      <m:den>
                        <m:r>
                          <a:rPr lang="en-US" sz="2400" i="1">
                            <a:solidFill>
                              <a:srgbClr val="0000FF"/>
                            </a:solidFill>
                            <a:latin typeface="Cambria Math" panose="02040503050406030204" pitchFamily="18" charset="0"/>
                            <a:cs typeface="Times New Roman" panose="02020603050405020304" pitchFamily="18" charset="0"/>
                          </a:rPr>
                          <m:t>11</m:t>
                        </m:r>
                      </m:den>
                    </m:f>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25. </a:t>
                </a:r>
              </a:p>
              <a:p>
                <a:pPr marL="1257300" lvl="2"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Therefore -34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25.</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33046" y="1235101"/>
                <a:ext cx="8925907" cy="5184368"/>
              </a:xfrm>
              <a:prstGeom prst="rect">
                <a:avLst/>
              </a:prstGeom>
              <a:blipFill>
                <a:blip r:embed="rId2"/>
                <a:stretch>
                  <a:fillRect l="-1230" t="-1059" b="-1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505962" y="158672"/>
                <a:ext cx="6202016" cy="1591911"/>
              </a:xfrm>
              <a:prstGeom prst="rect">
                <a:avLst/>
              </a:prstGeom>
              <a:noFill/>
              <a:ln>
                <a:solidFill>
                  <a:schemeClr val="accent1"/>
                </a:solidFill>
              </a:ln>
            </p:spPr>
            <p:txBody>
              <a:bodyPr wrap="square" rtlCol="0">
                <a:spAutoFit/>
              </a:bodyPr>
              <a:lstStyle/>
              <a:p>
                <a:r>
                  <a:rPr lang="en-US" dirty="0"/>
                  <a:t>GCD(8, 7) = 1 = -6*8 + 7*7 &gt;0</a:t>
                </a:r>
              </a:p>
              <a:p>
                <a:r>
                  <a:rPr lang="en-US" dirty="0">
                    <a:latin typeface="Times New Roman" panose="02020603050405020304" pitchFamily="18" charset="0"/>
                    <a:ea typeface="Calibri" panose="020F0502020204030204" pitchFamily="34" charset="0"/>
                    <a:cs typeface="Times New Roman" panose="02020603050405020304" pitchFamily="18" charset="0"/>
                  </a:rPr>
                  <a:t>What is 7</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mod 8?   Let a = 7 and N = 8. They are relative prime.  Then 7 has a multiplicative inverse mod 8. That is, 7 is the multiplicative inverse of 7 mod 8. That is 7 </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i="1">
                            <a:solidFill>
                              <a:srgbClr val="0000FF"/>
                            </a:solidFill>
                            <a:latin typeface="Cambria Math" panose="02040503050406030204" pitchFamily="18" charset="0"/>
                            <a:cs typeface="Times New Roman" panose="02020603050405020304" pitchFamily="18" charset="0"/>
                          </a:rPr>
                        </m:ctrlPr>
                      </m:fPr>
                      <m:num>
                        <m:r>
                          <a:rPr lang="en-US" i="1">
                            <a:solidFill>
                              <a:srgbClr val="0000FF"/>
                            </a:solidFill>
                            <a:latin typeface="Cambria Math" panose="02040503050406030204" pitchFamily="18" charset="0"/>
                            <a:cs typeface="Times New Roman" panose="02020603050405020304" pitchFamily="18" charset="0"/>
                          </a:rPr>
                          <m:t>1</m:t>
                        </m:r>
                      </m:num>
                      <m:den>
                        <m:r>
                          <a:rPr lang="en-US" i="1">
                            <a:solidFill>
                              <a:srgbClr val="0000FF"/>
                            </a:solidFill>
                            <a:latin typeface="Cambria Math" panose="02040503050406030204" pitchFamily="18" charset="0"/>
                            <a:cs typeface="Times New Roman" panose="02020603050405020304" pitchFamily="18" charset="0"/>
                          </a:rPr>
                          <m:t>7</m:t>
                        </m:r>
                      </m:den>
                    </m:f>
                  </m:oMath>
                </a14:m>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8  and therefore </a:t>
                </a:r>
                <a:r>
                  <a:rPr lang="en-US" dirty="0">
                    <a:latin typeface="Times New Roman" panose="02020603050405020304" pitchFamily="18" charset="0"/>
                    <a:ea typeface="Calibri" panose="020F0502020204030204" pitchFamily="34" charset="0"/>
                    <a:cs typeface="Times New Roman" panose="02020603050405020304" pitchFamily="18" charset="0"/>
                  </a:rPr>
                  <a:t>7 * 7 </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1 mod 8.  We say 7 is the 7</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mod 8.</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505962" y="158672"/>
                <a:ext cx="6202016" cy="1591911"/>
              </a:xfrm>
              <a:prstGeom prst="rect">
                <a:avLst/>
              </a:prstGeom>
              <a:blipFill>
                <a:blip r:embed="rId3"/>
                <a:stretch>
                  <a:fillRect l="-686" t="-1521" b="-4563"/>
                </a:stretch>
              </a:blipFill>
              <a:ln>
                <a:solidFill>
                  <a:schemeClr val="accent1"/>
                </a:solidFill>
              </a:ln>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5DC8A5A2-D048-4FFB-9369-A3A864C0B05E}"/>
              </a:ext>
            </a:extLst>
          </p:cNvPr>
          <p:cNvSpPr/>
          <p:nvPr/>
        </p:nvSpPr>
        <p:spPr>
          <a:xfrm rot="20706359" flipH="1">
            <a:off x="868382" y="1659946"/>
            <a:ext cx="459310" cy="32694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moticon smiley with thumb up Stock Vector - 16515884">
            <a:extLst>
              <a:ext uri="{FF2B5EF4-FFF2-40B4-BE49-F238E27FC236}">
                <a16:creationId xmlns:a16="http://schemas.microsoft.com/office/drawing/2014/main" id="{CFC04DC0-ADC8-444B-8AB3-5DB9859465D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080" y="1640855"/>
            <a:ext cx="472440" cy="365125"/>
          </a:xfrm>
          <a:prstGeom prst="rect">
            <a:avLst/>
          </a:prstGeom>
          <a:noFill/>
          <a:ln>
            <a:noFill/>
          </a:ln>
        </p:spPr>
      </p:pic>
      <p:pic>
        <p:nvPicPr>
          <p:cNvPr id="7" name="Picture 6" descr="Emoticon making a point Stock Vector - 14709057">
            <a:extLst>
              <a:ext uri="{FF2B5EF4-FFF2-40B4-BE49-F238E27FC236}">
                <a16:creationId xmlns:a16="http://schemas.microsoft.com/office/drawing/2014/main" id="{B704926F-C665-4AAA-ACFF-152FCC2B3D3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436076">
            <a:off x="737443" y="5772590"/>
            <a:ext cx="569433" cy="392415"/>
          </a:xfrm>
          <a:prstGeom prst="rect">
            <a:avLst/>
          </a:prstGeom>
          <a:noFill/>
          <a:ln>
            <a:noFill/>
          </a:ln>
        </p:spPr>
      </p:pic>
    </p:spTree>
    <p:extLst>
      <p:ext uri="{BB962C8B-B14F-4D97-AF65-F5344CB8AC3E}">
        <p14:creationId xmlns:p14="http://schemas.microsoft.com/office/powerpoint/2010/main" val="1283480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CBEA8C-E0C6-4CEC-A8FE-B2BB1745777B}"/>
              </a:ext>
            </a:extLst>
          </p:cNvPr>
          <p:cNvSpPr/>
          <p:nvPr/>
        </p:nvSpPr>
        <p:spPr>
          <a:xfrm>
            <a:off x="4834890" y="3136612"/>
            <a:ext cx="3211829" cy="584775"/>
          </a:xfrm>
          <a:prstGeom prst="rect">
            <a:avLst/>
          </a:prstGeom>
        </p:spPr>
        <p:txBody>
          <a:bodyPr wrap="square">
            <a:spAutoFit/>
          </a:bodyPr>
          <a:lstStyle/>
          <a:p>
            <a:pPr lvl="0" eaLnBrk="0" fontAlgn="base" hangingPunct="0">
              <a:spcBef>
                <a:spcPct val="0"/>
              </a:spcBef>
              <a:spcAft>
                <a:spcPct val="0"/>
              </a:spcAft>
            </a:pPr>
            <a:r>
              <a:rPr lang="en-US" altLang="en-US" sz="3200" dirty="0">
                <a:ea typeface="Times New Roman" panose="02020603050405020304" pitchFamily="18" charset="0"/>
                <a:cs typeface="Times New Roman" panose="02020603050405020304" pitchFamily="18" charset="0"/>
              </a:rPr>
              <a:t>Primality testing</a:t>
            </a:r>
          </a:p>
        </p:txBody>
      </p:sp>
    </p:spTree>
    <p:extLst>
      <p:ext uri="{BB962C8B-B14F-4D97-AF65-F5344CB8AC3E}">
        <p14:creationId xmlns:p14="http://schemas.microsoft.com/office/powerpoint/2010/main" val="407435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8570F-8C3C-4C05-8458-272F49871F5F}"/>
              </a:ext>
            </a:extLst>
          </p:cNvPr>
          <p:cNvSpPr txBox="1"/>
          <p:nvPr/>
        </p:nvSpPr>
        <p:spPr>
          <a:xfrm>
            <a:off x="1796073" y="1354926"/>
            <a:ext cx="8018487" cy="192820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987920" y="1354926"/>
            <a:ext cx="7469590" cy="4680705"/>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Relatively prime integers</a:t>
            </a:r>
          </a:p>
          <a:p>
            <a:pPr>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Two integers a and b are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relatively prime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and only if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b) = 1, that is,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their only common divisor is 1.</a:t>
            </a:r>
          </a:p>
          <a:p>
            <a:pPr>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8 and 15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relatively prime</a:t>
            </a:r>
            <a:r>
              <a:rPr lang="en-US" sz="2400" dirty="0">
                <a:latin typeface="Times New Roman" panose="02020603050405020304" pitchFamily="18" charset="0"/>
                <a:ea typeface="Calibri" panose="020F0502020204030204" pitchFamily="34" charset="0"/>
                <a:cs typeface="Times New Roman" panose="02020603050405020304" pitchFamily="18" charset="0"/>
              </a:rPr>
              <a:t>, because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(8, 15) =1. </a:t>
            </a:r>
          </a:p>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(8 15) = 1, because</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the divisors of 8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2, 4, and 8, and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the divisors of 15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3, 5, and 15.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Emoticon making a point Stock Vector - 14709057">
            <a:extLst>
              <a:ext uri="{FF2B5EF4-FFF2-40B4-BE49-F238E27FC236}">
                <a16:creationId xmlns:a16="http://schemas.microsoft.com/office/drawing/2014/main" id="{0CD76976-FCB1-4187-FD3C-D38B2F8C41C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181" y="1916430"/>
            <a:ext cx="417830" cy="281940"/>
          </a:xfrm>
          <a:prstGeom prst="rect">
            <a:avLst/>
          </a:prstGeom>
          <a:noFill/>
          <a:ln>
            <a:noFill/>
          </a:ln>
        </p:spPr>
      </p:pic>
    </p:spTree>
    <p:extLst>
      <p:ext uri="{BB962C8B-B14F-4D97-AF65-F5344CB8AC3E}">
        <p14:creationId xmlns:p14="http://schemas.microsoft.com/office/powerpoint/2010/main" val="3644021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6076" y="1326902"/>
            <a:ext cx="9382541" cy="5024068"/>
          </a:xfrm>
          <a:prstGeom prst="rect">
            <a:avLst/>
          </a:prstGeom>
        </p:spPr>
        <p:txBody>
          <a:bodyPr wrap="square">
            <a:spAutoFit/>
          </a:bodyPr>
          <a:lstStyle/>
          <a:p>
            <a:pPr>
              <a:lnSpc>
                <a:spcPct val="150000"/>
              </a:lnSpc>
            </a:pPr>
            <a:r>
              <a:rPr lang="en-US" sz="2800" dirty="0">
                <a:solidFill>
                  <a:srgbClr val="0000FF"/>
                </a:solidFill>
                <a:ea typeface="Calibri" panose="020F0502020204030204" pitchFamily="34" charset="0"/>
                <a:cs typeface="Times New Roman" panose="02020603050405020304" pitchFamily="18" charset="0"/>
              </a:rPr>
              <a:t>Cryptography – The RSA Public Key Cryptosystem</a:t>
            </a:r>
            <a:endParaRPr lang="en-US" sz="2800" dirty="0">
              <a:ea typeface="Calibri" panose="020F0502020204030204" pitchFamily="34" charset="0"/>
              <a:cs typeface="Times New Roman" panose="02020603050405020304" pitchFamily="18" charset="0"/>
            </a:endParaRPr>
          </a:p>
          <a:p>
            <a:pPr>
              <a:lnSpc>
                <a:spcPct val="150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Rivest</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-Shamir-</a:t>
            </a:r>
            <a:r>
              <a:rPr lang="en-US" sz="22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Adleman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RSA) cryptosystem uses </a:t>
            </a:r>
            <a:r>
              <a:rPr lang="en-US" sz="2200" dirty="0">
                <a:latin typeface="Times New Roman" panose="02020603050405020304" pitchFamily="18" charset="0"/>
                <a:ea typeface="Calibri" panose="020F0502020204030204" pitchFamily="34" charset="0"/>
                <a:cs typeface="Times New Roman" panose="02020603050405020304" pitchFamily="18" charset="0"/>
              </a:rPr>
              <a:t>all the ideas we have introduced in this lecture note.  It derives very strong guarantees of security by ingeniously exploiting the wide gulf between the polynomial-time computability of certain number-theoretic tasks: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modular exponentiation,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greatest common divisor,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primality testing) and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intractability of others (factoring).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21419" y="4627659"/>
            <a:ext cx="842838" cy="369332"/>
          </a:xfrm>
          <a:prstGeom prst="rect">
            <a:avLst/>
          </a:prstGeom>
          <a:noFill/>
        </p:spPr>
        <p:txBody>
          <a:bodyPr wrap="square" rtlCol="0">
            <a:spAutoFit/>
          </a:bodyPr>
          <a:lstStyle/>
          <a:p>
            <a:r>
              <a:rPr lang="en-US" dirty="0"/>
              <a:t>113</a:t>
            </a: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640" y="3895272"/>
            <a:ext cx="874395"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9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75EB7D-64AE-48BB-88BB-5C4EE05738B6}"/>
              </a:ext>
            </a:extLst>
          </p:cNvPr>
          <p:cNvSpPr txBox="1"/>
          <p:nvPr/>
        </p:nvSpPr>
        <p:spPr>
          <a:xfrm>
            <a:off x="1683331" y="2126985"/>
            <a:ext cx="8591181" cy="1928205"/>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2" name="Rectangle 1"/>
              <p:cNvSpPr/>
              <p:nvPr/>
            </p:nvSpPr>
            <p:spPr>
              <a:xfrm>
                <a:off x="2112451" y="1318281"/>
                <a:ext cx="8760112" cy="2882777"/>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Pairwise relatively prime integers</a:t>
                </a:r>
              </a:p>
              <a:p>
                <a:pPr>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Integers </a:t>
                </a:r>
                <a14:m>
                  <m:oMath xmlns:m="http://schemas.openxmlformats.org/officeDocument/2006/math">
                    <m:sSub>
                      <m:sSubPr>
                        <m:ctrlPr>
                          <a:rPr lang="en-US" sz="2400" i="1" dirty="0" smtClean="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1</m:t>
                        </m:r>
                      </m:sub>
                    </m:sSub>
                    <m:r>
                      <a:rPr lang="en-US" sz="2400" b="0" i="1" dirty="0" smtClean="0">
                        <a:solidFill>
                          <a:srgbClr val="0000FF"/>
                        </a:solidFill>
                        <a:latin typeface="Cambria Math" panose="02040503050406030204" pitchFamily="18" charset="0"/>
                        <a:cs typeface="Times New Roman" panose="02020603050405020304" pitchFamily="18" charset="0"/>
                      </a:rPr>
                      <m:t>,</m:t>
                    </m:r>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2</m:t>
                        </m:r>
                      </m:sub>
                    </m:sSub>
                    <m:r>
                      <a:rPr lang="en-US" sz="2400" b="0" i="1" dirty="0" smtClean="0">
                        <a:solidFill>
                          <a:srgbClr val="0000FF"/>
                        </a:solidFill>
                        <a:latin typeface="Cambria Math" panose="02040503050406030204" pitchFamily="18" charset="0"/>
                        <a:cs typeface="Times New Roman" panose="02020603050405020304" pitchFamily="18" charset="0"/>
                      </a:rPr>
                      <m:t>,</m:t>
                    </m:r>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3</m:t>
                        </m:r>
                      </m:sub>
                    </m:sSub>
                    <m:r>
                      <a:rPr lang="en-US" sz="2400" b="0" i="1" dirty="0" smtClean="0">
                        <a:solidFill>
                          <a:srgbClr val="0000FF"/>
                        </a:solidFill>
                        <a:latin typeface="Cambria Math" panose="02040503050406030204" pitchFamily="18" charset="0"/>
                        <a:cs typeface="Times New Roman" panose="02020603050405020304" pitchFamily="18" charset="0"/>
                      </a:rPr>
                      <m:t>, …,</m:t>
                    </m:r>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𝑛</m:t>
                        </m:r>
                      </m:sub>
                    </m:sSub>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pairwise relatively primes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and only if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𝑖</m:t>
                        </m:r>
                      </m:sub>
                    </m:sSub>
                    <m:r>
                      <a:rPr lang="en-US" sz="2400" b="0" i="1" dirty="0" smtClean="0">
                        <a:solidFill>
                          <a:srgbClr val="0000FF"/>
                        </a:solidFill>
                        <a:latin typeface="Cambria Math" panose="02040503050406030204" pitchFamily="18" charset="0"/>
                        <a:cs typeface="Times New Roman" panose="02020603050405020304" pitchFamily="18" charset="0"/>
                      </a:rPr>
                      <m:t>,</m:t>
                    </m:r>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𝑗</m:t>
                        </m:r>
                      </m:sub>
                    </m:sSub>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all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with 1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𝑗</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𝑎𝑛𝑑</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𝑗</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2112451" y="1318281"/>
                <a:ext cx="8760112" cy="2882777"/>
              </a:xfrm>
              <a:prstGeom prst="rect">
                <a:avLst/>
              </a:prstGeom>
              <a:blipFill>
                <a:blip r:embed="rId2"/>
                <a:stretch>
                  <a:fillRect l="-1461" t="-1691"/>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45840">
            <a:off x="912946" y="1987288"/>
            <a:ext cx="600878" cy="3978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B19F959-CE7D-F401-850D-DD0E95DA2CE8}"/>
                  </a:ext>
                </a:extLst>
              </p:cNvPr>
              <p:cNvSpPr txBox="1"/>
              <p:nvPr/>
            </p:nvSpPr>
            <p:spPr>
              <a:xfrm>
                <a:off x="1601081" y="4385557"/>
                <a:ext cx="8309754" cy="2308324"/>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3, 5, 7, 9, 11, 13, 17, 19, 21, 23, 25; they are </a:t>
                </a:r>
                <a:r>
                  <a:rPr lang="en-US" sz="2400" i="1" dirty="0">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pairwise relatively prime, for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(3, 9)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1. So as, gcd(3, 21)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1 and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(5, 25)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1.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7, 9, 11, 13, 17, 19, 21, 23, 25 are pairwise relative primes. Although 21 and 25 are not primes, they are pairwise relatively primes with other integers.</a:t>
                </a:r>
              </a:p>
            </p:txBody>
          </p:sp>
        </mc:Choice>
        <mc:Fallback>
          <p:sp>
            <p:nvSpPr>
              <p:cNvPr id="5" name="TextBox 4">
                <a:extLst>
                  <a:ext uri="{FF2B5EF4-FFF2-40B4-BE49-F238E27FC236}">
                    <a16:creationId xmlns:a16="http://schemas.microsoft.com/office/drawing/2014/main" id="{AB19F959-CE7D-F401-850D-DD0E95DA2CE8}"/>
                  </a:ext>
                </a:extLst>
              </p:cNvPr>
              <p:cNvSpPr txBox="1">
                <a:spLocks noRot="1" noChangeAspect="1" noMove="1" noResize="1" noEditPoints="1" noAdjustHandles="1" noChangeArrowheads="1" noChangeShapeType="1" noTextEdit="1"/>
              </p:cNvSpPr>
              <p:nvPr/>
            </p:nvSpPr>
            <p:spPr>
              <a:xfrm>
                <a:off x="1601081" y="4385557"/>
                <a:ext cx="8309754" cy="2308324"/>
              </a:xfrm>
              <a:prstGeom prst="rect">
                <a:avLst/>
              </a:prstGeom>
              <a:blipFill>
                <a:blip r:embed="rId4"/>
                <a:stretch>
                  <a:fillRect t="-2111" r="-1247" b="-5013"/>
                </a:stretch>
              </a:blipFill>
            </p:spPr>
            <p:txBody>
              <a:bodyPr/>
              <a:lstStyle/>
              <a:p>
                <a:r>
                  <a:rPr lang="en-US">
                    <a:noFill/>
                  </a:rPr>
                  <a:t> </a:t>
                </a:r>
              </a:p>
            </p:txBody>
          </p:sp>
        </mc:Fallback>
      </mc:AlternateContent>
    </p:spTree>
    <p:extLst>
      <p:ext uri="{BB962C8B-B14F-4D97-AF65-F5344CB8AC3E}">
        <p14:creationId xmlns:p14="http://schemas.microsoft.com/office/powerpoint/2010/main" val="359052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937" y="1863633"/>
            <a:ext cx="8833103" cy="4062651"/>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Prime Factorization and Relative Prime</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Every integer greater than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can be written as a unique product of primes.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We next develop theory that proves this assertion.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theorem states 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two integers are each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relatively prime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to an integer p, then their product is relatively prime to p</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Example: Let p = 15, x = 4, y = 16 such that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 15) = 1 and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(16, 15) = 1. Then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(4*16, 15)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799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8439E4-1C04-400D-9071-FC45FE2646EF}"/>
              </a:ext>
            </a:extLst>
          </p:cNvPr>
          <p:cNvSpPr txBox="1"/>
          <p:nvPr/>
        </p:nvSpPr>
        <p:spPr>
          <a:xfrm>
            <a:off x="1099127" y="4771321"/>
            <a:ext cx="9520845" cy="1221224"/>
          </a:xfrm>
          <a:prstGeom prst="rect">
            <a:avLst/>
          </a:prstGeom>
          <a:solidFill>
            <a:srgbClr val="FFFF00"/>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1394DF6D-D4D6-4764-8F6E-25087556CAD7}"/>
              </a:ext>
            </a:extLst>
          </p:cNvPr>
          <p:cNvSpPr txBox="1"/>
          <p:nvPr/>
        </p:nvSpPr>
        <p:spPr>
          <a:xfrm>
            <a:off x="1099127" y="1538950"/>
            <a:ext cx="9640408" cy="1791063"/>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72028" y="1888706"/>
            <a:ext cx="9328954" cy="4194803"/>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Theorem 0.7</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all primes p and all integers a, b, if p | ab, then p | a or p | b (or both). That is,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p) = 1 or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 p) = 1.</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Let p = 15, x = 4, y = 16 such that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(4, 15) = 1 and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(16, 15) = 1. Then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(4*16, 15)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consequence of Theorem 0.7 is that </a:t>
            </a:r>
          </a:p>
          <a:p>
            <a:pPr marL="8001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every integer n &gt; 1 has a unique factorization as a product of prime numbers. </a:t>
            </a:r>
          </a:p>
        </p:txBody>
      </p:sp>
    </p:spTree>
    <p:extLst>
      <p:ext uri="{BB962C8B-B14F-4D97-AF65-F5344CB8AC3E}">
        <p14:creationId xmlns:p14="http://schemas.microsoft.com/office/powerpoint/2010/main" val="350670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E81D97-437D-44A7-B123-97938C8CF184}"/>
              </a:ext>
            </a:extLst>
          </p:cNvPr>
          <p:cNvSpPr txBox="1"/>
          <p:nvPr/>
        </p:nvSpPr>
        <p:spPr>
          <a:xfrm>
            <a:off x="1337819" y="2406735"/>
            <a:ext cx="9516361" cy="3008068"/>
          </a:xfrm>
          <a:prstGeom prst="rect">
            <a:avLst/>
          </a:prstGeom>
          <a:solidFill>
            <a:srgbClr val="FFFF00"/>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2" name="Rectangle 1"/>
              <p:cNvSpPr/>
              <p:nvPr/>
            </p:nvSpPr>
            <p:spPr>
              <a:xfrm>
                <a:off x="1616415" y="710573"/>
                <a:ext cx="9429538" cy="5819094"/>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unique factorization theorem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also called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the fundamental theorem of arithmetic.</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Every integer greater than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can be written as a unique product of primes.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600" dirty="0">
                    <a:effectLst/>
                    <a:ea typeface="Calibri" panose="020F0502020204030204" pitchFamily="34" charset="0"/>
                    <a:cs typeface="Times New Roman" panose="02020603050405020304" pitchFamily="18" charset="0"/>
                  </a:rPr>
                  <a:t>Theorem 0.8 (Unique factorization)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is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exactly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one way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to write any composite integer n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a product of the form </a:t>
                </a:r>
              </a:p>
              <a:p>
                <a:pPr marL="457200" marR="0">
                  <a:lnSpc>
                    <a:spcPct val="107000"/>
                  </a:lnSpc>
                  <a:spcBef>
                    <a:spcPts val="0"/>
                  </a:spcBef>
                  <a:spcAft>
                    <a:spcPts val="800"/>
                  </a:spcAft>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n  =  </a:t>
                </a:r>
                <a14:m>
                  <m:oMath xmlns:m="http://schemas.openxmlformats.org/officeDocument/2006/math">
                    <m:sSubSup>
                      <m:sSubSup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sub>
                        </m:sSub>
                      </m:sup>
                    </m:sSubSup>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sub>
                      <m:sup>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sub>
                        </m:sSub>
                      </m:sup>
                    </m:sSubSup>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𝑗</m:t>
                        </m:r>
                      </m:sub>
                      <m:sup>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𝑗</m:t>
                            </m:r>
                          </m:sub>
                        </m:sSub>
                      </m:sup>
                    </m:sSubSup>
                  </m:oMath>
                </a14:m>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where the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are prime,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&lt;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&lt;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&lt; …. &lt; </a:t>
                </a:r>
                <a:r>
                  <a:rPr lang="en-US" sz="24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and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4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2400" i="1" baseline="-25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are positive integers.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representation of n is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unique.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integer </a:t>
                </a:r>
                <a:r>
                  <a:rPr lang="en-US" sz="24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2400" i="1" baseline="-25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is called the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order</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in 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616415" y="710573"/>
                <a:ext cx="9429538" cy="5819094"/>
              </a:xfrm>
              <a:prstGeom prst="rect">
                <a:avLst/>
              </a:prstGeom>
              <a:blipFill>
                <a:blip r:embed="rId2"/>
                <a:stretch>
                  <a:fillRect l="-1164" t="-839" b="-1572"/>
                </a:stretch>
              </a:blipFill>
            </p:spPr>
            <p:txBody>
              <a:bodyPr/>
              <a:lstStyle/>
              <a:p>
                <a:r>
                  <a:rPr lang="en-US">
                    <a:noFill/>
                  </a:rPr>
                  <a:t> </a:t>
                </a:r>
              </a:p>
            </p:txBody>
          </p:sp>
        </mc:Fallback>
      </mc:AlternateContent>
      <p:pic>
        <p:nvPicPr>
          <p:cNvPr id="5" name="Picture 4" descr="Emoticon making a point Stock Vector - 14709057">
            <a:extLst>
              <a:ext uri="{FF2B5EF4-FFF2-40B4-BE49-F238E27FC236}">
                <a16:creationId xmlns:a16="http://schemas.microsoft.com/office/drawing/2014/main" id="{337D80EE-621B-19CD-A600-7159CDDAB5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216" y="2911512"/>
            <a:ext cx="417830" cy="281940"/>
          </a:xfrm>
          <a:prstGeom prst="rect">
            <a:avLst/>
          </a:prstGeom>
          <a:noFill/>
          <a:ln>
            <a:noFill/>
          </a:ln>
        </p:spPr>
      </p:pic>
    </p:spTree>
    <p:extLst>
      <p:ext uri="{BB962C8B-B14F-4D97-AF65-F5344CB8AC3E}">
        <p14:creationId xmlns:p14="http://schemas.microsoft.com/office/powerpoint/2010/main" val="934607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28607</TotalTime>
  <Words>8823</Words>
  <Application>Microsoft Office PowerPoint</Application>
  <PresentationFormat>Widescreen</PresentationFormat>
  <Paragraphs>686</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Cambria Math</vt:lpstr>
      <vt:lpstr>Consolas</vt:lpstr>
      <vt:lpstr>Times New Roman</vt:lpstr>
      <vt:lpstr>Office Theme</vt:lpstr>
      <vt:lpstr>Chapter 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877</cp:revision>
  <cp:lastPrinted>2019-07-15T20:33:15Z</cp:lastPrinted>
  <dcterms:created xsi:type="dcterms:W3CDTF">2016-10-13T00:10:31Z</dcterms:created>
  <dcterms:modified xsi:type="dcterms:W3CDTF">2022-06-30T19:32:50Z</dcterms:modified>
</cp:coreProperties>
</file>